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4.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5.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8.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 id="2147483672" r:id="rId5"/>
  </p:sldMasterIdLst>
  <p:notesMasterIdLst>
    <p:notesMasterId r:id="rId17"/>
  </p:notesMasterIdLst>
  <p:sldIdLst>
    <p:sldId id="1308" r:id="rId6"/>
    <p:sldId id="1326" r:id="rId7"/>
    <p:sldId id="1338" r:id="rId8"/>
    <p:sldId id="1339" r:id="rId9"/>
    <p:sldId id="1340" r:id="rId10"/>
    <p:sldId id="4646" r:id="rId11"/>
    <p:sldId id="4432" r:id="rId12"/>
    <p:sldId id="4433" r:id="rId13"/>
    <p:sldId id="4434" r:id="rId14"/>
    <p:sldId id="4435" r:id="rId15"/>
    <p:sldId id="4436"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F0M5mGlJFlc2+iU2DthTfQ==" hashData="y27k8HmdEH66j/uIUo8dWlQOAVHYbr40Bc0Wa9bHLKCPreC6CUPBk26DKghf9Up1OLluVXeHkXiKdMiRRUkZVg=="/>
  <p:extLst>
    <p:ext uri="{521415D9-36F7-43E2-AB2F-B90AF26B5E84}">
      <p14:sectionLst xmlns:p14="http://schemas.microsoft.com/office/powerpoint/2010/main">
        <p14:section name="Introduction" id="{048A497C-BA6D-4D36-808E-4DAAE24D5B0C}">
          <p14:sldIdLst>
            <p14:sldId id="1308"/>
            <p14:sldId id="1326"/>
          </p14:sldIdLst>
        </p14:section>
        <p14:section name="Intro to Access Tracker" id="{55A2C88B-9442-4ECD-8D05-4AA5BBC665FB}">
          <p14:sldIdLst>
            <p14:sldId id="1338"/>
            <p14:sldId id="1339"/>
            <p14:sldId id="1340"/>
          </p14:sldIdLst>
        </p14:section>
        <p14:section name="Access Tracker" id="{AAAAFFA6-7E4D-4884-AB54-9F2B3FB3C8A7}">
          <p14:sldIdLst>
            <p14:sldId id="4646"/>
            <p14:sldId id="4432"/>
            <p14:sldId id="4433"/>
            <p14:sldId id="4434"/>
            <p14:sldId id="4435"/>
            <p14:sldId id="4436"/>
          </p14:sldIdLst>
        </p14:section>
      </p14:sectionLst>
    </p:ext>
    <p:ext uri="{EFAFB233-063F-42B5-8137-9DF3F51BA10A}">
      <p15:sldGuideLst xmlns:p15="http://schemas.microsoft.com/office/powerpoint/2012/main">
        <p15:guide id="1" pos="121" userDrawn="1">
          <p15:clr>
            <a:srgbClr val="A4A3A4"/>
          </p15:clr>
        </p15:guide>
        <p15:guide id="2" pos="7537"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AE"/>
    <a:srgbClr val="919396"/>
    <a:srgbClr val="C00000"/>
    <a:srgbClr val="00B050"/>
    <a:srgbClr val="F8F7F7"/>
    <a:srgbClr val="E2E2E2"/>
    <a:srgbClr val="FBC177"/>
    <a:srgbClr val="EEA6A7"/>
    <a:srgbClr val="8DE0C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4" autoAdjust="0"/>
    <p:restoredTop sz="24848" autoAdjust="0"/>
  </p:normalViewPr>
  <p:slideViewPr>
    <p:cSldViewPr snapToGrid="0" showGuides="1">
      <p:cViewPr varScale="1">
        <p:scale>
          <a:sx n="63" d="100"/>
          <a:sy n="63" d="100"/>
        </p:scale>
        <p:origin x="798" y="48"/>
      </p:cViewPr>
      <p:guideLst>
        <p:guide pos="121"/>
        <p:guide pos="7537"/>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B786AE-CFA9-4E1C-8000-CF320D38FABB}" type="datetimeFigureOut">
              <a:rPr lang="en-GB" smtClean="0"/>
              <a:t>13/08/2021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CE7F9-3C03-487C-80B0-B087C72CAC58}" type="slidenum">
              <a:rPr lang="en-GB" smtClean="0"/>
              <a:t>‹#›</a:t>
            </a:fld>
            <a:endParaRPr lang="en-GB"/>
          </a:p>
        </p:txBody>
      </p:sp>
    </p:spTree>
    <p:extLst>
      <p:ext uri="{BB962C8B-B14F-4D97-AF65-F5344CB8AC3E}">
        <p14:creationId xmlns:p14="http://schemas.microsoft.com/office/powerpoint/2010/main" val="1101151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sma.org.ua/&#1095;&#1086;&#1084;&#1091;-&#1091;&#1082;&#1088;&#1072;&#1111;&#1085;&#1072;-&#1085;&#1077;-&#1073;&#1072;&#1095;&#1080;&#1090;&#1100;-&#1087;&#1072;&#1094;&#1110;&#1108;&#1085;&#1090;&#1110;&#1074;-&#1079;&#1110;-&#1089;&#1084;/"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sma.org.ua/&#1095;&#1086;&#1084;&#1091;-&#1091;&#1082;&#1088;&#1072;&#1111;&#1085;&#1072;-&#1085;&#1077;-&#1073;&#1072;&#1095;&#1080;&#1090;&#1100;-&#1087;&#1072;&#1094;&#1110;&#1108;&#1085;&#1090;&#1110;&#1074;-&#1079;&#1110;-&#1089;&#1084;/"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5651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9628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a:p>
            <a:r>
              <a:rPr lang="en-GB" b="1" u="sng" dirty="0"/>
              <a:t>EMA Indication Statements</a:t>
            </a:r>
          </a:p>
          <a:p>
            <a:r>
              <a:rPr lang="en-GB" b="1" u="none" dirty="0"/>
              <a:t>Spinraza </a:t>
            </a:r>
          </a:p>
          <a:p>
            <a:pPr marL="171450" indent="-171450">
              <a:buFont typeface="Arial" panose="020B0604020202020204" pitchFamily="34" charset="0"/>
              <a:buChar char="•"/>
            </a:pPr>
            <a:r>
              <a:rPr lang="en-GB" dirty="0"/>
              <a:t>EMA Label: </a:t>
            </a:r>
            <a:r>
              <a:rPr lang="en-US" dirty="0"/>
              <a:t>Spinraza is indicated for the treatment of 5q Spinal Muscular Atrophy.</a:t>
            </a:r>
          </a:p>
          <a:p>
            <a:pPr marL="171450" indent="-171450">
              <a:buFont typeface="Arial" panose="020B0604020202020204" pitchFamily="34" charset="0"/>
              <a:buChar char="•"/>
            </a:pPr>
            <a:r>
              <a:rPr lang="en-US" dirty="0"/>
              <a:t>Source: EMA (2021). “Summary of Product Characteristics”. Available at </a:t>
            </a:r>
            <a:r>
              <a:rPr lang="en-US" u="sng" dirty="0"/>
              <a:t>https://www.ema.europa.eu/en/documents/product-information/spinraza-epar-product-information_en.pdf</a:t>
            </a:r>
          </a:p>
          <a:p>
            <a:pPr marL="0" indent="0">
              <a:buFont typeface="Arial" panose="020B0604020202020204" pitchFamily="34" charset="0"/>
              <a:buNone/>
            </a:pPr>
            <a:endParaRPr lang="en-US" u="none" dirty="0"/>
          </a:p>
          <a:p>
            <a:pPr marL="0" indent="0">
              <a:buFont typeface="Arial" panose="020B0604020202020204" pitchFamily="34" charset="0"/>
              <a:buNone/>
            </a:pPr>
            <a:r>
              <a:rPr lang="en-US" b="1" u="none" dirty="0"/>
              <a:t>Zolgensma</a:t>
            </a:r>
          </a:p>
          <a:p>
            <a:pPr marL="171450" indent="-171450">
              <a:buFont typeface="Arial" panose="020B0604020202020204" pitchFamily="34" charset="0"/>
              <a:buChar char="•"/>
            </a:pPr>
            <a:r>
              <a:rPr lang="en-US" u="none" dirty="0"/>
              <a:t>EMA Label: </a:t>
            </a:r>
            <a:r>
              <a:rPr lang="en-US" dirty="0"/>
              <a:t>Zolgensma is indicated for the treatment of: </a:t>
            </a:r>
          </a:p>
          <a:p>
            <a:pPr marL="628650" lvl="1" indent="-171450">
              <a:buFontTx/>
              <a:buChar char="-"/>
            </a:pPr>
            <a:r>
              <a:rPr lang="en-US" dirty="0"/>
              <a:t>Patients with 5q spinal muscular atrophy (SMA) with a bi-allelic mutation in the SMN1 gene and a clinical diagnosis of SMA Type 1, </a:t>
            </a:r>
          </a:p>
          <a:p>
            <a:pPr marL="457200" lvl="1" indent="0">
              <a:buFontTx/>
              <a:buNone/>
            </a:pPr>
            <a:r>
              <a:rPr lang="en-US" dirty="0"/>
              <a:t>or </a:t>
            </a:r>
          </a:p>
          <a:p>
            <a:pPr marL="628650" lvl="1" indent="-171450">
              <a:buFontTx/>
              <a:buChar char="-"/>
            </a:pPr>
            <a:r>
              <a:rPr lang="en-US" dirty="0"/>
              <a:t>Patients with 5q SMA with a bi-allelic mutation in the SMN1 gene and up to 3 copies of the SMN2 gene.</a:t>
            </a:r>
            <a:endParaRPr lang="en-US" u="none" dirty="0"/>
          </a:p>
          <a:p>
            <a:pPr marL="171450" indent="-171450">
              <a:buFont typeface="Arial" panose="020B0604020202020204" pitchFamily="34" charset="0"/>
              <a:buChar char="•"/>
            </a:pPr>
            <a:r>
              <a:rPr lang="en-US" u="none" dirty="0"/>
              <a:t>Source: EMA (2020). “Summary of Product Characteristics”. “Available at </a:t>
            </a:r>
            <a:r>
              <a:rPr lang="en-US" u="sng" dirty="0"/>
              <a:t>https://www.ema.europa.eu/en/documents/product-information/zolgensma-epar-product-information_en.pdf</a:t>
            </a:r>
            <a:endParaRPr lang="en-GB" u="sng" dirty="0"/>
          </a:p>
          <a:p>
            <a:endParaRPr lang="en-GB" sz="1200" dirty="0">
              <a:solidFill>
                <a:srgbClr val="FE0ECB"/>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5051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Metric Status</a:t>
            </a:r>
          </a:p>
          <a:p>
            <a:r>
              <a:rPr lang="en-US" b="0"/>
              <a:t>Individual criteria for each metric are provided in subsequent slides</a:t>
            </a:r>
          </a:p>
          <a:p>
            <a:endParaRPr lang="en-US" b="0"/>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439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a:t>EUROPLAN Workshop (2017), “</a:t>
            </a:r>
            <a:r>
              <a:rPr lang="en-GB" sz="1200" kern="1200">
                <a:solidFill>
                  <a:schemeClr val="tx1"/>
                </a:solidFill>
                <a:effectLst/>
                <a:latin typeface="+mn-lt"/>
                <a:ea typeface="+mn-ea"/>
                <a:cs typeface="+mn-cs"/>
              </a:rPr>
              <a:t>Workshop on implementation of national actions for patients with rare diseases</a:t>
            </a:r>
            <a:r>
              <a:rPr lang="en-GB" sz="1200"/>
              <a:t>”. Available at </a:t>
            </a:r>
            <a:r>
              <a:rPr lang="en-GB" sz="1200" u="sng"/>
              <a:t>http://www.rd-action.eu/wp-content/uploads/2018/03/Ukraine_RD-ACTION-EUROPLAN-Workshop_NGO-RD-Ukraine.pdf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a:t>CSMA (2021). “About us”. Available at </a:t>
            </a:r>
            <a:r>
              <a:rPr lang="en-GB" sz="1200" u="sng"/>
              <a:t>https://csma.org.ua/en/about/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a:t>SMA Europe (2021). “Our Member Organisations” Available at </a:t>
            </a:r>
            <a:r>
              <a:rPr lang="en-GB" sz="1200" u="sng"/>
              <a:t>https://www.sma-europe.eu/about/our-members/our-member-organisations/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a:t>CSMA (2021). “Ukrainian Register of SMA”. Available at </a:t>
            </a:r>
            <a:r>
              <a:rPr lang="en-GB" sz="1200" u="sng"/>
              <a:t>https://csma.org.ua/%D1%83%D0%BA%D1%80%D0%B0%D0%B8%D0%BD%D1%81%D0%BA%D0%B8%D0%B9-%D1%80%D0%B5%D0%B5%D1%81%D1%82%D1%80-%D1%81%D0%BC%D0%B0/</a:t>
            </a:r>
            <a:endParaRPr lang="en-GB" sz="1200" u="none"/>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u="none"/>
              <a:t>Frontiers of Public Health (2019), “A Review of Rare Disease Policies and Orphan Drug Reimbursement Systems in 12 Eurasian Countries”. Available at </a:t>
            </a:r>
            <a:r>
              <a:rPr lang="en-US" sz="1200" u="sng"/>
              <a:t>https://www.ncbi.nlm.nih.gov/pmc/articles/PMC6997877/</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u="none"/>
              <a:t>State sites of Ukraine (2014). “</a:t>
            </a:r>
            <a:r>
              <a:rPr lang="en-US" sz="1200" b="0" i="0" kern="1200">
                <a:solidFill>
                  <a:schemeClr val="tx1"/>
                </a:solidFill>
                <a:effectLst/>
                <a:latin typeface="+mn-lt"/>
                <a:ea typeface="+mn-ea"/>
                <a:cs typeface="+mn-cs"/>
              </a:rPr>
              <a:t>The </a:t>
            </a:r>
            <a:r>
              <a:rPr lang="en-US" sz="1200" b="0" i="0" kern="1200" err="1">
                <a:solidFill>
                  <a:schemeClr val="tx1"/>
                </a:solidFill>
                <a:effectLst/>
                <a:latin typeface="+mn-lt"/>
                <a:ea typeface="+mn-ea"/>
                <a:cs typeface="+mn-cs"/>
              </a:rPr>
              <a:t>Verkhovna</a:t>
            </a:r>
            <a:r>
              <a:rPr lang="en-US" sz="1200" b="0" i="0" kern="1200">
                <a:solidFill>
                  <a:schemeClr val="tx1"/>
                </a:solidFill>
                <a:effectLst/>
                <a:latin typeface="+mn-lt"/>
                <a:ea typeface="+mn-ea"/>
                <a:cs typeface="+mn-cs"/>
              </a:rPr>
              <a:t> Rada of Ukraine adopted the Law “On Amendments to the Fundamentals of Health Legislation of Ukraine re Prevention and Treatment of Rare (Orphan) Diseases”. Available at </a:t>
            </a:r>
            <a:r>
              <a:rPr lang="en-US" sz="1200" b="0" i="0" u="sng" kern="1200">
                <a:solidFill>
                  <a:schemeClr val="tx1"/>
                </a:solidFill>
                <a:effectLst/>
                <a:latin typeface="+mn-lt"/>
                <a:ea typeface="+mn-ea"/>
                <a:cs typeface="+mn-cs"/>
              </a:rPr>
              <a:t>https://www.rada.gov.ua/en/news/News/News%202/91629.html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kern="1200">
                <a:solidFill>
                  <a:schemeClr val="tx1"/>
                </a:solidFill>
                <a:effectLst/>
                <a:latin typeface="+mn-lt"/>
                <a:ea typeface="+mn-ea"/>
                <a:cs typeface="+mn-cs"/>
              </a:rPr>
              <a:t>CSMA Foundation (2021). “</a:t>
            </a:r>
            <a:r>
              <a:rPr lang="en-US" sz="1200" b="0" i="0" kern="1200" cap="all">
                <a:solidFill>
                  <a:schemeClr val="tx1"/>
                </a:solidFill>
                <a:effectLst/>
                <a:latin typeface="+mn-lt"/>
                <a:ea typeface="+mn-ea"/>
                <a:cs typeface="+mn-cs"/>
              </a:rPr>
              <a:t>WHY SHOULD UKRAINE NOT BACHE PATIENTS FROM SMA”. Available at </a:t>
            </a:r>
            <a:r>
              <a:rPr lang="uk-UA" sz="1200" u="sng" kern="120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https://csma.org.ua/чому-україна-не-бачить-пацієнтів-зі-см/</a:t>
            </a:r>
            <a:r>
              <a:rPr lang="uk-UA" sz="1200" kern="1200">
                <a:solidFill>
                  <a:schemeClr val="tx1"/>
                </a:solidFill>
                <a:effectLst/>
                <a:latin typeface="+mn-lt"/>
                <a:ea typeface="+mn-ea"/>
                <a:cs typeface="+mn-cs"/>
              </a:rPr>
              <a:t> </a:t>
            </a:r>
            <a:endParaRPr lang="en-GB" sz="1200" kern="120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1200" u="sng"/>
          </a:p>
          <a:p>
            <a:pPr rtl="0" eaLnBrk="1" fontAlgn="ctr" latinLnBrk="0" hangingPunct="1"/>
            <a:r>
              <a:rPr lang="en-US" sz="1100" b="1" i="0" u="sng" strike="noStrike" kern="1200">
                <a:solidFill>
                  <a:schemeClr val="tx1"/>
                </a:solidFill>
                <a:effectLst/>
                <a:latin typeface="+mn-lt"/>
                <a:ea typeface="+mn-ea"/>
                <a:cs typeface="+mn-cs"/>
              </a:rPr>
              <a:t>National strategies for rare / genetic disorders</a:t>
            </a:r>
            <a:endParaRPr lang="en-US" sz="1100" b="0" i="0" u="sng" strike="noStrike" kern="1200">
              <a:solidFill>
                <a:schemeClr val="tx1"/>
              </a:solidFill>
              <a:effectLst/>
              <a:latin typeface="+mn-lt"/>
              <a:ea typeface="+mn-ea"/>
              <a:cs typeface="+mn-cs"/>
            </a:endParaRPr>
          </a:p>
          <a:p>
            <a:pPr rtl="0" eaLnBrk="1" fontAlgn="ctr" latinLnBrk="0" hangingPunct="1"/>
            <a:r>
              <a:rPr lang="en-US" sz="1100" b="1" i="0" u="none" strike="noStrike" kern="1200">
                <a:solidFill>
                  <a:schemeClr val="tx1"/>
                </a:solidFill>
                <a:effectLst/>
                <a:latin typeface="+mn-lt"/>
                <a:ea typeface="+mn-ea"/>
                <a:cs typeface="+mn-cs"/>
              </a:rPr>
              <a:t>Green: </a:t>
            </a:r>
            <a:r>
              <a:rPr lang="en-US" sz="1100" b="0" i="0" u="none" strike="noStrike" kern="1200">
                <a:solidFill>
                  <a:schemeClr val="tx1"/>
                </a:solidFill>
                <a:effectLst/>
                <a:latin typeface="+mn-lt"/>
                <a:ea typeface="+mn-ea"/>
                <a:cs typeface="+mn-cs"/>
              </a:rPr>
              <a:t>Currently valid national rare disease strategy</a:t>
            </a:r>
          </a:p>
          <a:p>
            <a:pPr rtl="0" eaLnBrk="1" fontAlgn="ctr" latinLnBrk="0" hangingPunct="1"/>
            <a:r>
              <a:rPr lang="en-US" sz="1100" b="1" i="0" u="none" strike="noStrike" kern="1200">
                <a:solidFill>
                  <a:schemeClr val="tx1"/>
                </a:solidFill>
                <a:effectLst/>
                <a:latin typeface="+mn-lt"/>
                <a:ea typeface="+mn-ea"/>
                <a:cs typeface="+mn-cs"/>
              </a:rPr>
              <a:t>Yellow: </a:t>
            </a:r>
            <a:r>
              <a:rPr lang="en-US" sz="1100" b="0" i="0" u="none" strike="noStrike" kern="1200">
                <a:solidFill>
                  <a:schemeClr val="tx1"/>
                </a:solidFill>
                <a:effectLst/>
                <a:latin typeface="+mn-lt"/>
                <a:ea typeface="+mn-ea"/>
                <a:cs typeface="+mn-cs"/>
              </a:rPr>
              <a:t>Expired/outdated national rare disease strategy</a:t>
            </a:r>
          </a:p>
          <a:p>
            <a:pPr rtl="0" eaLnBrk="1" fontAlgn="ctr" latinLnBrk="0" hangingPunct="1"/>
            <a:r>
              <a:rPr lang="en-US" sz="1100" b="1" i="0" u="none" strike="noStrike" kern="1200">
                <a:solidFill>
                  <a:schemeClr val="tx1"/>
                </a:solidFill>
                <a:effectLst/>
                <a:latin typeface="+mn-lt"/>
                <a:ea typeface="+mn-ea"/>
                <a:cs typeface="+mn-cs"/>
              </a:rPr>
              <a:t>Red: </a:t>
            </a:r>
            <a:r>
              <a:rPr lang="en-US" sz="1100" b="0" i="0" u="none" strike="noStrike" kern="1200">
                <a:solidFill>
                  <a:schemeClr val="tx1"/>
                </a:solidFill>
                <a:effectLst/>
                <a:latin typeface="+mn-lt"/>
                <a:ea typeface="+mn-ea"/>
                <a:cs typeface="+mn-cs"/>
              </a:rPr>
              <a:t>No national rare disease strategy </a:t>
            </a:r>
          </a:p>
          <a:p>
            <a:pPr rtl="0" eaLnBrk="1" fontAlgn="ctr" latinLnBrk="0" hangingPunct="1"/>
            <a:endParaRPr lang="en-US" sz="1100" b="0" i="0" u="none" strike="noStrike" kern="1200">
              <a:solidFill>
                <a:schemeClr val="tx1"/>
              </a:solidFill>
              <a:effectLst/>
              <a:latin typeface="+mn-lt"/>
              <a:ea typeface="+mn-ea"/>
              <a:cs typeface="+mn-cs"/>
            </a:endParaRPr>
          </a:p>
          <a:p>
            <a:pPr rtl="0" eaLnBrk="1" fontAlgn="ctr" latinLnBrk="0" hangingPunct="1"/>
            <a:r>
              <a:rPr lang="en-US" sz="1100" b="1" i="0" u="sng" strike="noStrike" kern="1200">
                <a:solidFill>
                  <a:schemeClr val="tx1"/>
                </a:solidFill>
                <a:effectLst/>
                <a:latin typeface="+mn-lt"/>
                <a:ea typeface="+mn-ea"/>
                <a:cs typeface="+mn-cs"/>
              </a:rPr>
              <a:t>Patient </a:t>
            </a:r>
            <a:r>
              <a:rPr lang="en-US" sz="1100" b="1" i="0" u="sng" strike="noStrike" kern="1200" err="1">
                <a:solidFill>
                  <a:schemeClr val="tx1"/>
                </a:solidFill>
                <a:effectLst/>
                <a:latin typeface="+mn-lt"/>
                <a:ea typeface="+mn-ea"/>
                <a:cs typeface="+mn-cs"/>
              </a:rPr>
              <a:t>organisations</a:t>
            </a:r>
            <a:r>
              <a:rPr lang="en-US" sz="1100" b="1" i="0" u="sng" strike="noStrike" kern="1200">
                <a:solidFill>
                  <a:schemeClr val="tx1"/>
                </a:solidFill>
                <a:effectLst/>
                <a:latin typeface="+mn-lt"/>
                <a:ea typeface="+mn-ea"/>
                <a:cs typeface="+mn-cs"/>
              </a:rPr>
              <a:t> and advocacy </a:t>
            </a:r>
            <a:endParaRPr lang="en-US" sz="1100" b="0" i="0" u="sng" strike="noStrike" kern="1200">
              <a:solidFill>
                <a:schemeClr val="tx1"/>
              </a:solidFill>
              <a:effectLst/>
              <a:latin typeface="+mn-lt"/>
              <a:ea typeface="+mn-ea"/>
              <a:cs typeface="+mn-cs"/>
            </a:endParaRPr>
          </a:p>
          <a:p>
            <a:pPr rtl="0" eaLnBrk="1" fontAlgn="ctr" latinLnBrk="0" hangingPunct="1"/>
            <a:r>
              <a:rPr lang="en-US" sz="1100" b="1" i="0" u="none" strike="noStrike" kern="1200">
                <a:solidFill>
                  <a:schemeClr val="tx1"/>
                </a:solidFill>
                <a:effectLst/>
                <a:latin typeface="+mn-lt"/>
                <a:ea typeface="+mn-ea"/>
                <a:cs typeface="+mn-cs"/>
              </a:rPr>
              <a:t>Green: </a:t>
            </a:r>
            <a:r>
              <a:rPr lang="en-US" sz="1100" b="0" i="0" u="none" strike="noStrike" kern="1200">
                <a:solidFill>
                  <a:schemeClr val="tx1"/>
                </a:solidFill>
                <a:effectLst/>
                <a:latin typeface="+mn-lt"/>
                <a:ea typeface="+mn-ea"/>
                <a:cs typeface="+mn-cs"/>
              </a:rPr>
              <a:t>Dedicated patient group supporting SMA patients who both support and politically advocate for patients</a:t>
            </a:r>
          </a:p>
          <a:p>
            <a:pPr rtl="0" eaLnBrk="1" fontAlgn="ctr" latinLnBrk="0" hangingPunct="1"/>
            <a:r>
              <a:rPr lang="en-US" sz="1100" b="1" i="0" u="none" strike="noStrike" kern="1200">
                <a:solidFill>
                  <a:schemeClr val="tx1"/>
                </a:solidFill>
                <a:effectLst/>
                <a:latin typeface="+mn-lt"/>
                <a:ea typeface="+mn-ea"/>
                <a:cs typeface="+mn-cs"/>
              </a:rPr>
              <a:t>Yellow: </a:t>
            </a:r>
            <a:r>
              <a:rPr lang="en-US" sz="1100" b="0" i="0" u="none" strike="noStrike" kern="1200">
                <a:solidFill>
                  <a:schemeClr val="tx1"/>
                </a:solidFill>
                <a:effectLst/>
                <a:latin typeface="+mn-lt"/>
                <a:ea typeface="+mn-ea"/>
                <a:cs typeface="+mn-cs"/>
              </a:rPr>
              <a:t>Dedicated patient group supporting SMA patients but their mandate focuses on patient support rather than political advocacy</a:t>
            </a:r>
          </a:p>
          <a:p>
            <a:pPr rtl="0" eaLnBrk="1" fontAlgn="ctr" latinLnBrk="0" hangingPunct="1"/>
            <a:r>
              <a:rPr lang="en-US" sz="1100" b="1" i="0" u="none" strike="noStrike" kern="1200">
                <a:solidFill>
                  <a:schemeClr val="tx1"/>
                </a:solidFill>
                <a:effectLst/>
                <a:latin typeface="+mn-lt"/>
                <a:ea typeface="+mn-ea"/>
                <a:cs typeface="+mn-cs"/>
              </a:rPr>
              <a:t>Red: </a:t>
            </a:r>
            <a:r>
              <a:rPr lang="en-US" sz="1100" b="0" i="0" u="none" strike="noStrike" kern="1200">
                <a:solidFill>
                  <a:schemeClr val="tx1"/>
                </a:solidFill>
                <a:effectLst/>
                <a:latin typeface="+mn-lt"/>
                <a:ea typeface="+mn-ea"/>
                <a:cs typeface="+mn-cs"/>
              </a:rPr>
              <a:t>No dedicated patient group supporting SMA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a:p>
          <a:p>
            <a:r>
              <a:rPr lang="en-GB" sz="1100" b="1" u="sng"/>
              <a:t>Variation</a:t>
            </a:r>
          </a:p>
          <a:p>
            <a:r>
              <a:rPr lang="en-GB" sz="1100" b="1"/>
              <a:t>No Colour: </a:t>
            </a:r>
            <a:r>
              <a:rPr lang="en-GB" sz="1100"/>
              <a:t>No significant variation across patients or across market</a:t>
            </a:r>
          </a:p>
          <a:p>
            <a:r>
              <a:rPr lang="en-GB" sz="1100" b="1"/>
              <a:t>DNA Icon: </a:t>
            </a:r>
            <a:r>
              <a:rPr lang="en-GB" sz="1100"/>
              <a:t>Clinical variation such as variation across patient type, age or disease severity</a:t>
            </a:r>
          </a:p>
          <a:p>
            <a:r>
              <a:rPr lang="en-GB" sz="1100" b="1">
                <a:solidFill>
                  <a:srgbClr val="FE0ECB"/>
                </a:solidFill>
              </a:rPr>
              <a:t>Map Icon: </a:t>
            </a:r>
            <a:r>
              <a:rPr lang="en-GB" sz="11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498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CSMA (2021). “Ukrainian register of SMA”. Available at </a:t>
            </a:r>
            <a:r>
              <a:rPr lang="en-US" sz="1200" b="0" u="sng" strike="noStrike">
                <a:solidFill>
                  <a:schemeClr val="bg1"/>
                </a:solidFill>
                <a:effectLst/>
              </a:rPr>
              <a:t>https://csma.org.ua/</a:t>
            </a:r>
            <a:r>
              <a:rPr lang="az-Cyrl-AZ" sz="1200" b="0" u="sng" strike="noStrike">
                <a:solidFill>
                  <a:schemeClr val="bg1"/>
                </a:solidFill>
                <a:effectLst/>
              </a:rPr>
              <a:t>украинский-реестр-сма/ </a:t>
            </a:r>
            <a:endParaRPr lang="en-GB" sz="1200" b="0" u="sng"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CSMA (2021). “CSMA Registry”. Available at </a:t>
            </a:r>
            <a:r>
              <a:rPr lang="en-US" sz="1200" b="0" u="sng" strike="noStrike">
                <a:solidFill>
                  <a:schemeClr val="bg1"/>
                </a:solidFill>
                <a:effectLst/>
              </a:rPr>
              <a:t>https://csma.org.ua/the-specificity-of-collecting-patient-reported-outcome-measures-by-patient-driven-registries-for-rare-diseases-vs-doctor-driven-using-the-example-of-the-ukrainian-r/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TREAT-NMD (2021). “SMA Registry – Ukraine”. Available at </a:t>
            </a:r>
            <a:r>
              <a:rPr lang="en-US" sz="1200" b="0" u="sng" strike="noStrike">
                <a:solidFill>
                  <a:schemeClr val="bg1"/>
                </a:solidFill>
                <a:effectLst/>
              </a:rPr>
              <a:t>https://treat-nmd.org/patient-registry/sma-registry-ukraine/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Soloviov</a:t>
            </a:r>
            <a:r>
              <a:rPr lang="en-US" sz="1200" b="0" u="none" strike="noStrike">
                <a:solidFill>
                  <a:schemeClr val="bg1"/>
                </a:solidFill>
                <a:effectLst/>
              </a:rPr>
              <a:t> O. (2013). “</a:t>
            </a:r>
            <a:r>
              <a:rPr lang="en-GB" sz="1200" b="0" u="none" strike="noStrike">
                <a:solidFill>
                  <a:schemeClr val="bg1"/>
                </a:solidFill>
                <a:effectLst/>
              </a:rPr>
              <a:t>Spinal muscular atrophy carrier frequency in Ukraine</a:t>
            </a:r>
            <a:r>
              <a:rPr lang="en-US" sz="1200" b="0" u="none" strike="noStrike">
                <a:solidFill>
                  <a:schemeClr val="bg1"/>
                </a:solidFill>
                <a:effectLst/>
              </a:rPr>
              <a:t>”. Available at </a:t>
            </a:r>
            <a:r>
              <a:rPr lang="en-US" sz="1200" b="0" u="sng" strike="noStrike">
                <a:solidFill>
                  <a:schemeClr val="bg1"/>
                </a:solidFill>
                <a:effectLst/>
              </a:rPr>
              <a:t>https://link.springer.com/article/10.1134/S1022795413080140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GBD 2016 Motor Neuron Disease Collaborators (2018). “</a:t>
            </a:r>
            <a:r>
              <a:rPr lang="en-GB" sz="1200" b="0" u="none" strike="noStrike">
                <a:solidFill>
                  <a:schemeClr val="bg1"/>
                </a:solidFill>
                <a:effectLst/>
              </a:rPr>
              <a:t>Global, regional, and national burden of motor neuron diseases 1990–2016: a systematic analysis for the Global Burden of Disease Study 2016</a:t>
            </a:r>
            <a:r>
              <a:rPr lang="en-US" sz="1200" b="0" u="none" strike="noStrike">
                <a:solidFill>
                  <a:schemeClr val="bg1"/>
                </a:solidFill>
                <a:effectLst/>
              </a:rPr>
              <a:t>”. Available at </a:t>
            </a:r>
            <a:r>
              <a:rPr lang="en-US" sz="1200" b="0" u="sng" strike="noStrike">
                <a:solidFill>
                  <a:schemeClr val="bg1"/>
                </a:solidFill>
                <a:effectLst/>
              </a:rPr>
              <a:t>https://www.thelancet.com/journals/laneur/article/PIIS1474-4422(18)30404-6/fulltext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WHO (2001). “Mental Health Evidence Country Profiles: European Region (EUR)”. Available at </a:t>
            </a:r>
            <a:r>
              <a:rPr lang="en-US" sz="1200" b="0" u="sng">
                <a:solidFill>
                  <a:schemeClr val="bg1"/>
                </a:solidFill>
              </a:rPr>
              <a:t>https://www.who.int/mental_health/evidence/Country_profiles_Europe.pdf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err="1">
                <a:solidFill>
                  <a:schemeClr val="bg1"/>
                </a:solidFill>
              </a:rPr>
              <a:t>Orphanet</a:t>
            </a:r>
            <a:r>
              <a:rPr lang="en-US" sz="1200" b="0">
                <a:solidFill>
                  <a:schemeClr val="bg1"/>
                </a:solidFill>
              </a:rPr>
              <a:t> (2021). “</a:t>
            </a:r>
            <a:r>
              <a:rPr lang="en-US" sz="1200" b="0" i="0" kern="1200">
                <a:solidFill>
                  <a:schemeClr val="tx1"/>
                </a:solidFill>
                <a:effectLst/>
                <a:latin typeface="+mn-lt"/>
                <a:ea typeface="+mn-ea"/>
                <a:cs typeface="+mn-cs"/>
              </a:rPr>
              <a:t>Professionals and institutions</a:t>
            </a:r>
            <a:r>
              <a:rPr lang="en-US" sz="1200" b="0">
                <a:solidFill>
                  <a:schemeClr val="bg1"/>
                </a:solidFill>
              </a:rPr>
              <a:t>”. Available at </a:t>
            </a:r>
            <a:r>
              <a:rPr lang="en-US" sz="1200" b="0" u="sng">
                <a:solidFill>
                  <a:schemeClr val="bg1"/>
                </a:solidFill>
              </a:rPr>
              <a:t>https://www.orpha.net/consor/cgi-bin/Directory_Institutions.php?lng=EN&amp;data_id=26874&amp;title=Institute%20of%20Neurology,%20Psychiatry%20and%20Narcology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err="1">
                <a:solidFill>
                  <a:schemeClr val="bg1"/>
                </a:solidFill>
              </a:rPr>
              <a:t>Verhaart</a:t>
            </a:r>
            <a:r>
              <a:rPr lang="en-US" sz="1200" b="0">
                <a:solidFill>
                  <a:schemeClr val="bg1"/>
                </a:solidFill>
              </a:rPr>
              <a:t> IEC. (2017). “</a:t>
            </a:r>
            <a:r>
              <a:rPr lang="en-GB" sz="1200" b="0" i="0" kern="1200">
                <a:solidFill>
                  <a:schemeClr val="tx1"/>
                </a:solidFill>
                <a:effectLst/>
                <a:latin typeface="+mn-lt"/>
                <a:ea typeface="+mn-ea"/>
                <a:cs typeface="+mn-cs"/>
              </a:rPr>
              <a:t>A multi-source approach to determine SMA incidence and research ready population.</a:t>
            </a:r>
            <a:r>
              <a:rPr lang="en-US" sz="1200" b="0">
                <a:solidFill>
                  <a:schemeClr val="bg1"/>
                </a:solidFill>
              </a:rPr>
              <a:t>”. Available at </a:t>
            </a:r>
            <a:r>
              <a:rPr lang="en-US" sz="1200" b="0" u="sng">
                <a:solidFill>
                  <a:schemeClr val="bg1"/>
                </a:solidFill>
              </a:rPr>
              <a:t>https://europepmc.org/article/pmc/pmc5502065</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err="1">
                <a:ln>
                  <a:noFill/>
                </a:ln>
                <a:solidFill>
                  <a:srgbClr val="404040"/>
                </a:solidFill>
                <a:effectLst/>
                <a:uLnTx/>
                <a:uFillTx/>
                <a:latin typeface="+mn-lt"/>
                <a:ea typeface="+mn-ea"/>
                <a:cs typeface="+mn-cs"/>
              </a:rPr>
              <a:t>Kharkiv</a:t>
            </a:r>
            <a:r>
              <a:rPr kumimoji="0" lang="en-GB" sz="1200" b="0" i="0" u="none" strike="noStrike" kern="1200" cap="none" spc="0" normalizeH="0" baseline="0" noProof="0">
                <a:ln>
                  <a:noFill/>
                </a:ln>
                <a:solidFill>
                  <a:srgbClr val="404040"/>
                </a:solidFill>
                <a:effectLst/>
                <a:uLnTx/>
                <a:uFillTx/>
                <a:latin typeface="+mn-lt"/>
                <a:ea typeface="+mn-ea"/>
                <a:cs typeface="+mn-cs"/>
              </a:rPr>
              <a:t> Foundation (2021). “Our organisation”. Available at </a:t>
            </a:r>
            <a:r>
              <a:rPr lang="en-US" sz="1200" b="0" u="sng">
                <a:solidFill>
                  <a:schemeClr val="bg1"/>
                </a:solidFill>
              </a:rPr>
              <a:t>https://ssa.kharkov.ua/en/organization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err="1">
                <a:solidFill>
                  <a:schemeClr val="tx1"/>
                </a:solidFill>
                <a:effectLst/>
                <a:latin typeface="+mn-lt"/>
                <a:ea typeface="+mn-ea"/>
                <a:cs typeface="+mn-cs"/>
              </a:rPr>
              <a:t>Worldometer</a:t>
            </a:r>
            <a:r>
              <a:rPr lang="en-US" sz="1200" kern="1200">
                <a:solidFill>
                  <a:schemeClr val="tx1"/>
                </a:solidFill>
                <a:effectLst/>
                <a:latin typeface="+mn-lt"/>
                <a:ea typeface="+mn-ea"/>
                <a:cs typeface="+mn-cs"/>
              </a:rPr>
              <a:t> (2021). “European Countries by population 2021”. Available at https://www.worldometers.info/population/countries-in-europe-by-population/</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0" u="sng" dirty="0">
              <a:solidFill>
                <a:schemeClr val="bg1"/>
              </a:solidFill>
            </a:endParaRPr>
          </a:p>
          <a:p>
            <a:pPr rtl="0" eaLnBrk="1" fontAlgn="ctr" latinLnBrk="0" hangingPunct="1"/>
            <a:r>
              <a:rPr lang="en-US" sz="1200" b="1" i="0" u="sng" strike="noStrike" kern="1200">
                <a:solidFill>
                  <a:schemeClr val="tx1"/>
                </a:solidFill>
                <a:effectLst/>
                <a:latin typeface="+mn-lt"/>
                <a:ea typeface="+mn-ea"/>
                <a:cs typeface="+mn-cs"/>
              </a:rPr>
              <a:t>Epidemiology Estimate</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Country-specific epidemiology data from registry or literature with patient characteristics (e.g. type, age)</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Incomplete country-specific data of limited reliability / granularity (e.g. only total population number is available, old data)</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reliable data on the country’s SMA population; estimated population is based on global/EU prevalence </a:t>
            </a:r>
          </a:p>
          <a:p>
            <a:pPr rtl="0" eaLnBrk="1" fontAlgn="ctr" latinLnBrk="0" hangingPunct="1"/>
            <a:endParaRPr lang="en-US" sz="1200" b="1" i="0" u="none" strike="noStrike" kern="1200">
              <a:solidFill>
                <a:schemeClr val="tx1"/>
              </a:solidFill>
              <a:effectLst/>
              <a:latin typeface="+mn-lt"/>
              <a:ea typeface="+mn-ea"/>
              <a:cs typeface="+mn-cs"/>
            </a:endParaRPr>
          </a:p>
          <a:p>
            <a:pPr rtl="0" eaLnBrk="1" fontAlgn="ctr" latinLnBrk="0" hangingPunct="1"/>
            <a:r>
              <a:rPr lang="en-US" sz="1200" b="1" i="0" u="sng" strike="noStrike" kern="1200">
                <a:solidFill>
                  <a:schemeClr val="tx1"/>
                </a:solidFill>
                <a:effectLst/>
                <a:latin typeface="+mn-lt"/>
                <a:ea typeface="+mn-ea"/>
                <a:cs typeface="+mn-cs"/>
              </a:rPr>
              <a:t>National SMA patient registry</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Consolidated national patient registry that captures both epidemiological and clinical history data</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Consolidated national patient registry that captures only epidemiological data and no report of clinical history</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consolidated national patient registry (no registry or only fragmented local/product-specific registries)</a:t>
            </a:r>
          </a:p>
          <a:p>
            <a:pPr rtl="0" eaLnBrk="1" fontAlgn="ctr" latinLnBrk="0" hangingPunct="1"/>
            <a:endParaRPr lang="en-US" sz="1200" b="1" i="0" u="sng" strike="noStrike" kern="120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Infrastructure</a:t>
            </a:r>
            <a:endParaRPr lang="en-US" sz="1200" b="1"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baseline="0">
                <a:solidFill>
                  <a:schemeClr val="tx1"/>
                </a:solidFill>
                <a:effectLst/>
                <a:latin typeface="+mn-lt"/>
                <a:ea typeface="+mn-ea"/>
                <a:cs typeface="+mn-cs"/>
              </a:rPr>
              <a:t>Easy access to designated </a:t>
            </a:r>
            <a:r>
              <a:rPr lang="en-US" sz="1200" b="0" i="0" u="none" strike="noStrike" kern="1200" baseline="0" err="1">
                <a:solidFill>
                  <a:schemeClr val="tx1"/>
                </a:solidFill>
                <a:effectLst/>
                <a:latin typeface="+mn-lt"/>
                <a:ea typeface="+mn-ea"/>
                <a:cs typeface="+mn-cs"/>
              </a:rPr>
              <a:t>CoEs</a:t>
            </a:r>
            <a:r>
              <a:rPr lang="en-US" sz="1200" b="0" i="0" u="none" strike="noStrike" kern="1200" baseline="0">
                <a:solidFill>
                  <a:schemeClr val="tx1"/>
                </a:solidFill>
                <a:effectLst/>
                <a:latin typeface="+mn-lt"/>
                <a:ea typeface="+mn-ea"/>
                <a:cs typeface="+mn-cs"/>
              </a:rPr>
              <a:t> for the treatment of SMA (defined by ≥0.80 </a:t>
            </a:r>
            <a:r>
              <a:rPr lang="en-US" sz="1200" b="0" i="0" u="none" strike="noStrike" kern="1200" baseline="0" err="1">
                <a:solidFill>
                  <a:schemeClr val="tx1"/>
                </a:solidFill>
                <a:effectLst/>
                <a:latin typeface="+mn-lt"/>
                <a:ea typeface="+mn-ea"/>
                <a:cs typeface="+mn-cs"/>
              </a:rPr>
              <a:t>CoEs</a:t>
            </a:r>
            <a:r>
              <a:rPr lang="en-US" sz="1200" b="0" i="0" u="none" strike="noStrike" kern="1200" baseline="0">
                <a:solidFill>
                  <a:schemeClr val="tx1"/>
                </a:solidFill>
                <a:effectLst/>
                <a:latin typeface="+mn-lt"/>
                <a:ea typeface="+mn-ea"/>
                <a:cs typeface="+mn-cs"/>
              </a:rPr>
              <a:t> per million population)</a:t>
            </a:r>
            <a:endParaRPr lang="en-US" sz="1200" b="0" i="0" u="none" strike="noStrike" kern="1200">
              <a:solidFill>
                <a:schemeClr val="tx1"/>
              </a:solidFill>
              <a:effectLst/>
              <a:latin typeface="+mn-lt"/>
              <a:ea typeface="+mn-ea"/>
              <a:cs typeface="+mn-cs"/>
            </a:endParaRPr>
          </a:p>
          <a:p>
            <a:r>
              <a:rPr lang="en-US" sz="1200" b="1" i="0" u="none" strike="noStrike" kern="1200">
                <a:solidFill>
                  <a:schemeClr val="tx1"/>
                </a:solidFill>
                <a:effectLst/>
                <a:latin typeface="+mn-lt"/>
                <a:ea typeface="+mn-ea"/>
                <a:cs typeface="+mn-cs"/>
              </a:rPr>
              <a:t>Yellow: </a:t>
            </a:r>
            <a:r>
              <a:rPr lang="en-GB" sz="1200" kern="1200">
                <a:solidFill>
                  <a:schemeClr val="tx1"/>
                </a:solidFill>
                <a:effectLst/>
                <a:latin typeface="+mn-lt"/>
                <a:ea typeface="+mn-ea"/>
                <a:cs typeface="+mn-cs"/>
              </a:rPr>
              <a:t>Limited access to designated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for the treatment of SMA (defined by 0.21 - 0.79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per million population)</a:t>
            </a:r>
            <a:endParaRPr lang="en-US" sz="1200" kern="1200">
              <a:solidFill>
                <a:schemeClr val="tx1"/>
              </a:solidFill>
              <a:effectLst/>
              <a:latin typeface="+mn-lt"/>
              <a:ea typeface="+mn-ea"/>
              <a:cs typeface="+mn-cs"/>
            </a:endParaRPr>
          </a:p>
          <a:p>
            <a:pPr rtl="0" eaLnBrk="1" fontAlgn="auto" latinLnBrk="0" hangingPunct="1"/>
            <a:r>
              <a:rPr lang="en-US" sz="1200" b="1" i="0" u="none" strike="noStrike" kern="1200">
                <a:solidFill>
                  <a:schemeClr val="tx1"/>
                </a:solidFill>
                <a:effectLst/>
                <a:latin typeface="+mn-lt"/>
                <a:ea typeface="+mn-ea"/>
                <a:cs typeface="+mn-cs"/>
              </a:rPr>
              <a:t>Red: </a:t>
            </a:r>
            <a:r>
              <a:rPr lang="en-GB" sz="1200" kern="1200">
                <a:solidFill>
                  <a:schemeClr val="tx1"/>
                </a:solidFill>
                <a:effectLst/>
                <a:latin typeface="+mn-lt"/>
                <a:ea typeface="+mn-ea"/>
                <a:cs typeface="+mn-cs"/>
              </a:rPr>
              <a:t>Very limited access to designated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for the treatment of SMA (defined by 0.00 - 0.2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per million population)</a:t>
            </a:r>
          </a:p>
          <a:p>
            <a:pPr rtl="0" eaLnBrk="1" fontAlgn="ctr" latinLnBrk="0" hangingPunct="1"/>
            <a:endParaRPr lang="en-US" sz="1200" b="0" i="0" u="none" strike="noStrike" kern="1200">
              <a:solidFill>
                <a:schemeClr val="tx1"/>
              </a:solidFill>
              <a:effectLst/>
              <a:latin typeface="+mn-lt"/>
              <a:ea typeface="+mn-ea"/>
              <a:cs typeface="+mn-cs"/>
            </a:endParaRPr>
          </a:p>
          <a:p>
            <a:r>
              <a:rPr lang="en-GB" sz="1200" b="1" u="sng"/>
              <a:t>Variation</a:t>
            </a:r>
          </a:p>
          <a:p>
            <a:r>
              <a:rPr lang="en-GB" sz="1200" b="1"/>
              <a:t>No Colour</a:t>
            </a:r>
            <a:r>
              <a:rPr lang="en-GB" sz="1200"/>
              <a:t>: 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3423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i="0" kern="1200">
                <a:solidFill>
                  <a:schemeClr val="tx1"/>
                </a:solidFill>
                <a:effectLst/>
                <a:latin typeface="+mn-lt"/>
                <a:ea typeface="+mn-ea"/>
                <a:cs typeface="+mn-cs"/>
              </a:rPr>
              <a:t>The Cabinet of Ministers of Ukraine (2020). “On Approving the List of Medicines and Medical Devices Purchased under Purchase Agreements with Specialized Organizations Performing Procurement by Budget Funds in the Year 2020 Individual State Programs and Complex Programmatic Activities”. Available at </a:t>
            </a:r>
            <a:r>
              <a:rPr lang="en-GB" sz="1200" b="0" i="0" u="sng" kern="1200">
                <a:solidFill>
                  <a:schemeClr val="tx1"/>
                </a:solidFill>
                <a:effectLst/>
                <a:latin typeface="+mn-lt"/>
                <a:ea typeface="+mn-ea"/>
                <a:cs typeface="+mn-cs"/>
              </a:rPr>
              <a:t>https://www.kmu.gov.ua/npas/deyaki-pitannya-zakupivli-likarskih-a350</a:t>
            </a:r>
            <a:endParaRPr lang="en-US" sz="1200" b="0" u="sng"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Loeber</a:t>
            </a:r>
            <a:r>
              <a:rPr lang="en-US" sz="1200" b="0" u="none" strike="noStrike">
                <a:solidFill>
                  <a:schemeClr val="bg1"/>
                </a:solidFill>
                <a:effectLst/>
              </a:rPr>
              <a:t>, J.G. (2018). “</a:t>
            </a:r>
            <a:r>
              <a:rPr lang="en-GB" sz="1200" b="0" i="0" kern="1200">
                <a:solidFill>
                  <a:schemeClr val="tx1"/>
                </a:solidFill>
                <a:effectLst/>
                <a:latin typeface="+mn-lt"/>
                <a:ea typeface="+mn-ea"/>
                <a:cs typeface="+mn-cs"/>
              </a:rPr>
              <a:t>Current Status of </a:t>
            </a:r>
            <a:r>
              <a:rPr lang="en-GB" sz="1200" b="0" i="0" kern="1200" err="1">
                <a:solidFill>
                  <a:schemeClr val="tx1"/>
                </a:solidFill>
                <a:effectLst/>
                <a:latin typeface="+mn-lt"/>
                <a:ea typeface="+mn-ea"/>
                <a:cs typeface="+mn-cs"/>
              </a:rPr>
              <a:t>Newborn</a:t>
            </a:r>
            <a:r>
              <a:rPr lang="en-GB" sz="1200" b="0" i="0" kern="1200">
                <a:solidFill>
                  <a:schemeClr val="tx1"/>
                </a:solidFill>
                <a:effectLst/>
                <a:latin typeface="+mn-lt"/>
                <a:ea typeface="+mn-ea"/>
                <a:cs typeface="+mn-cs"/>
              </a:rPr>
              <a:t> Screening in Europe</a:t>
            </a:r>
            <a:r>
              <a:rPr lang="en-US" sz="1200" b="0" u="none" strike="noStrike">
                <a:solidFill>
                  <a:schemeClr val="bg1"/>
                </a:solidFill>
                <a:effectLst/>
              </a:rPr>
              <a:t>”. Available at </a:t>
            </a:r>
            <a:r>
              <a:rPr lang="en-US" sz="1200" b="0" u="sng" strike="noStrike">
                <a:solidFill>
                  <a:schemeClr val="bg1"/>
                </a:solidFill>
                <a:effectLst/>
              </a:rPr>
              <a:t>https://www.isns-neoscreening.org/wp-content/uploads/2019/04/NBS-in-Europe-2018.pdf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Czech, M., et al. (2019). “</a:t>
            </a:r>
            <a:r>
              <a:rPr lang="en-GB" sz="1200" b="0" i="0" kern="1200">
                <a:solidFill>
                  <a:schemeClr val="tx1"/>
                </a:solidFill>
                <a:effectLst/>
                <a:latin typeface="+mn-lt"/>
                <a:ea typeface="+mn-ea"/>
                <a:cs typeface="+mn-cs"/>
              </a:rPr>
              <a:t>A Review of Rare Disease Policies and Orphan Drug Reimbursement Systems in 12 Eurasian Countries</a:t>
            </a:r>
            <a:r>
              <a:rPr lang="en-US" sz="1200" b="0" u="none" strike="noStrike">
                <a:solidFill>
                  <a:schemeClr val="bg1"/>
                </a:solidFill>
                <a:effectLst/>
              </a:rPr>
              <a:t>”. Available at </a:t>
            </a:r>
            <a:r>
              <a:rPr lang="en-US" sz="1200" b="0" u="sng" strike="noStrike">
                <a:solidFill>
                  <a:schemeClr val="bg1"/>
                </a:solidFill>
                <a:effectLst/>
              </a:rPr>
              <a:t>https://www.ncbi.nlm.nih.gov/pmc/articles/PMC6997877/#fn0024</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u="none" strike="noStrike">
                <a:solidFill>
                  <a:schemeClr val="bg1"/>
                </a:solidFill>
                <a:effectLst/>
              </a:rPr>
              <a:t>Cabinet of Ministers of Ukraine (2019). </a:t>
            </a:r>
            <a:r>
              <a:rPr lang="en-US" sz="1200" b="0" u="none" strike="noStrike">
                <a:solidFill>
                  <a:schemeClr val="bg1"/>
                </a:solidFill>
                <a:effectLst/>
              </a:rPr>
              <a:t>“</a:t>
            </a:r>
            <a:r>
              <a:rPr lang="en-GB" sz="1200" b="0" u="none" strike="noStrike">
                <a:solidFill>
                  <a:schemeClr val="bg1"/>
                </a:solidFill>
                <a:effectLst/>
              </a:rPr>
              <a:t>On approval of the list of medicines and medical devices that are purchased on the basis of procurement agreements with specialized organizations</a:t>
            </a:r>
            <a:r>
              <a:rPr lang="en-US" sz="1200" b="0" u="none" strike="noStrike">
                <a:solidFill>
                  <a:schemeClr val="bg1"/>
                </a:solidFill>
                <a:effectLst/>
              </a:rPr>
              <a:t>”. Available at </a:t>
            </a:r>
            <a:r>
              <a:rPr lang="en-US" sz="1200" b="0" u="sng" strike="noStrike">
                <a:solidFill>
                  <a:schemeClr val="bg1"/>
                </a:solidFill>
                <a:effectLst/>
              </a:rPr>
              <a:t>https://zakon.rada.gov.ua/laws/show/255-2019-%D0%BF#top</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err="1">
                <a:solidFill>
                  <a:schemeClr val="bg1"/>
                </a:solidFill>
              </a:rPr>
              <a:t>Orphanet</a:t>
            </a:r>
            <a:r>
              <a:rPr lang="en-US" sz="1200" b="0">
                <a:solidFill>
                  <a:schemeClr val="bg1"/>
                </a:solidFill>
              </a:rPr>
              <a:t> (2021). “</a:t>
            </a:r>
            <a:r>
              <a:rPr lang="en-US" sz="1200" b="0" i="0" kern="1200">
                <a:solidFill>
                  <a:schemeClr val="tx1"/>
                </a:solidFill>
                <a:effectLst/>
                <a:latin typeface="+mn-lt"/>
                <a:ea typeface="+mn-ea"/>
                <a:cs typeface="+mn-cs"/>
              </a:rPr>
              <a:t>Diagnostic tests</a:t>
            </a:r>
            <a:r>
              <a:rPr lang="en-US" sz="1200" b="0">
                <a:solidFill>
                  <a:schemeClr val="bg1"/>
                </a:solidFill>
              </a:rPr>
              <a:t>”. Available at </a:t>
            </a:r>
            <a:r>
              <a:rPr lang="en-US" sz="1200" b="0" u="sng" strike="noStrike">
                <a:solidFill>
                  <a:schemeClr val="bg1"/>
                </a:solidFill>
                <a:effectLst/>
              </a:rPr>
              <a:t>https://www.orpha.net/consor/cgi-bin/ClinicalLabs_Search_Simple.php?lng=EN&amp;LnkId=633&amp;Typ=Pat&amp;fdp=y&amp;from=rightMenu</a:t>
            </a:r>
          </a:p>
          <a:p>
            <a:endParaRPr lang="en-US" sz="1200" b="1" dirty="0">
              <a:solidFill>
                <a:schemeClr val="bg1"/>
              </a:solidFill>
            </a:endParaRPr>
          </a:p>
          <a:p>
            <a:pPr rtl="0" eaLnBrk="1" fontAlgn="ctr" latinLnBrk="0" hangingPunct="1"/>
            <a:r>
              <a:rPr lang="en-GB" sz="1200" b="1" i="0" u="sng" strike="noStrike" kern="1200">
                <a:solidFill>
                  <a:schemeClr val="tx1"/>
                </a:solidFill>
                <a:effectLst/>
                <a:latin typeface="+mn-lt"/>
                <a:ea typeface="+mn-ea"/>
                <a:cs typeface="+mn-cs"/>
              </a:rPr>
              <a:t>Efficiency of diagnostic pathway</a:t>
            </a:r>
            <a:endParaRPr lang="en-US" sz="1200" b="0" i="0" u="sng"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Green: </a:t>
            </a:r>
            <a:r>
              <a:rPr lang="en-GB" sz="1200" b="0" i="0" u="none" strike="noStrike" kern="1200">
                <a:solidFill>
                  <a:schemeClr val="tx1"/>
                </a:solidFill>
                <a:effectLst/>
                <a:latin typeface="+mn-lt"/>
                <a:ea typeface="+mn-ea"/>
                <a:cs typeface="+mn-cs"/>
              </a:rPr>
              <a:t>Inclusion/commitment to include SMA in national </a:t>
            </a:r>
            <a:r>
              <a:rPr lang="en-GB" sz="1200" b="0" i="0" u="none" strike="noStrike" kern="1200" err="1">
                <a:solidFill>
                  <a:schemeClr val="tx1"/>
                </a:solidFill>
                <a:effectLst/>
                <a:latin typeface="+mn-lt"/>
                <a:ea typeface="+mn-ea"/>
                <a:cs typeface="+mn-cs"/>
              </a:rPr>
              <a:t>newborn</a:t>
            </a:r>
            <a:r>
              <a:rPr lang="en-GB" sz="1200" b="0" i="0" u="none" strike="noStrike" kern="1200">
                <a:solidFill>
                  <a:schemeClr val="tx1"/>
                </a:solidFill>
                <a:effectLst/>
                <a:latin typeface="+mn-lt"/>
                <a:ea typeface="+mn-ea"/>
                <a:cs typeface="+mn-cs"/>
              </a:rPr>
              <a:t> screening program with follow up and provision of genetic counselling; and there is reimbursed and efficient </a:t>
            </a:r>
            <a:r>
              <a:rPr lang="en-GB" sz="1200" b="0" i="0" u="none" strike="noStrike" kern="1200" baseline="0">
                <a:solidFill>
                  <a:schemeClr val="tx1"/>
                </a:solidFill>
                <a:effectLst/>
                <a:latin typeface="+mn-lt"/>
                <a:ea typeface="+mn-ea"/>
                <a:cs typeface="+mn-cs"/>
              </a:rPr>
              <a:t>access to genetic diagnostic resources</a:t>
            </a:r>
            <a:endParaRPr lang="en-US" sz="1200" b="0" i="0" u="none" strike="noStrike" kern="1200">
              <a:solidFill>
                <a:schemeClr val="tx1"/>
              </a:solidFill>
              <a:effectLst/>
              <a:latin typeface="+mn-lt"/>
              <a:ea typeface="+mn-ea"/>
              <a:cs typeface="+mn-cs"/>
            </a:endParaRPr>
          </a:p>
          <a:p>
            <a:pPr rtl="0" eaLnBrk="1" fontAlgn="auto" latinLnBrk="0" hangingPunct="1"/>
            <a:r>
              <a:rPr lang="en-GB" sz="1200" b="1" i="0" u="none" strike="noStrike" kern="1200">
                <a:solidFill>
                  <a:schemeClr val="tx1"/>
                </a:solidFill>
                <a:effectLst/>
                <a:latin typeface="+mn-lt"/>
                <a:ea typeface="+mn-ea"/>
                <a:cs typeface="+mn-cs"/>
              </a:rPr>
              <a:t>Yellow: </a:t>
            </a:r>
            <a:r>
              <a:rPr lang="en-GB" sz="1200" b="0" i="0" u="none" strike="noStrike" kern="1200">
                <a:solidFill>
                  <a:schemeClr val="tx1"/>
                </a:solidFill>
                <a:effectLst/>
                <a:latin typeface="+mn-lt"/>
                <a:ea typeface="+mn-ea"/>
                <a:cs typeface="+mn-cs"/>
              </a:rPr>
              <a:t>No commitment to include SMA in national </a:t>
            </a:r>
            <a:r>
              <a:rPr lang="en-GB" sz="1200" b="0" i="0" u="none" strike="noStrike" kern="1200" err="1">
                <a:solidFill>
                  <a:schemeClr val="tx1"/>
                </a:solidFill>
                <a:effectLst/>
                <a:latin typeface="+mn-lt"/>
                <a:ea typeface="+mn-ea"/>
                <a:cs typeface="+mn-cs"/>
              </a:rPr>
              <a:t>newborn</a:t>
            </a:r>
            <a:r>
              <a:rPr lang="en-GB" sz="1200" b="0" i="0" u="none" strike="noStrike" kern="1200">
                <a:solidFill>
                  <a:schemeClr val="tx1"/>
                </a:solidFill>
                <a:effectLst/>
                <a:latin typeface="+mn-lt"/>
                <a:ea typeface="+mn-ea"/>
                <a:cs typeface="+mn-cs"/>
              </a:rPr>
              <a:t> screening but there are ongoing/planned pilots; and there is reimbursed and efficient </a:t>
            </a:r>
            <a:r>
              <a:rPr lang="en-GB" sz="1200" b="0" i="0" u="none" strike="noStrike" kern="1200" baseline="0">
                <a:solidFill>
                  <a:schemeClr val="tx1"/>
                </a:solidFill>
                <a:effectLst/>
                <a:latin typeface="+mn-lt"/>
                <a:ea typeface="+mn-ea"/>
                <a:cs typeface="+mn-cs"/>
              </a:rPr>
              <a:t>access to genetic  diagnostic resources</a:t>
            </a:r>
            <a:endParaRPr lang="en-US" sz="1200" b="0" i="0" u="none" strike="noStrike" kern="1200">
              <a:solidFill>
                <a:schemeClr val="tx1"/>
              </a:solidFill>
              <a:effectLst/>
              <a:latin typeface="+mn-lt"/>
              <a:ea typeface="+mn-ea"/>
              <a:cs typeface="+mn-cs"/>
            </a:endParaRPr>
          </a:p>
          <a:p>
            <a:pPr rtl="0" eaLnBrk="1" fontAlgn="auto" latinLnBrk="0" hangingPunct="1"/>
            <a:r>
              <a:rPr lang="en-GB" sz="1200" b="1" i="0" u="none" strike="noStrike" kern="1200">
                <a:solidFill>
                  <a:schemeClr val="tx1"/>
                </a:solidFill>
                <a:effectLst/>
                <a:latin typeface="+mn-lt"/>
                <a:ea typeface="+mn-ea"/>
                <a:cs typeface="+mn-cs"/>
              </a:rPr>
              <a:t>Red: </a:t>
            </a:r>
            <a:r>
              <a:rPr lang="en-GB" sz="1200" b="0" i="0" u="none" strike="noStrike" kern="1200">
                <a:solidFill>
                  <a:schemeClr val="tx1"/>
                </a:solidFill>
                <a:effectLst/>
                <a:latin typeface="+mn-lt"/>
                <a:ea typeface="+mn-ea"/>
                <a:cs typeface="+mn-cs"/>
              </a:rPr>
              <a:t>No permanent or pilot inclusion of SMA in </a:t>
            </a:r>
            <a:r>
              <a:rPr lang="en-GB" sz="1200" b="0" i="0" u="none" strike="noStrike" kern="1200" err="1">
                <a:solidFill>
                  <a:schemeClr val="tx1"/>
                </a:solidFill>
                <a:effectLst/>
                <a:latin typeface="+mn-lt"/>
                <a:ea typeface="+mn-ea"/>
                <a:cs typeface="+mn-cs"/>
              </a:rPr>
              <a:t>newborn</a:t>
            </a:r>
            <a:r>
              <a:rPr lang="en-GB" sz="1200" b="0" i="0" u="none" strike="noStrike" kern="1200">
                <a:solidFill>
                  <a:schemeClr val="tx1"/>
                </a:solidFill>
                <a:effectLst/>
                <a:latin typeface="+mn-lt"/>
                <a:ea typeface="+mn-ea"/>
                <a:cs typeface="+mn-cs"/>
              </a:rPr>
              <a:t> screening programs; and </a:t>
            </a:r>
            <a:r>
              <a:rPr lang="en-US" sz="1200" b="0" i="0" u="none" strike="noStrike" kern="1200">
                <a:solidFill>
                  <a:schemeClr val="tx1"/>
                </a:solidFill>
                <a:effectLst/>
                <a:latin typeface="+mn-lt"/>
                <a:ea typeface="+mn-ea"/>
                <a:cs typeface="+mn-cs"/>
              </a:rPr>
              <a:t>there is reimbursed access to diagnostic resources but </a:t>
            </a:r>
            <a:r>
              <a:rPr lang="en-GB" sz="1200" b="0" i="0" u="none" strike="noStrike" kern="1200">
                <a:solidFill>
                  <a:schemeClr val="tx1"/>
                </a:solidFill>
                <a:effectLst/>
                <a:latin typeface="+mn-lt"/>
                <a:ea typeface="+mn-ea"/>
                <a:cs typeface="+mn-cs"/>
              </a:rPr>
              <a:t>there have been reported diagnostic barriers such as delays in diagnosis</a:t>
            </a: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71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Czech, M., et al. (2019). “</a:t>
            </a:r>
            <a:r>
              <a:rPr lang="en-GB" sz="1200" b="0" i="0" kern="1200">
                <a:solidFill>
                  <a:schemeClr val="tx1"/>
                </a:solidFill>
                <a:effectLst/>
                <a:latin typeface="+mn-lt"/>
                <a:ea typeface="+mn-ea"/>
                <a:cs typeface="+mn-cs"/>
              </a:rPr>
              <a:t>A Review of Rare Disease Policies and Orphan Drug Reimbursement Systems in 12 Eurasian Countries</a:t>
            </a:r>
            <a:r>
              <a:rPr lang="en-US" sz="1200" b="0" u="none" strike="noStrike">
                <a:solidFill>
                  <a:schemeClr val="bg1"/>
                </a:solidFill>
                <a:effectLst/>
              </a:rPr>
              <a:t>”. Available at </a:t>
            </a:r>
            <a:r>
              <a:rPr lang="en-US" sz="1200" b="0" u="sng" strike="noStrike">
                <a:solidFill>
                  <a:schemeClr val="bg1"/>
                </a:solidFill>
                <a:effectLst/>
              </a:rPr>
              <a:t>https://www.ncbi.nlm.nih.gov/pmc/articles/PMC6997877/#fn0024</a:t>
            </a:r>
            <a:endParaRPr lang="en-US" sz="1200" b="0" u="none"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Piniazhko</a:t>
            </a:r>
            <a:r>
              <a:rPr lang="en-US" sz="1200" b="0" u="none" strike="noStrike">
                <a:solidFill>
                  <a:schemeClr val="bg1"/>
                </a:solidFill>
                <a:effectLst/>
              </a:rPr>
              <a:t> O. (2018). “</a:t>
            </a:r>
            <a:r>
              <a:rPr lang="en-GB" sz="1200" b="0" u="none" strike="noStrike">
                <a:solidFill>
                  <a:schemeClr val="bg1"/>
                </a:solidFill>
                <a:effectLst/>
              </a:rPr>
              <a:t>Pharmaceutical system in Ukraine: implementation of external reference pricing, reimbursement programs and health technology assessment</a:t>
            </a:r>
            <a:r>
              <a:rPr lang="en-US" sz="1200" b="0" u="none" strike="noStrike">
                <a:solidFill>
                  <a:schemeClr val="bg1"/>
                </a:solidFill>
                <a:effectLst/>
              </a:rPr>
              <a:t>”. Available at </a:t>
            </a:r>
            <a:r>
              <a:rPr lang="en-US" sz="1200" b="0" u="sng" strike="noStrike">
                <a:solidFill>
                  <a:schemeClr val="bg1"/>
                </a:solidFill>
                <a:effectLst/>
              </a:rPr>
              <a:t>http://bsphs.org/wp-content/uploads/2018/08/Piniazhko.pdf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CSMA Foundation (2021). “About SMA”. Available at</a:t>
            </a:r>
            <a:r>
              <a:rPr lang="en-US" sz="1200" b="0" u="none" strike="noStrike">
                <a:solidFill>
                  <a:schemeClr val="tx1"/>
                </a:solidFill>
                <a:effectLst/>
              </a:rPr>
              <a:t>: </a:t>
            </a:r>
            <a:r>
              <a:rPr lang="uk-UA" sz="1200" u="sng" kern="120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https://csma.org.ua/чому-україна-не-бачить-пацієнтів-зі-см/</a:t>
            </a:r>
            <a:r>
              <a:rPr lang="uk-UA" sz="1200" kern="1200">
                <a:solidFill>
                  <a:schemeClr val="tx1"/>
                </a:solidFill>
                <a:effectLst/>
                <a:latin typeface="+mn-lt"/>
                <a:ea typeface="+mn-ea"/>
                <a:cs typeface="+mn-cs"/>
              </a:rPr>
              <a:t> </a:t>
            </a:r>
            <a:endParaRPr lang="en-GB" sz="1200" kern="120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Wilking</a:t>
            </a:r>
            <a:r>
              <a:rPr lang="en-US" sz="1200" b="0" u="none" strike="noStrike">
                <a:solidFill>
                  <a:schemeClr val="bg1"/>
                </a:solidFill>
                <a:effectLst/>
              </a:rPr>
              <a:t> et al (2019), ESMO Open, “Achieving equal and timely access to innovative anticancer drugs in the European Union (EU): summary of a multidisciplinary CECOG-driven roundtable discussion with a focus on Eastern and South Eastern EU countries”, Available at: </a:t>
            </a:r>
            <a:r>
              <a:rPr lang="en-US" sz="1200" b="0" u="sng" strike="noStrike">
                <a:solidFill>
                  <a:schemeClr val="bg1"/>
                </a:solidFill>
                <a:effectLst/>
              </a:rPr>
              <a:t>https://www.ncbi.nlm.nih.gov/pmc/articles/PMC6863652/</a:t>
            </a:r>
            <a:endParaRPr lang="en-US" sz="1200" b="0" u="none"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Lisa L Mueller (2021), BRICS &amp; Beyond Website, “Ukraine Introduces Managed Entry Agreements for Innovative Pharmaceuticals”. Available at </a:t>
            </a:r>
            <a:r>
              <a:rPr lang="en-US" sz="1200" b="0" u="sng" strike="noStrike">
                <a:solidFill>
                  <a:schemeClr val="bg1"/>
                </a:solidFill>
                <a:effectLst/>
              </a:rPr>
              <a:t>https://bricsandbeyond.blog/2021/02/11/ukraine-introduces-managed-entry-agreements-for-innovative-pharmaceuticals/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0" u="sng" strike="noStrike">
              <a:solidFill>
                <a:schemeClr val="bg1"/>
              </a:solidFill>
              <a:effectLst/>
            </a:endParaRPr>
          </a:p>
          <a:p>
            <a:pPr rtl="0" eaLnBrk="1" fontAlgn="ctr" latinLnBrk="0" hangingPunct="1"/>
            <a:r>
              <a:rPr lang="en-GB" sz="1200" b="1" i="0" u="sng" strike="noStrike" kern="1200">
                <a:solidFill>
                  <a:schemeClr val="tx1"/>
                </a:solidFill>
                <a:effectLst/>
                <a:latin typeface="+mn-lt"/>
                <a:ea typeface="+mn-ea"/>
                <a:cs typeface="+mn-cs"/>
              </a:rPr>
              <a:t>Post-MA early access pathways </a:t>
            </a:r>
            <a:endParaRPr lang="en-US" sz="1200" b="0" i="0" u="sng"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Green: </a:t>
            </a:r>
            <a:r>
              <a:rPr lang="en-GB" sz="1200" b="0" i="0" u="none" strike="noStrike" kern="1200">
                <a:solidFill>
                  <a:schemeClr val="tx1"/>
                </a:solidFill>
                <a:effectLst/>
                <a:latin typeface="+mn-lt"/>
                <a:ea typeface="+mn-ea"/>
                <a:cs typeface="+mn-cs"/>
              </a:rPr>
              <a:t>Well established reimbursed early access programme available on a cohort and named-patient basis after MA</a:t>
            </a:r>
            <a:endParaRPr lang="en-US" sz="1200" b="0" i="0" u="none"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Yellow: </a:t>
            </a:r>
            <a:r>
              <a:rPr lang="en-GB" sz="1200" b="0" i="0" u="none" strike="noStrike" kern="1200">
                <a:solidFill>
                  <a:schemeClr val="tx1"/>
                </a:solidFill>
                <a:effectLst/>
                <a:latin typeface="+mn-lt"/>
                <a:ea typeface="+mn-ea"/>
                <a:cs typeface="+mn-cs"/>
              </a:rPr>
              <a:t>Early access programme with partial reimbursement; only available for individual applicants after MA</a:t>
            </a:r>
            <a:endParaRPr lang="en-US" sz="1200" b="0" i="0" u="none"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Red: </a:t>
            </a:r>
            <a:r>
              <a:rPr lang="en-GB" sz="1200" b="0" i="0" u="none" strike="noStrike" kern="1200">
                <a:solidFill>
                  <a:schemeClr val="tx1"/>
                </a:solidFill>
                <a:effectLst/>
                <a:latin typeface="+mn-lt"/>
                <a:ea typeface="+mn-ea"/>
                <a:cs typeface="+mn-cs"/>
              </a:rPr>
              <a:t>No reimbursed early access programme available after MA; only MNF-funded programs are available</a:t>
            </a:r>
            <a:endParaRPr lang="en-US" sz="1200" b="0" i="0" u="none" strike="noStrike" kern="1200">
              <a:solidFill>
                <a:schemeClr val="tx1"/>
              </a:solidFill>
              <a:effectLst/>
              <a:latin typeface="+mn-lt"/>
              <a:ea typeface="+mn-ea"/>
              <a:cs typeface="+mn-cs"/>
            </a:endParaRPr>
          </a:p>
          <a:p>
            <a:pPr rtl="0" eaLnBrk="1" fontAlgn="ctr" latinLnBrk="0" hangingPunct="1"/>
            <a:endParaRPr lang="en-GB" sz="1200" b="1" i="0" u="sng" strike="noStrike" kern="1200">
              <a:solidFill>
                <a:schemeClr val="tx1"/>
              </a:solidFill>
              <a:effectLst/>
              <a:latin typeface="+mn-lt"/>
              <a:ea typeface="+mn-ea"/>
              <a:cs typeface="+mn-cs"/>
            </a:endParaRPr>
          </a:p>
          <a:p>
            <a:pPr rtl="0" eaLnBrk="1" fontAlgn="ctr" latinLnBrk="0" hangingPunct="1"/>
            <a:r>
              <a:rPr lang="en-GB" sz="1200" b="1" i="0" u="sng" strike="noStrike" kern="1200">
                <a:solidFill>
                  <a:schemeClr val="tx1"/>
                </a:solidFill>
                <a:effectLst/>
                <a:latin typeface="+mn-lt"/>
                <a:ea typeface="+mn-ea"/>
                <a:cs typeface="+mn-cs"/>
              </a:rPr>
              <a:t>Specialised reimbursement / HTA pathways</a:t>
            </a:r>
            <a:endParaRPr lang="en-US" sz="1200" b="0" i="0" u="sng" strike="noStrike" kern="1200">
              <a:solidFill>
                <a:schemeClr val="tx1"/>
              </a:solidFill>
              <a:effectLst/>
              <a:latin typeface="+mn-lt"/>
              <a:ea typeface="+mn-ea"/>
              <a:cs typeface="+mn-cs"/>
            </a:endParaRPr>
          </a:p>
          <a:p>
            <a:r>
              <a:rPr lang="en-GB"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Specialised reimbursement / HTA pathway tailored to orphan products for fair and efficient access to treatment</a:t>
            </a:r>
            <a:endParaRPr lang="en-US" sz="1200" kern="1200" dirty="0">
              <a:solidFill>
                <a:schemeClr val="tx1"/>
              </a:solidFill>
              <a:effectLst/>
              <a:latin typeface="+mn-lt"/>
              <a:ea typeface="+mn-ea"/>
              <a:cs typeface="+mn-cs"/>
            </a:endParaRPr>
          </a:p>
          <a:p>
            <a:r>
              <a:rPr lang="en-GB" sz="1200" b="1" i="0" u="none" strike="noStrike" kern="1200">
                <a:solidFill>
                  <a:schemeClr val="tx1"/>
                </a:solidFill>
                <a:effectLst/>
                <a:latin typeface="+mn-lt"/>
                <a:ea typeface="+mn-ea"/>
                <a:cs typeface="+mn-cs"/>
              </a:rPr>
              <a:t>Yellow: </a:t>
            </a:r>
            <a:r>
              <a:rPr lang="en-GB" sz="1200" kern="1200" dirty="0">
                <a:solidFill>
                  <a:schemeClr val="tx1"/>
                </a:solidFill>
                <a:effectLst/>
                <a:latin typeface="+mn-lt"/>
                <a:ea typeface="+mn-ea"/>
                <a:cs typeface="+mn-cs"/>
              </a:rPr>
              <a:t>Standard reimbursement/HTA pathway with the possibility of accelerated access to orphan products </a:t>
            </a:r>
            <a:endParaRPr lang="en-US" sz="1200" kern="1200" dirty="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Red: </a:t>
            </a:r>
            <a:r>
              <a:rPr lang="en-US" sz="1200" b="0" i="0" u="none" strike="noStrike" kern="1200" dirty="0">
                <a:solidFill>
                  <a:schemeClr val="tx1"/>
                </a:solidFill>
                <a:effectLst/>
                <a:latin typeface="+mn-lt"/>
                <a:ea typeface="+mn-ea"/>
                <a:cs typeface="+mn-cs"/>
              </a:rPr>
              <a:t>No </a:t>
            </a:r>
            <a:r>
              <a:rPr lang="en-US" sz="1200" b="0" i="0" u="none" strike="noStrike" kern="1200" dirty="0" err="1">
                <a:solidFill>
                  <a:schemeClr val="tx1"/>
                </a:solidFill>
                <a:effectLst/>
                <a:latin typeface="+mn-lt"/>
                <a:ea typeface="+mn-ea"/>
                <a:cs typeface="+mn-cs"/>
              </a:rPr>
              <a:t>specialised</a:t>
            </a:r>
            <a:r>
              <a:rPr lang="en-US" sz="1200" b="0" i="0" u="none" strike="noStrike" kern="1200" dirty="0">
                <a:solidFill>
                  <a:schemeClr val="tx1"/>
                </a:solidFill>
                <a:effectLst/>
                <a:latin typeface="+mn-lt"/>
                <a:ea typeface="+mn-ea"/>
                <a:cs typeface="+mn-cs"/>
              </a:rPr>
              <a:t> reimbursement/ HTA pathway tailored for orphan products or orphan products are required to overcome additional hurdles to gain access</a:t>
            </a:r>
            <a:endParaRPr lang="en-US" sz="1200" b="0" i="0" u="none" strike="noStrike" kern="1200">
              <a:solidFill>
                <a:schemeClr val="tx1"/>
              </a:solidFill>
              <a:effectLst/>
              <a:latin typeface="+mn-lt"/>
              <a:ea typeface="+mn-ea"/>
              <a:cs typeface="+mn-cs"/>
            </a:endParaRPr>
          </a:p>
          <a:p>
            <a:endParaRPr lang="en-US"/>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0073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CSMA Foundation (2021). “About SMA”. Available at: </a:t>
            </a:r>
            <a:r>
              <a:rPr lang="en-US" sz="1200" b="0" u="sng" strike="noStrike">
                <a:solidFill>
                  <a:schemeClr val="bg1"/>
                </a:solidFill>
                <a:effectLst/>
              </a:rPr>
              <a:t>https://csma.org.ua/</a:t>
            </a:r>
            <a:r>
              <a:rPr lang="az-Cyrl-AZ" sz="1200" b="0" u="sng" strike="noStrike">
                <a:solidFill>
                  <a:schemeClr val="bg1"/>
                </a:solidFill>
                <a:effectLst/>
              </a:rPr>
              <a:t>о-сма/ </a:t>
            </a:r>
            <a:endParaRPr lang="en-GB" sz="1200" b="0" u="sng"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Mercuri</a:t>
            </a:r>
            <a:r>
              <a:rPr lang="en-US" sz="1200" b="0" u="none" strike="noStrike">
                <a:solidFill>
                  <a:schemeClr val="bg1"/>
                </a:solidFill>
                <a:effectLst/>
              </a:rPr>
              <a:t> E. (2018). “</a:t>
            </a:r>
            <a:r>
              <a:rPr lang="en-GB" sz="1200" b="0" i="0" kern="1200">
                <a:solidFill>
                  <a:schemeClr val="tx1"/>
                </a:solidFill>
                <a:effectLst/>
                <a:latin typeface="+mn-lt"/>
                <a:ea typeface="+mn-ea"/>
                <a:cs typeface="+mn-cs"/>
              </a:rPr>
              <a:t>Diagnosis and management of spinal muscular atrophy: Part 1: Recommendations for diagnosis, rehabilitation, </a:t>
            </a:r>
            <a:r>
              <a:rPr lang="en-GB" sz="1200" b="0" i="0" kern="1200" err="1">
                <a:solidFill>
                  <a:schemeClr val="tx1"/>
                </a:solidFill>
                <a:effectLst/>
                <a:latin typeface="+mn-lt"/>
                <a:ea typeface="+mn-ea"/>
                <a:cs typeface="+mn-cs"/>
              </a:rPr>
              <a:t>orthopedic</a:t>
            </a:r>
            <a:r>
              <a:rPr lang="en-GB" sz="1200" b="0" i="0" kern="1200">
                <a:solidFill>
                  <a:schemeClr val="tx1"/>
                </a:solidFill>
                <a:effectLst/>
                <a:latin typeface="+mn-lt"/>
                <a:ea typeface="+mn-ea"/>
                <a:cs typeface="+mn-cs"/>
              </a:rPr>
              <a:t> and nutritional care</a:t>
            </a:r>
            <a:r>
              <a:rPr lang="en-US" sz="1200" b="0" u="none" strike="noStrike">
                <a:solidFill>
                  <a:schemeClr val="bg1"/>
                </a:solidFill>
                <a:effectLst/>
              </a:rPr>
              <a:t>”. Available at: </a:t>
            </a:r>
            <a:r>
              <a:rPr lang="en-US" sz="1200" b="0" u="sng" strike="noStrike">
                <a:solidFill>
                  <a:schemeClr val="bg1"/>
                </a:solidFill>
                <a:effectLst/>
              </a:rPr>
              <a:t>https://www.sciencedirect.com/science/article/pii/S0960896617312841?via%3Dihub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Finkel R.S. (2018). “</a:t>
            </a:r>
            <a:r>
              <a:rPr lang="en-GB" sz="1200" b="0" u="none" strike="noStrike">
                <a:solidFill>
                  <a:schemeClr val="bg1"/>
                </a:solidFill>
                <a:effectLst/>
              </a:rPr>
              <a:t>Diagnosis and management of spinal muscular atrophy: Part 2: Pulmonary and acute care; medications, supplements and immunizations; other organ systems; and ethics</a:t>
            </a:r>
            <a:r>
              <a:rPr lang="en-US" sz="1200" b="0" u="none" strike="noStrike">
                <a:solidFill>
                  <a:schemeClr val="bg1"/>
                </a:solidFill>
                <a:effectLst/>
              </a:rPr>
              <a:t>”. Available at: </a:t>
            </a:r>
            <a:r>
              <a:rPr lang="en-US" sz="1200" b="0" u="sng" strike="noStrike">
                <a:solidFill>
                  <a:schemeClr val="bg1"/>
                </a:solidFill>
                <a:effectLst/>
              </a:rPr>
              <a:t>https://www.sciencedirect.com/science/article/pii/S0960896617312907?via%3Dihub</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SMA Europe (2021). “</a:t>
            </a:r>
            <a:r>
              <a:rPr lang="en-GB" sz="1200" b="0" u="none" strike="noStrike">
                <a:solidFill>
                  <a:schemeClr val="bg1"/>
                </a:solidFill>
                <a:effectLst/>
              </a:rPr>
              <a:t>Community update on access to </a:t>
            </a:r>
            <a:r>
              <a:rPr lang="en-GB" sz="1200" b="0" u="none" strike="noStrike" err="1">
                <a:solidFill>
                  <a:schemeClr val="bg1"/>
                </a:solidFill>
                <a:effectLst/>
              </a:rPr>
              <a:t>Spinraza</a:t>
            </a:r>
            <a:r>
              <a:rPr lang="en-GB" sz="1200" b="0" u="none" strike="noStrike">
                <a:solidFill>
                  <a:schemeClr val="bg1"/>
                </a:solidFill>
                <a:effectLst/>
              </a:rPr>
              <a:t> in Europe</a:t>
            </a:r>
            <a:r>
              <a:rPr lang="en-US" sz="1200" b="0" u="none" strike="noStrike">
                <a:solidFill>
                  <a:schemeClr val="bg1"/>
                </a:solidFill>
                <a:effectLst/>
              </a:rPr>
              <a:t>”. Available at </a:t>
            </a:r>
            <a:r>
              <a:rPr lang="en-US" sz="1200" b="0" u="sng" strike="noStrike">
                <a:solidFill>
                  <a:schemeClr val="bg1"/>
                </a:solidFill>
                <a:effectLst/>
              </a:rPr>
              <a:t>https://www.sma-europe.eu/news/community-update-on-access-to-spinraza-in-europe/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SMA Europe (2021). “</a:t>
            </a:r>
            <a:r>
              <a:rPr lang="en-GB" sz="1200" b="0" u="none" strike="noStrike">
                <a:solidFill>
                  <a:schemeClr val="bg1"/>
                </a:solidFill>
                <a:effectLst/>
              </a:rPr>
              <a:t>Treatments for SMA</a:t>
            </a:r>
            <a:r>
              <a:rPr lang="en-US" sz="1200" b="0" u="none" strike="noStrike">
                <a:solidFill>
                  <a:schemeClr val="bg1"/>
                </a:solidFill>
                <a:effectLst/>
              </a:rPr>
              <a:t>”. Available at </a:t>
            </a:r>
            <a:r>
              <a:rPr lang="en-US" sz="1200" b="0" u="sng" strike="noStrike">
                <a:solidFill>
                  <a:schemeClr val="bg1"/>
                </a:solidFill>
                <a:effectLst/>
              </a:rPr>
              <a:t>https://www.sma-europe.eu/essentials/treatments-for-sma/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CSMA Foundation (2021). “WHY SHOULD UKRAINE NOT BACHE PATIENTS FROM SMA”. Available at https://csma.org.ua/чому-україна-не-бачить-пацієнтів-зі-см/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PMLive</a:t>
            </a:r>
            <a:r>
              <a:rPr lang="en-US" sz="1200" b="0" u="none" strike="noStrike">
                <a:solidFill>
                  <a:schemeClr val="bg1"/>
                </a:solidFill>
                <a:effectLst/>
              </a:rPr>
              <a:t> (2020), “</a:t>
            </a:r>
            <a:r>
              <a:rPr lang="en-GB" sz="1200" b="0" u="none" strike="noStrike">
                <a:solidFill>
                  <a:schemeClr val="bg1"/>
                </a:solidFill>
                <a:effectLst/>
              </a:rPr>
              <a:t>Novartis faces criticism over </a:t>
            </a:r>
            <a:r>
              <a:rPr lang="en-GB" sz="1200" b="0" u="none" strike="noStrike" err="1">
                <a:solidFill>
                  <a:schemeClr val="bg1"/>
                </a:solidFill>
                <a:effectLst/>
              </a:rPr>
              <a:t>Zolgensma</a:t>
            </a:r>
            <a:r>
              <a:rPr lang="en-GB" sz="1200" b="0" u="none" strike="noStrike">
                <a:solidFill>
                  <a:schemeClr val="bg1"/>
                </a:solidFill>
                <a:effectLst/>
              </a:rPr>
              <a:t> ‘health lottery’</a:t>
            </a:r>
            <a:r>
              <a:rPr lang="en-US" sz="1200" b="0" u="none" strike="noStrike">
                <a:solidFill>
                  <a:schemeClr val="bg1"/>
                </a:solidFill>
                <a:effectLst/>
              </a:rPr>
              <a:t>”. Available at: </a:t>
            </a:r>
            <a:r>
              <a:rPr lang="en-US" sz="1200" b="0" u="sng" strike="noStrike">
                <a:solidFill>
                  <a:schemeClr val="bg1"/>
                </a:solidFill>
                <a:effectLst/>
              </a:rPr>
              <a:t>http://www.pmlive.com/pharma_news/novartis_faces_criticism_over_zolgensma_health_lottery_1324418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Ministry of Health Ukraine (2020). “State Register of Medicinal Products Ukraine: </a:t>
            </a:r>
            <a:r>
              <a:rPr lang="en-US" sz="1200" b="0" u="none" strike="noStrike" err="1">
                <a:solidFill>
                  <a:schemeClr val="bg1"/>
                </a:solidFill>
                <a:effectLst/>
              </a:rPr>
              <a:t>Evrysdi</a:t>
            </a:r>
            <a:r>
              <a:rPr lang="en-US" sz="1200" b="0" u="none" strike="noStrike">
                <a:solidFill>
                  <a:schemeClr val="bg1"/>
                </a:solidFill>
                <a:effectLst/>
              </a:rPr>
              <a:t>”. Available at </a:t>
            </a:r>
            <a:r>
              <a:rPr lang="en-US" sz="1200" b="0" u="sng" strike="noStrike">
                <a:solidFill>
                  <a:schemeClr val="bg1"/>
                </a:solidFill>
                <a:effectLst/>
              </a:rPr>
              <a:t>http://www.drlz.com.ua/ibp/ddsite.nsf/all/shlz1?opendocument&amp;stype=C8C923726B4AE3F1C2258685004B3B2B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a:solidFill>
                <a:schemeClr val="bg1"/>
              </a:solidFill>
              <a:effectLst/>
            </a:endParaRPr>
          </a:p>
          <a:p>
            <a:pPr rtl="0" eaLnBrk="1" fontAlgn="ctr" latinLnBrk="0" hangingPunct="1"/>
            <a:r>
              <a:rPr lang="en-US" sz="1200" b="1" i="0" u="sng" strike="noStrike" kern="1200">
                <a:solidFill>
                  <a:schemeClr val="tx1"/>
                </a:solidFill>
                <a:effectLst/>
                <a:latin typeface="+mn-lt"/>
                <a:ea typeface="+mn-ea"/>
                <a:cs typeface="+mn-cs"/>
              </a:rPr>
              <a:t>Treatment and care guideline recommendations</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The country has adopted guidelines that provide treatment and care recommendations</a:t>
            </a:r>
            <a:r>
              <a:rPr lang="en-US" sz="1200" b="0" i="0" u="none" strike="noStrike" kern="1200" dirty="0">
                <a:solidFill>
                  <a:schemeClr val="tx1"/>
                </a:solidFill>
                <a:effectLst/>
                <a:latin typeface="+mn-lt"/>
                <a:ea typeface="+mn-ea"/>
                <a:cs typeface="+mn-cs"/>
              </a:rPr>
              <a:t> that reflect the most recent clinical consensus and evidence</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The country has adopted guidelines that provide recommendations on care </a:t>
            </a:r>
            <a:r>
              <a:rPr lang="en-US" sz="1200" b="0" i="0" u="none" strike="noStrike" kern="1200" dirty="0">
                <a:solidFill>
                  <a:schemeClr val="tx1"/>
                </a:solidFill>
                <a:effectLst/>
                <a:latin typeface="+mn-lt"/>
                <a:ea typeface="+mn-ea"/>
                <a:cs typeface="+mn-cs"/>
              </a:rPr>
              <a:t>that reflect the most recent clinical consensus and evidence </a:t>
            </a:r>
            <a:r>
              <a:rPr lang="en-US" sz="1200" b="0" i="0" u="none" strike="noStrike" kern="1200">
                <a:solidFill>
                  <a:schemeClr val="tx1"/>
                </a:solidFill>
                <a:effectLst/>
                <a:latin typeface="+mn-lt"/>
                <a:ea typeface="+mn-ea"/>
                <a:cs typeface="+mn-cs"/>
              </a:rPr>
              <a:t>but not treatment</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The country has not adopted any guidelines and do not provide any treatment or care recommendations</a:t>
            </a:r>
          </a:p>
          <a:p>
            <a:pPr rtl="0" eaLnBrk="1" fontAlgn="ctr" latinLnBrk="0" hangingPunct="1"/>
            <a:endParaRPr lang="en-US" sz="1200" b="1" i="0" u="none" strike="noStrike" kern="120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Treatment Availability</a:t>
            </a:r>
            <a:r>
              <a:rPr lang="en-US" sz="1200" b="1" i="0" u="none" strike="noStrike" kern="120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 </a:t>
            </a:r>
            <a:r>
              <a:rPr lang="en-US" sz="1200" b="0" i="1" u="none" strike="noStrike" kern="1200">
                <a:solidFill>
                  <a:schemeClr val="tx1"/>
                </a:solidFill>
                <a:effectLst/>
                <a:latin typeface="+mn-lt"/>
                <a:ea typeface="+mn-ea"/>
                <a:cs typeface="+mn-cs"/>
              </a:rPr>
              <a:t>As of </a:t>
            </a:r>
            <a:r>
              <a:rPr lang="en-US" sz="1200" b="0" i="1" u="none" strike="noStrike" kern="1200" dirty="0">
                <a:solidFill>
                  <a:schemeClr val="tx1"/>
                </a:solidFill>
                <a:effectLst/>
                <a:latin typeface="+mn-lt"/>
                <a:ea typeface="+mn-ea"/>
                <a:cs typeface="+mn-cs"/>
              </a:rPr>
              <a:t>30-April-2021</a:t>
            </a:r>
            <a:endParaRPr lang="en-US" sz="1200" b="0" i="0" u="none" strike="noStrike" kern="1200" dirty="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Treatment is reimbursed and there are no access restrictions to the relevant regulatory label*</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Treatment is reimbursed but there are access restrictions applied to the relevant regulatory label*</a:t>
            </a:r>
          </a:p>
          <a:p>
            <a:pPr rtl="0" eaLnBrk="1" fontAlgn="ctr" latinLnBrk="0" hangingPunct="1"/>
            <a:r>
              <a:rPr lang="en-US" sz="1200" b="1" i="0" u="none" strike="noStrike" kern="1200">
                <a:solidFill>
                  <a:schemeClr val="tx1"/>
                </a:solidFill>
                <a:effectLst/>
                <a:latin typeface="+mn-lt"/>
                <a:ea typeface="+mn-ea"/>
                <a:cs typeface="+mn-cs"/>
              </a:rPr>
              <a:t>Red:</a:t>
            </a:r>
            <a:r>
              <a:rPr lang="en-US" sz="1200" b="0" i="0" u="none" strike="noStrike" kern="1200" dirty="0">
                <a:solidFill>
                  <a:schemeClr val="tx1"/>
                </a:solidFill>
                <a:effectLst/>
                <a:latin typeface="+mn-lt"/>
                <a:ea typeface="+mn-ea"/>
                <a:cs typeface="+mn-cs"/>
              </a:rPr>
              <a:t> </a:t>
            </a:r>
            <a:r>
              <a:rPr lang="en-US" sz="1200" b="0" i="0" u="none" strike="noStrike" kern="1200">
                <a:solidFill>
                  <a:schemeClr val="tx1"/>
                </a:solidFill>
                <a:effectLst/>
                <a:latin typeface="+mn-lt"/>
                <a:ea typeface="+mn-ea"/>
                <a:cs typeface="+mn-cs"/>
              </a:rPr>
              <a:t>A negative reimbursement decision has been made resulting in no access for indicated patients</a:t>
            </a:r>
          </a:p>
          <a:p>
            <a:pPr rtl="0" eaLnBrk="1" fontAlgn="ctr" latinLnBrk="0" hangingPunct="1"/>
            <a:r>
              <a:rPr lang="en-US" sz="1200" b="1" i="0" u="none" strike="noStrike" kern="1200" dirty="0">
                <a:solidFill>
                  <a:schemeClr val="tx1"/>
                </a:solidFill>
                <a:effectLst/>
                <a:latin typeface="+mn-lt"/>
                <a:ea typeface="+mn-ea"/>
                <a:cs typeface="+mn-cs"/>
              </a:rPr>
              <a:t>Blue: </a:t>
            </a:r>
            <a:r>
              <a:rPr lang="en-US" sz="1200" b="0" i="0" u="none" strike="noStrike" kern="1200" dirty="0">
                <a:solidFill>
                  <a:schemeClr val="tx1"/>
                </a:solidFill>
                <a:effectLst/>
                <a:latin typeface="+mn-lt"/>
                <a:ea typeface="+mn-ea"/>
                <a:cs typeface="+mn-cs"/>
              </a:rPr>
              <a:t>Treatment is reimbursed through a formally agreed early access program</a:t>
            </a:r>
          </a:p>
          <a:p>
            <a:pPr rtl="0" eaLnBrk="1" fontAlgn="ctr" latinLnBrk="0" hangingPunct="1"/>
            <a:r>
              <a:rPr lang="en-GB" sz="1200" b="1" i="0" u="none" strike="noStrike" kern="1200">
                <a:solidFill>
                  <a:schemeClr val="tx1"/>
                </a:solidFill>
                <a:effectLst/>
                <a:latin typeface="+mn-lt"/>
                <a:ea typeface="+mn-ea"/>
                <a:cs typeface="+mn-cs"/>
              </a:rPr>
              <a:t>Grey: </a:t>
            </a:r>
            <a:r>
              <a:rPr lang="en-US" sz="1200" b="0" i="0" u="none" strike="noStrike" kern="1200" dirty="0">
                <a:solidFill>
                  <a:schemeClr val="tx1"/>
                </a:solidFill>
                <a:effectLst/>
                <a:latin typeface="+mn-lt"/>
                <a:ea typeface="+mn-ea"/>
                <a:cs typeface="+mn-cs"/>
              </a:rPr>
              <a:t>Product does not yet have marketing </a:t>
            </a:r>
            <a:r>
              <a:rPr lang="en-US" sz="1200" b="0" i="0" u="none" strike="noStrike" kern="1200" dirty="0" err="1">
                <a:solidFill>
                  <a:schemeClr val="tx1"/>
                </a:solidFill>
                <a:effectLst/>
                <a:latin typeface="+mn-lt"/>
                <a:ea typeface="+mn-ea"/>
                <a:cs typeface="+mn-cs"/>
              </a:rPr>
              <a:t>authorisation</a:t>
            </a:r>
            <a:r>
              <a:rPr lang="en-US" sz="1200" b="0" i="0" u="none" strike="noStrike" kern="1200" dirty="0">
                <a:solidFill>
                  <a:schemeClr val="tx1"/>
                </a:solidFill>
                <a:effectLst/>
                <a:latin typeface="+mn-lt"/>
                <a:ea typeface="+mn-ea"/>
                <a:cs typeface="+mn-cs"/>
              </a:rPr>
              <a:t>; or national reimbursement decision not yet finalized</a:t>
            </a:r>
          </a:p>
          <a:p>
            <a:pPr rtl="0" eaLnBrk="1" fontAlgn="ctr" latinLnBrk="0" hangingPunct="1"/>
            <a:r>
              <a:rPr lang="en-GB" sz="1200" kern="1200" dirty="0">
                <a:solidFill>
                  <a:schemeClr val="tx1"/>
                </a:solidFill>
                <a:effectLst/>
                <a:latin typeface="+mn-lt"/>
                <a:ea typeface="+mn-ea"/>
                <a:cs typeface="+mn-cs"/>
              </a:rPr>
              <a:t>*EMA in most countries; national regulatory agencies in CH, MK, RS, RU, UA, UK</a:t>
            </a:r>
            <a:endParaRPr lang="en-US" sz="1200" b="0" i="0" u="none" strike="noStrike" kern="1200">
              <a:solidFill>
                <a:schemeClr val="tx1"/>
              </a:solidFill>
              <a:effectLst/>
              <a:latin typeface="+mn-lt"/>
              <a:ea typeface="+mn-ea"/>
              <a:cs typeface="+mn-cs"/>
            </a:endParaRPr>
          </a:p>
          <a:p>
            <a:pPr rtl="0" eaLnBrk="1" fontAlgn="ctr" latinLnBrk="0" hangingPunct="1"/>
            <a:endParaRPr lang="en-US" sz="1200" b="1" i="0" u="none" strike="noStrike" kern="120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Selected </a:t>
            </a:r>
            <a:r>
              <a:rPr lang="en-US" sz="1200" b="1" i="0" u="sng" strike="noStrike" kern="1200">
                <a:solidFill>
                  <a:schemeClr val="tx1"/>
                </a:solidFill>
                <a:effectLst/>
                <a:latin typeface="+mn-lt"/>
                <a:ea typeface="+mn-ea"/>
                <a:cs typeface="+mn-cs"/>
              </a:rPr>
              <a:t>care</a:t>
            </a:r>
            <a:r>
              <a:rPr lang="en-US" sz="1200" b="1" i="0" u="sng" strike="noStrike" kern="1200" dirty="0">
                <a:solidFill>
                  <a:schemeClr val="tx1"/>
                </a:solidFill>
                <a:effectLst/>
                <a:latin typeface="+mn-lt"/>
                <a:ea typeface="+mn-ea"/>
                <a:cs typeface="+mn-cs"/>
              </a:rPr>
              <a:t> provisions</a:t>
            </a:r>
          </a:p>
          <a:p>
            <a:r>
              <a:rPr lang="en-US"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Selected care provisions analysed are reimbursed for SMA patients and caregivers without major issues experienced to gain access to these services</a:t>
            </a:r>
            <a:endParaRPr lang="en-US" sz="1200" kern="1200" dirty="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Yellow: </a:t>
            </a:r>
            <a:r>
              <a:rPr lang="en-GB" sz="1200" kern="1200" dirty="0">
                <a:solidFill>
                  <a:schemeClr val="tx1"/>
                </a:solidFill>
                <a:effectLst/>
                <a:latin typeface="+mn-lt"/>
                <a:ea typeface="+mn-ea"/>
                <a:cs typeface="+mn-cs"/>
              </a:rPr>
              <a:t>Selected care provisions analysed are reimbursed for SMA patients or caregivers but there are issues for patients to access the necessary care</a:t>
            </a:r>
          </a:p>
          <a:p>
            <a:pPr rtl="0" eaLnBrk="1" fontAlgn="ctr" latinLnBrk="0" hangingPunct="1"/>
            <a:r>
              <a:rPr lang="en-US" sz="1200" b="1" i="0" u="none" strike="noStrike" kern="1200">
                <a:solidFill>
                  <a:schemeClr val="tx1"/>
                </a:solidFill>
                <a:effectLst/>
                <a:latin typeface="+mn-lt"/>
                <a:ea typeface="+mn-ea"/>
                <a:cs typeface="+mn-cs"/>
              </a:rPr>
              <a:t>Red: </a:t>
            </a:r>
            <a:r>
              <a:rPr lang="en-GB" sz="1200" kern="1200" dirty="0">
                <a:solidFill>
                  <a:schemeClr val="tx1"/>
                </a:solidFill>
                <a:effectLst/>
                <a:latin typeface="+mn-lt"/>
                <a:ea typeface="+mn-ea"/>
                <a:cs typeface="+mn-cs"/>
              </a:rPr>
              <a:t>Selected care provisions analysed are not reimbursed or limited for SMA patients or caregivers</a:t>
            </a:r>
          </a:p>
          <a:p>
            <a:pPr rtl="0" eaLnBrk="1" fontAlgn="ctr" latinLnBrk="0" hangingPunct="1"/>
            <a:endParaRPr lang="en-US" sz="1200" b="1" i="0" u="none" strike="noStrike" kern="1200">
              <a:solidFill>
                <a:schemeClr val="tx1"/>
              </a:solidFill>
              <a:effectLst/>
              <a:latin typeface="+mn-lt"/>
              <a:ea typeface="+mn-ea"/>
              <a:cs typeface="+mn-cs"/>
            </a:endParaRPr>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sz="1200">
              <a:solidFill>
                <a:srgbClr val="FE0ECB"/>
              </a:solidFill>
            </a:endParaRPr>
          </a:p>
          <a:p>
            <a:r>
              <a:rPr lang="en-GB" b="1" u="sng"/>
              <a:t>Indication Statements</a:t>
            </a:r>
          </a:p>
          <a:p>
            <a:r>
              <a:rPr lang="en-GB" b="1" u="none" err="1"/>
              <a:t>Spinraza</a:t>
            </a:r>
            <a:r>
              <a:rPr lang="en-GB" b="1" u="none"/>
              <a:t> </a:t>
            </a:r>
          </a:p>
          <a:p>
            <a:pPr marL="171450" indent="-171450">
              <a:buFont typeface="Arial" panose="020B0604020202020204" pitchFamily="34" charset="0"/>
              <a:buChar char="•"/>
            </a:pPr>
            <a:r>
              <a:rPr lang="en-GB"/>
              <a:t>Assumed </a:t>
            </a:r>
            <a:r>
              <a:rPr lang="en-GB" err="1"/>
              <a:t>Ukranian</a:t>
            </a:r>
            <a:r>
              <a:rPr lang="en-GB"/>
              <a:t> Label: </a:t>
            </a:r>
            <a:r>
              <a:rPr lang="en-US" err="1"/>
              <a:t>Spinraza</a:t>
            </a:r>
            <a:r>
              <a:rPr lang="en-US"/>
              <a:t> is indicated for the treatment of 5q Spinal Muscular Atrophy. </a:t>
            </a:r>
          </a:p>
          <a:p>
            <a:pPr marL="171450" indent="-171450">
              <a:buFont typeface="Arial" panose="020B0604020202020204" pitchFamily="34" charset="0"/>
              <a:buChar char="•"/>
            </a:pPr>
            <a:r>
              <a:rPr lang="en-US"/>
              <a:t>Source: The State Expert Centre 2020. “LIST OF MEDICINES WFOR WHICH THE CONSIDERATION WAS COMPLETED”. Available at </a:t>
            </a:r>
            <a:r>
              <a:rPr lang="en-US" u="sng"/>
              <a:t>https://www.dec.gov.ua/?s=</a:t>
            </a:r>
            <a:r>
              <a:rPr lang="ru-RU" u="sng"/>
              <a:t>СПІНРАЗА</a:t>
            </a:r>
            <a:endParaRPr lang="en-GB" u="sng"/>
          </a:p>
          <a:p>
            <a:pPr marL="171450" indent="-171450">
              <a:buFont typeface="Arial" panose="020B0604020202020204" pitchFamily="34" charset="0"/>
              <a:buChar char="•"/>
            </a:pPr>
            <a:endParaRPr lang="en-GB" b="1" u="none"/>
          </a:p>
          <a:p>
            <a:pPr marL="0" indent="0">
              <a:buFont typeface="Arial" panose="020B0604020202020204" pitchFamily="34" charset="0"/>
              <a:buNone/>
            </a:pPr>
            <a:r>
              <a:rPr lang="en-US" b="1" u="none" err="1"/>
              <a:t>Zolgensma</a:t>
            </a:r>
            <a:r>
              <a:rPr lang="en-US" b="1" u="none"/>
              <a:t> (not yet available in Ukraine)</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6954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22.xml"/><Relationship Id="rId7" Type="http://schemas.openxmlformats.org/officeDocument/2006/relationships/image" Target="../media/image2.png"/><Relationship Id="rId2" Type="http://schemas.openxmlformats.org/officeDocument/2006/relationships/tags" Target="../tags/tag21.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3.emf"/><Relationship Id="rId2" Type="http://schemas.openxmlformats.org/officeDocument/2006/relationships/tags" Target="../tags/tag23.xml"/><Relationship Id="rId1" Type="http://schemas.openxmlformats.org/officeDocument/2006/relationships/vmlDrawing" Target="../drawings/vmlDrawing11.vml"/><Relationship Id="rId6" Type="http://schemas.openxmlformats.org/officeDocument/2006/relationships/image" Target="../media/image7.emf"/><Relationship Id="rId5" Type="http://schemas.openxmlformats.org/officeDocument/2006/relationships/oleObject" Target="../embeddings/oleObject11.bin"/><Relationship Id="rId4"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3.emf"/><Relationship Id="rId2" Type="http://schemas.openxmlformats.org/officeDocument/2006/relationships/tags" Target="../tags/tag25.xml"/><Relationship Id="rId1" Type="http://schemas.openxmlformats.org/officeDocument/2006/relationships/vmlDrawing" Target="../drawings/vmlDrawing12.vml"/><Relationship Id="rId6" Type="http://schemas.openxmlformats.org/officeDocument/2006/relationships/image" Target="../media/image7.emf"/><Relationship Id="rId5" Type="http://schemas.openxmlformats.org/officeDocument/2006/relationships/oleObject" Target="../embeddings/oleObject12.bin"/><Relationship Id="rId4"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3.emf"/><Relationship Id="rId2" Type="http://schemas.openxmlformats.org/officeDocument/2006/relationships/tags" Target="../tags/tag27.xml"/><Relationship Id="rId1" Type="http://schemas.openxmlformats.org/officeDocument/2006/relationships/vmlDrawing" Target="../drawings/vmlDrawing13.vml"/><Relationship Id="rId6" Type="http://schemas.openxmlformats.org/officeDocument/2006/relationships/image" Target="../media/image7.emf"/><Relationship Id="rId5" Type="http://schemas.openxmlformats.org/officeDocument/2006/relationships/oleObject" Target="../embeddings/oleObject13.bin"/><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9.xml"/><Relationship Id="rId1" Type="http://schemas.openxmlformats.org/officeDocument/2006/relationships/vmlDrawing" Target="../drawings/vmlDrawing14.vml"/><Relationship Id="rId5" Type="http://schemas.openxmlformats.org/officeDocument/2006/relationships/image" Target="../media/image7.emf"/><Relationship Id="rId4" Type="http://schemas.openxmlformats.org/officeDocument/2006/relationships/oleObject" Target="../embeddings/oleObject14.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8.xml"/><Relationship Id="rId7" Type="http://schemas.openxmlformats.org/officeDocument/2006/relationships/image" Target="../media/image2.png"/><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3.e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3.emf"/><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6.vml"/><Relationship Id="rId5" Type="http://schemas.openxmlformats.org/officeDocument/2006/relationships/image" Target="../media/image7.emf"/><Relationship Id="rId4" Type="http://schemas.openxmlformats.org/officeDocument/2006/relationships/oleObject" Target="../embeddings/oleObject6.bin"/></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3.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9.vml"/><Relationship Id="rId6" Type="http://schemas.openxmlformats.org/officeDocument/2006/relationships/image" Target="../media/image7.emf"/><Relationship Id="rId5" Type="http://schemas.openxmlformats.org/officeDocument/2006/relationships/oleObject" Target="../embeddings/oleObject9.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1663" y="679938"/>
            <a:ext cx="5163995" cy="5162062"/>
          </a:xfrm>
          <a:prstGeom prst="rect">
            <a:avLst/>
          </a:prstGeom>
        </p:spPr>
      </p:pic>
      <p:sp>
        <p:nvSpPr>
          <p:cNvPr id="32" name="Rectangle 31"/>
          <p:cNvSpPr/>
          <p:nvPr/>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p:nvGrpSpPr>
        <p:grpSpPr>
          <a:xfrm>
            <a:off x="7755470" y="5540832"/>
            <a:ext cx="3094396" cy="562617"/>
            <a:chOff x="5641848" y="4462272"/>
            <a:chExt cx="2414016" cy="438912"/>
          </a:xfrm>
        </p:grpSpPr>
        <p:sp>
          <p:nvSpPr>
            <p:cNvPr id="34" name="Rectangle 33"/>
            <p:cNvSpPr/>
            <p:nvPr/>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7" name="Rectangle 6">
            <a:extLst>
              <a:ext uri="{FF2B5EF4-FFF2-40B4-BE49-F238E27FC236}">
                <a16:creationId xmlns:a16="http://schemas.microsoft.com/office/drawing/2014/main" id="{13727787-AFCB-4F84-B37E-E15FAB3ED1E9}"/>
              </a:ext>
            </a:extLst>
          </p:cNvPr>
          <p:cNvSpPr/>
          <p:nvPr userDrawn="1"/>
        </p:nvSpPr>
        <p:spPr>
          <a:xfrm>
            <a:off x="685801" y="685800"/>
            <a:ext cx="10820398" cy="5156200"/>
          </a:xfrm>
          <a:prstGeom prst="rect">
            <a:avLst/>
          </a:prstGeom>
          <a:no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8" name="Group 7">
            <a:extLst>
              <a:ext uri="{FF2B5EF4-FFF2-40B4-BE49-F238E27FC236}">
                <a16:creationId xmlns:a16="http://schemas.microsoft.com/office/drawing/2014/main" id="{7FF7181D-498F-4C39-AA57-2580781E4403}"/>
              </a:ext>
            </a:extLst>
          </p:cNvPr>
          <p:cNvGrpSpPr/>
          <p:nvPr userDrawn="1"/>
        </p:nvGrpSpPr>
        <p:grpSpPr>
          <a:xfrm>
            <a:off x="7755470" y="5540832"/>
            <a:ext cx="3094396" cy="562617"/>
            <a:chOff x="5641848" y="4462272"/>
            <a:chExt cx="2414016" cy="438912"/>
          </a:xfrm>
        </p:grpSpPr>
        <p:sp>
          <p:nvSpPr>
            <p:cNvPr id="9" name="Rectangle 8">
              <a:extLst>
                <a:ext uri="{FF2B5EF4-FFF2-40B4-BE49-F238E27FC236}">
                  <a16:creationId xmlns:a16="http://schemas.microsoft.com/office/drawing/2014/main" id="{A91FA227-2C6D-46BF-A761-EFA6D2498F3C}"/>
                </a:ext>
              </a:extLst>
            </p:cNvPr>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10" name="Picture 9">
              <a:extLst>
                <a:ext uri="{FF2B5EF4-FFF2-40B4-BE49-F238E27FC236}">
                  <a16:creationId xmlns:a16="http://schemas.microsoft.com/office/drawing/2014/main" id="{F47207AD-6C47-43D8-B838-70434389F8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11" name="Picture 10">
            <a:extLst>
              <a:ext uri="{FF2B5EF4-FFF2-40B4-BE49-F238E27FC236}">
                <a16:creationId xmlns:a16="http://schemas.microsoft.com/office/drawing/2014/main" id="{D85A5037-C3B9-4F24-B52E-3563B871532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737" t="13379" b="1785"/>
          <a:stretch/>
        </p:blipFill>
        <p:spPr>
          <a:xfrm>
            <a:off x="691326" y="698501"/>
            <a:ext cx="5099874" cy="5131098"/>
          </a:xfrm>
          <a:prstGeom prst="rect">
            <a:avLst/>
          </a:prstGeom>
        </p:spPr>
      </p:pic>
    </p:spTree>
    <p:extLst>
      <p:ext uri="{BB962C8B-B14F-4D97-AF65-F5344CB8AC3E}">
        <p14:creationId xmlns:p14="http://schemas.microsoft.com/office/powerpoint/2010/main" val="406526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cSld name="3_Content with Caption">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47"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4C283B-234B-49F1-9072-A24D22BB6D4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709051" y="466725"/>
            <a:ext cx="2800256" cy="2651760"/>
          </a:xfrm>
        </p:spPr>
        <p:txBody>
          <a:bodyPr vert="horz" lIns="0" tIns="0" rIns="0" bIns="0" rtlCol="0" anchor="t">
            <a:normAutofit/>
          </a:bodyPr>
          <a:lstStyle>
            <a:lvl1pPr>
              <a:defRPr lang="en-US" dirty="0">
                <a:solidFill>
                  <a:schemeClr val="tx1"/>
                </a:solidFill>
              </a:defRPr>
            </a:lvl1pPr>
          </a:lstStyle>
          <a:p>
            <a:pPr lvl="0">
              <a:lnSpc>
                <a:spcPct val="100000"/>
              </a:lnSpc>
              <a:spcBef>
                <a:spcPts val="0"/>
              </a:spcBef>
            </a:pPr>
            <a:r>
              <a:rPr lang="en-US"/>
              <a:t>Click to edit Master title style</a:t>
            </a:r>
          </a:p>
        </p:txBody>
      </p:sp>
      <p:sp>
        <p:nvSpPr>
          <p:cNvPr id="3" name="Content Placeholder 2"/>
          <p:cNvSpPr>
            <a:spLocks noGrp="1"/>
          </p:cNvSpPr>
          <p:nvPr>
            <p:ph idx="1"/>
          </p:nvPr>
        </p:nvSpPr>
        <p:spPr>
          <a:xfrm>
            <a:off x="5183188" y="457201"/>
            <a:ext cx="5852160" cy="540385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09050" y="3200400"/>
            <a:ext cx="2800256" cy="2256971"/>
          </a:xfrm>
        </p:spPr>
        <p:txBody>
          <a:bodyPr/>
          <a:lstStyle>
            <a:lvl1pPr marL="0" indent="0">
              <a:lnSpc>
                <a:spcPct val="100000"/>
              </a:lnSpc>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latin typeface="Arial" panose="020B0604020202020204" pitchFamily="34" charset="0"/>
                <a:cs typeface="Arial" panose="020B0604020202020204" pitchFamily="34" charset="0"/>
              </a:rPr>
              <a:pPr/>
              <a:t>‹#›</a:t>
            </a:fld>
            <a:endParaRPr lang="en-US" sz="1200">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27141" y="-1886"/>
            <a:ext cx="8364859" cy="6874174"/>
          </a:xfrm>
          <a:prstGeom prst="rect">
            <a:avLst/>
          </a:prstGeom>
        </p:spPr>
      </p:pic>
      <p:pic>
        <p:nvPicPr>
          <p:cNvPr id="10" name="Picture 9">
            <a:extLst>
              <a:ext uri="{FF2B5EF4-FFF2-40B4-BE49-F238E27FC236}">
                <a16:creationId xmlns:a16="http://schemas.microsoft.com/office/drawing/2014/main" id="{99233439-C72A-4A7C-8C3A-872E508E257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Tree>
    <p:extLst>
      <p:ext uri="{BB962C8B-B14F-4D97-AF65-F5344CB8AC3E}">
        <p14:creationId xmlns:p14="http://schemas.microsoft.com/office/powerpoint/2010/main" val="174814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03B9AB2-046F-4652-84F5-113AC20B455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1"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F03B9AB2-046F-4652-84F5-113AC20B455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862AD5E-57E9-4992-AAF1-2E5D358E7D5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711678"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504236" y="1371600"/>
            <a:ext cx="3200400" cy="4537876"/>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6"/>
          </p:nvPr>
        </p:nvSpPr>
        <p:spPr>
          <a:xfrm>
            <a:off x="8296793"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11" name="Text Placeholder 7">
            <a:extLst>
              <a:ext uri="{FF2B5EF4-FFF2-40B4-BE49-F238E27FC236}">
                <a16:creationId xmlns:a16="http://schemas.microsoft.com/office/drawing/2014/main" id="{550BD0E5-B853-49C9-9984-559332E92691}"/>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398467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8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19A17C2-3DEA-4951-9D21-2D98A2354C2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5"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419A17C2-3DEA-4951-9D21-2D98A2354C2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E8042CF-4572-4F02-8045-B2652B3A40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sz="half" idx="1"/>
          </p:nvPr>
        </p:nvSpPr>
        <p:spPr>
          <a:xfrm>
            <a:off x="711677" y="1371600"/>
            <a:ext cx="5053149" cy="4356152"/>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10" name="Text Placeholder 7">
            <a:extLst>
              <a:ext uri="{FF2B5EF4-FFF2-40B4-BE49-F238E27FC236}">
                <a16:creationId xmlns:a16="http://schemas.microsoft.com/office/drawing/2014/main" id="{6295B969-3FA2-4E66-A5F5-EA307F6A3C9F}"/>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46841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19" name="think-cell Slide" r:id="rId5" imgW="360" imgH="360" progId="TCLayout.ActiveDocument.1">
                  <p:embed/>
                </p:oleObj>
              </mc:Choice>
              <mc:Fallback>
                <p:oleObj name="think-cell Slide" r:id="rId5" imgW="360" imgH="360"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736EC27-459A-4185-91E3-01F59B3BF64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rgbClr val="404040"/>
                </a:solidFill>
                <a:cs typeface="Arial" panose="020B0604020202020204" pitchFamily="34" charset="0"/>
              </a:rPr>
              <a:pPr/>
              <a:t>‹#›</a:t>
            </a:fld>
            <a:endParaRPr lang="en-US" sz="1200">
              <a:solidFill>
                <a:srgbClr val="404040"/>
              </a:solidFill>
              <a:cs typeface="Arial" panose="020B0604020202020204" pitchFamily="34" charset="0"/>
            </a:endParaRPr>
          </a:p>
        </p:txBody>
      </p:sp>
      <p:sp>
        <p:nvSpPr>
          <p:cNvPr id="14" name="Title 12"/>
          <p:cNvSpPr>
            <a:spLocks noGrp="1"/>
          </p:cNvSpPr>
          <p:nvPr>
            <p:ph type="title"/>
          </p:nvPr>
        </p:nvSpPr>
        <p:spPr>
          <a:xfrm>
            <a:off x="711678" y="455826"/>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711678" y="1371600"/>
            <a:ext cx="11126788" cy="4190586"/>
          </a:xfrm>
          <a:prstGeom prst="rect">
            <a:avLst/>
          </a:prstGeom>
        </p:spPr>
        <p:txBody>
          <a:bodyPr/>
          <a:lstStyle>
            <a:lvl1pPr marL="228600" indent="-228600">
              <a:buClr>
                <a:schemeClr val="tx1"/>
              </a:buClr>
              <a:buFont typeface="Arial" panose="020B0604020202020204" pitchFamily="34" charset="0"/>
              <a:buChar char="•"/>
              <a:defRPr sz="2400">
                <a:solidFill>
                  <a:schemeClr val="tx1"/>
                </a:solidFill>
              </a:defRPr>
            </a:lvl1pPr>
            <a:lvl2pPr marL="514350" indent="-225425">
              <a:buClr>
                <a:schemeClr val="tx1"/>
              </a:buClr>
              <a:buFont typeface=".AppleSystemUIFont"/>
              <a:buChar char="–"/>
              <a:tabLst/>
              <a:defRPr sz="1800">
                <a:solidFill>
                  <a:schemeClr val="tx1"/>
                </a:solidFill>
              </a:defRPr>
            </a:lvl2pPr>
            <a:lvl3pPr marL="866775" indent="-227013">
              <a:buClr>
                <a:schemeClr val="tx1"/>
              </a:buClr>
              <a:buFont typeface="Arial" panose="020B0604020202020204" pitchFamily="34" charset="0"/>
              <a:buChar char="•"/>
              <a:tabLst/>
              <a:defRPr sz="1600">
                <a:solidFill>
                  <a:schemeClr val="tx1"/>
                </a:solidFill>
              </a:defRPr>
            </a:lvl3pPr>
            <a:lvl4pPr marL="1257300" indent="-214313">
              <a:buClr>
                <a:schemeClr val="tx1"/>
              </a:buClr>
              <a:buFont typeface=".AppleSystemUIFont"/>
              <a:buChar char="–"/>
              <a:tabLst/>
              <a:defRPr sz="1400">
                <a:solidFill>
                  <a:schemeClr val="tx1"/>
                </a:solidFill>
              </a:defRPr>
            </a:lvl4pPr>
            <a:lvl5pPr marL="1546225" indent="-214313">
              <a:buClr>
                <a:schemeClr val="tx1"/>
              </a:buClr>
              <a:buFont typeface="Arial" panose="020B0604020202020204" pitchFamily="34" charset="0"/>
              <a:buChar char="•"/>
              <a:tabLst/>
              <a:defRPr sz="12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E5695231-98DD-4A61-9EB8-FA7E7E11046B}"/>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2386731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43" name="think-cell Slide" r:id="rId4" imgW="359" imgH="360" progId="TCLayout.ActiveDocument.1">
                  <p:embed/>
                </p:oleObj>
              </mc:Choice>
              <mc:Fallback>
                <p:oleObj name="think-cell Slide" r:id="rId4" imgW="359" imgH="36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Slide Number Placeholder 6"/>
          <p:cNvSpPr txBox="1">
            <a:spLocks/>
          </p:cNvSpPr>
          <p:nvPr userDrawn="1"/>
        </p:nvSpPr>
        <p:spPr>
          <a:xfrm>
            <a:off x="170804" y="6443434"/>
            <a:ext cx="470327"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a:endParaRPr lang="en-GB"/>
          </a:p>
        </p:txBody>
      </p:sp>
      <p:sp>
        <p:nvSpPr>
          <p:cNvPr id="4" name="Title Placeholder 1">
            <a:extLst>
              <a:ext uri="{FF2B5EF4-FFF2-40B4-BE49-F238E27FC236}">
                <a16:creationId xmlns:a16="http://schemas.microsoft.com/office/drawing/2014/main" id="{0AB72181-DDB5-4EFE-9FE2-778D3867CD79}"/>
              </a:ext>
            </a:extLst>
          </p:cNvPr>
          <p:cNvSpPr>
            <a:spLocks noGrp="1"/>
          </p:cNvSpPr>
          <p:nvPr>
            <p:ph type="title"/>
          </p:nvPr>
        </p:nvSpPr>
        <p:spPr>
          <a:xfrm>
            <a:off x="914412" y="14"/>
            <a:ext cx="10744199" cy="1028701"/>
          </a:xfrm>
          <a:prstGeom prst="rect">
            <a:avLst/>
          </a:prstGeom>
        </p:spPr>
        <p:txBody>
          <a:bodyPr vert="horz" lIns="0" tIns="0" rIns="0" bIns="0" rtlCol="0" anchor="ctr" anchorCtr="0">
            <a:noAutofit/>
          </a:bodyPr>
          <a:lstStyle/>
          <a:p>
            <a:r>
              <a:rPr lang="en-GB"/>
              <a:t>Click to edit Master title style</a:t>
            </a:r>
          </a:p>
        </p:txBody>
      </p:sp>
      <p:sp>
        <p:nvSpPr>
          <p:cNvPr id="5" name="スライド番号プレースホルダ 5">
            <a:extLst>
              <a:ext uri="{FF2B5EF4-FFF2-40B4-BE49-F238E27FC236}">
                <a16:creationId xmlns:a16="http://schemas.microsoft.com/office/drawing/2014/main" id="{D8400809-84B8-4B50-B451-9ACD78984A69}"/>
              </a:ext>
            </a:extLst>
          </p:cNvPr>
          <p:cNvSpPr txBox="1">
            <a:spLocks/>
          </p:cNvSpPr>
          <p:nvPr userDrawn="1"/>
        </p:nvSpPr>
        <p:spPr>
          <a:xfrm>
            <a:off x="34628" y="6525345"/>
            <a:ext cx="589856" cy="196131"/>
          </a:xfrm>
          <a:prstGeom prst="rect">
            <a:avLst/>
          </a:prstGeom>
        </p:spPr>
        <p:txBody>
          <a:bodyPr vert="horz" lIns="0" tIns="45720" rIns="0" bIns="45720" rtlCol="0" anchor="ctr"/>
          <a:lstStyle>
            <a:defPPr>
              <a:defRPr lang="ja-JP"/>
            </a:defPPr>
            <a:lvl1pPr marL="0" algn="r" defTabSz="914400" rtl="0" eaLnBrk="1" latinLnBrk="0" hangingPunct="1">
              <a:defRPr kumimoji="1" sz="900" kern="1200">
                <a:solidFill>
                  <a:srgbClr val="898989"/>
                </a:solidFill>
                <a:latin typeface="Calibri" pitchFamily="34" charset="0"/>
                <a:ea typeface="メイリオ" pitchFamily="50" charset="-128"/>
                <a:cs typeface="Calibri"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B57936-92EF-4126-AE48-1D9D36D15E98}" type="slidenum">
              <a:rPr lang="en-GB" altLang="ja-JP" smtClean="0"/>
              <a:pPr/>
              <a:t>‹#›</a:t>
            </a:fld>
            <a:endParaRPr lang="en-GB" altLang="ja-JP"/>
          </a:p>
        </p:txBody>
      </p:sp>
    </p:spTree>
    <p:extLst>
      <p:ext uri="{BB962C8B-B14F-4D97-AF65-F5344CB8AC3E}">
        <p14:creationId xmlns:p14="http://schemas.microsoft.com/office/powerpoint/2010/main" val="261941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594B2B7-74C6-4054-8B90-42BC904C2441}"/>
              </a:ext>
            </a:extLst>
          </p:cNvPr>
          <p:cNvGraphicFramePr>
            <a:graphicFrameLocks noChangeAspect="1"/>
          </p:cNvGraphicFramePr>
          <p:nvPr>
            <p:custDataLst>
              <p:tags r:id="rId2"/>
            </p:custDataLst>
          </p:nvPr>
        </p:nvGraphicFramePr>
        <p:xfrm>
          <a:off x="1324" y="1323"/>
          <a:ext cx="1323" cy="1323"/>
        </p:xfrm>
        <a:graphic>
          <a:graphicData uri="http://schemas.openxmlformats.org/presentationml/2006/ole">
            <mc:AlternateContent xmlns:mc="http://schemas.openxmlformats.org/markup-compatibility/2006">
              <mc:Choice xmlns:v="urn:schemas-microsoft-com:vml" Requires="v">
                <p:oleObj spid="_x0000_s2055" name="think-cell Slide" r:id="rId5" imgW="359" imgH="360" progId="TCLayout.ActiveDocument.1">
                  <p:embed/>
                </p:oleObj>
              </mc:Choice>
              <mc:Fallback>
                <p:oleObj name="think-cell Slide" r:id="rId5" imgW="359" imgH="360" progId="TCLayout.ActiveDocument.1">
                  <p:embed/>
                  <p:pic>
                    <p:nvPicPr>
                      <p:cNvPr id="6" name="Object 5" hidden="1">
                        <a:extLst>
                          <a:ext uri="{FF2B5EF4-FFF2-40B4-BE49-F238E27FC236}">
                            <a16:creationId xmlns:a16="http://schemas.microsoft.com/office/drawing/2014/main" id="{2594B2B7-74C6-4054-8B90-42BC904C2441}"/>
                          </a:ext>
                        </a:extLst>
                      </p:cNvPr>
                      <p:cNvPicPr/>
                      <p:nvPr/>
                    </p:nvPicPr>
                    <p:blipFill>
                      <a:blip r:embed="rId6"/>
                      <a:stretch>
                        <a:fillRect/>
                      </a:stretch>
                    </p:blipFill>
                    <p:spPr>
                      <a:xfrm>
                        <a:off x="1324" y="1323"/>
                        <a:ext cx="1323" cy="1323"/>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54A7BF-6A8F-4E6B-B74D-0B6D434C136F}"/>
              </a:ext>
            </a:extLst>
          </p:cNvPr>
          <p:cNvSpPr/>
          <p:nvPr>
            <p:custDataLst>
              <p:tags r:id="rId3"/>
            </p:custDataLst>
          </p:nvPr>
        </p:nvSpPr>
        <p:spPr>
          <a:xfrm>
            <a:off x="0" y="0"/>
            <a:ext cx="132292" cy="1322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000" b="0" i="0" baseline="0" dirty="0">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4" name="Rectangle 3"/>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965960" y="521208"/>
            <a:ext cx="8412480" cy="2387600"/>
          </a:xfrm>
          <a:prstGeom prst="rect">
            <a:avLst/>
          </a:prstGeom>
        </p:spPr>
        <p:txBody>
          <a:bodyPr anchor="b">
            <a:normAutofit/>
          </a:bodyPr>
          <a:lstStyle>
            <a:lvl1pPr algn="l">
              <a:lnSpc>
                <a:spcPct val="70000"/>
              </a:lnSpc>
              <a:defRPr sz="4000" b="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a:lnSpc>
                <a:spcPct val="85000"/>
              </a:lnSpc>
              <a:buFont typeface="Arial" panose="020B0604020202020204" pitchFamily="34" charset="0"/>
              <a:buNone/>
              <a:defRPr sz="2800" cap="none" baseline="0">
                <a:solidFill>
                  <a:schemeClr val="bg1"/>
                </a:solidFill>
                <a:latin typeface="Calibri" panose="020F0502020204030204" pitchFamily="34" charset="0"/>
                <a:cs typeface="Calibri" panose="020F0502020204030204" pitchFamily="34" charset="0"/>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EF1DB04C-4849-4FB6-8ECF-D286A76405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84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Tx">
  <p:cSld name="3_Content with Caption">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9"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4C283B-234B-49F1-9072-A24D22BB6D4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709051" y="466725"/>
            <a:ext cx="2800256" cy="2651760"/>
          </a:xfrm>
        </p:spPr>
        <p:txBody>
          <a:bodyPr vert="horz" lIns="0" tIns="0" rIns="0" bIns="0" rtlCol="0" anchor="t">
            <a:normAutofit/>
          </a:bodyPr>
          <a:lstStyle>
            <a:lvl1pPr>
              <a:defRPr lang="en-US" dirty="0">
                <a:solidFill>
                  <a:schemeClr val="tx1"/>
                </a:solidFill>
              </a:defRPr>
            </a:lvl1pPr>
          </a:lstStyle>
          <a:p>
            <a:pPr lvl="0">
              <a:lnSpc>
                <a:spcPct val="100000"/>
              </a:lnSpc>
              <a:spcBef>
                <a:spcPts val="0"/>
              </a:spcBef>
            </a:pPr>
            <a:r>
              <a:rPr lang="en-US" dirty="0"/>
              <a:t>Click to edit Master title style</a:t>
            </a:r>
          </a:p>
        </p:txBody>
      </p:sp>
      <p:sp>
        <p:nvSpPr>
          <p:cNvPr id="3" name="Content Placeholder 2"/>
          <p:cNvSpPr>
            <a:spLocks noGrp="1"/>
          </p:cNvSpPr>
          <p:nvPr>
            <p:ph idx="1"/>
          </p:nvPr>
        </p:nvSpPr>
        <p:spPr>
          <a:xfrm>
            <a:off x="5183188" y="457201"/>
            <a:ext cx="5852160" cy="540385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9050" y="3200400"/>
            <a:ext cx="2800256" cy="2256971"/>
          </a:xfrm>
        </p:spPr>
        <p:txBody>
          <a:bodyPr/>
          <a:lstStyle>
            <a:lvl1pPr marL="0" indent="0">
              <a:lnSpc>
                <a:spcPct val="100000"/>
              </a:lnSpc>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latin typeface="Arial" panose="020B0604020202020204" pitchFamily="34" charset="0"/>
                <a:cs typeface="Arial" panose="020B0604020202020204" pitchFamily="34" charset="0"/>
              </a:rPr>
              <a:pPr/>
              <a:t>‹#›</a:t>
            </a:fld>
            <a:endParaRPr lang="en-US" sz="1200" dirty="0">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27141" y="-1886"/>
            <a:ext cx="8364859" cy="6874174"/>
          </a:xfrm>
          <a:prstGeom prst="rect">
            <a:avLst/>
          </a:prstGeom>
        </p:spPr>
      </p:pic>
      <p:pic>
        <p:nvPicPr>
          <p:cNvPr id="10" name="Picture 9">
            <a:extLst>
              <a:ext uri="{FF2B5EF4-FFF2-40B4-BE49-F238E27FC236}">
                <a16:creationId xmlns:a16="http://schemas.microsoft.com/office/drawing/2014/main" id="{99233439-C72A-4A7C-8C3A-872E508E257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Tree>
    <p:extLst>
      <p:ext uri="{BB962C8B-B14F-4D97-AF65-F5344CB8AC3E}">
        <p14:creationId xmlns:p14="http://schemas.microsoft.com/office/powerpoint/2010/main" val="156227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03B9AB2-046F-4652-84F5-113AC20B455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3"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F03B9AB2-046F-4652-84F5-113AC20B455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862AD5E-57E9-4992-AAF1-2E5D358E7D5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711678"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dirty="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504236" y="1371600"/>
            <a:ext cx="3200400" cy="4537876"/>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6"/>
          </p:nvPr>
        </p:nvSpPr>
        <p:spPr>
          <a:xfrm>
            <a:off x="8296793"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11" name="Text Placeholder 7">
            <a:extLst>
              <a:ext uri="{FF2B5EF4-FFF2-40B4-BE49-F238E27FC236}">
                <a16:creationId xmlns:a16="http://schemas.microsoft.com/office/drawing/2014/main" id="{550BD0E5-B853-49C9-9984-559332E92691}"/>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68382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8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19A17C2-3DEA-4951-9D21-2D98A2354C2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7"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419A17C2-3DEA-4951-9D21-2D98A2354C2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E8042CF-4572-4F02-8045-B2652B3A40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sz="half" idx="1"/>
          </p:nvPr>
        </p:nvSpPr>
        <p:spPr>
          <a:xfrm>
            <a:off x="711677" y="1371600"/>
            <a:ext cx="5053149" cy="4356152"/>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dirty="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10" name="Text Placeholder 7">
            <a:extLst>
              <a:ext uri="{FF2B5EF4-FFF2-40B4-BE49-F238E27FC236}">
                <a16:creationId xmlns:a16="http://schemas.microsoft.com/office/drawing/2014/main" id="{6295B969-3FA2-4E66-A5F5-EA307F6A3C9F}"/>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216210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1" name="think-cell Slide" r:id="rId4" imgW="359" imgH="360" progId="TCLayout.ActiveDocument.1">
                  <p:embed/>
                </p:oleObj>
              </mc:Choice>
              <mc:Fallback>
                <p:oleObj name="think-cell Slide" r:id="rId4" imgW="359" imgH="36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Slide Number Placeholder 6"/>
          <p:cNvSpPr txBox="1">
            <a:spLocks/>
          </p:cNvSpPr>
          <p:nvPr userDrawn="1"/>
        </p:nvSpPr>
        <p:spPr>
          <a:xfrm>
            <a:off x="170804" y="6443434"/>
            <a:ext cx="470327"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a:endParaRPr lang="en-GB" dirty="0"/>
          </a:p>
        </p:txBody>
      </p:sp>
      <p:sp>
        <p:nvSpPr>
          <p:cNvPr id="4" name="Title Placeholder 1">
            <a:extLst>
              <a:ext uri="{FF2B5EF4-FFF2-40B4-BE49-F238E27FC236}">
                <a16:creationId xmlns:a16="http://schemas.microsoft.com/office/drawing/2014/main" id="{0AB72181-DDB5-4EFE-9FE2-778D3867CD79}"/>
              </a:ext>
            </a:extLst>
          </p:cNvPr>
          <p:cNvSpPr>
            <a:spLocks noGrp="1"/>
          </p:cNvSpPr>
          <p:nvPr>
            <p:ph type="title"/>
          </p:nvPr>
        </p:nvSpPr>
        <p:spPr>
          <a:xfrm>
            <a:off x="914412" y="14"/>
            <a:ext cx="10744199" cy="1028701"/>
          </a:xfrm>
          <a:prstGeom prst="rect">
            <a:avLst/>
          </a:prstGeom>
        </p:spPr>
        <p:txBody>
          <a:bodyPr vert="horz" lIns="0" tIns="0" rIns="0" bIns="0" rtlCol="0" anchor="ctr" anchorCtr="0">
            <a:noAutofit/>
          </a:bodyPr>
          <a:lstStyle/>
          <a:p>
            <a:r>
              <a:rPr lang="en-GB"/>
              <a:t>Click to edit Master title style</a:t>
            </a:r>
            <a:endParaRPr lang="en-GB" dirty="0"/>
          </a:p>
        </p:txBody>
      </p:sp>
      <p:sp>
        <p:nvSpPr>
          <p:cNvPr id="5" name="スライド番号プレースホルダ 5">
            <a:extLst>
              <a:ext uri="{FF2B5EF4-FFF2-40B4-BE49-F238E27FC236}">
                <a16:creationId xmlns:a16="http://schemas.microsoft.com/office/drawing/2014/main" id="{D8400809-84B8-4B50-B451-9ACD78984A69}"/>
              </a:ext>
            </a:extLst>
          </p:cNvPr>
          <p:cNvSpPr txBox="1">
            <a:spLocks/>
          </p:cNvSpPr>
          <p:nvPr userDrawn="1"/>
        </p:nvSpPr>
        <p:spPr>
          <a:xfrm>
            <a:off x="34628" y="6525345"/>
            <a:ext cx="589856" cy="196131"/>
          </a:xfrm>
          <a:prstGeom prst="rect">
            <a:avLst/>
          </a:prstGeom>
        </p:spPr>
        <p:txBody>
          <a:bodyPr vert="horz" lIns="0" tIns="45720" rIns="0" bIns="45720" rtlCol="0" anchor="ctr"/>
          <a:lstStyle>
            <a:defPPr>
              <a:defRPr lang="ja-JP"/>
            </a:defPPr>
            <a:lvl1pPr marL="0" algn="r" defTabSz="914400" rtl="0" eaLnBrk="1" latinLnBrk="0" hangingPunct="1">
              <a:defRPr kumimoji="1" sz="900" kern="1200">
                <a:solidFill>
                  <a:srgbClr val="898989"/>
                </a:solidFill>
                <a:latin typeface="Calibri" pitchFamily="34" charset="0"/>
                <a:ea typeface="メイリオ" pitchFamily="50" charset="-128"/>
                <a:cs typeface="Calibri"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B57936-92EF-4126-AE48-1D9D36D15E98}" type="slidenum">
              <a:rPr lang="en-GB" altLang="ja-JP" smtClean="0"/>
              <a:pPr/>
              <a:t>‹#›</a:t>
            </a:fld>
            <a:endParaRPr lang="en-GB" altLang="ja-JP" dirty="0"/>
          </a:p>
        </p:txBody>
      </p:sp>
    </p:spTree>
    <p:extLst>
      <p:ext uri="{BB962C8B-B14F-4D97-AF65-F5344CB8AC3E}">
        <p14:creationId xmlns:p14="http://schemas.microsoft.com/office/powerpoint/2010/main" val="317206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5" name="think-cell Slide" r:id="rId5" imgW="360" imgH="360" progId="TCLayout.ActiveDocument.1">
                  <p:embed/>
                </p:oleObj>
              </mc:Choice>
              <mc:Fallback>
                <p:oleObj name="think-cell Slide" r:id="rId5" imgW="360" imgH="360"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736EC27-459A-4185-91E3-01F59B3BF64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B3934CC2-27F1-4D89-AF19-8318FEF32B8A}" type="slidenum">
              <a:rPr kumimoji="0" lang="en-US" sz="1200" b="0" i="0" u="none" strike="noStrike" kern="1200" cap="none" spc="0" normalizeH="0" baseline="0" noProof="0" smtClean="0">
                <a:ln>
                  <a:noFill/>
                </a:ln>
                <a:solidFill>
                  <a:srgbClr val="404040"/>
                </a:solidFill>
                <a:effectLst/>
                <a:uLnTx/>
                <a:uFillTx/>
                <a:latin typeface="Arial"/>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404040"/>
              </a:solidFill>
              <a:effectLst/>
              <a:uLnTx/>
              <a:uFillTx/>
              <a:latin typeface="Arial"/>
              <a:ea typeface="+mn-ea"/>
              <a:cs typeface="Arial" panose="020B0604020202020204" pitchFamily="34" charset="0"/>
            </a:endParaRPr>
          </a:p>
        </p:txBody>
      </p:sp>
      <p:sp>
        <p:nvSpPr>
          <p:cNvPr id="14" name="Title 12"/>
          <p:cNvSpPr>
            <a:spLocks noGrp="1"/>
          </p:cNvSpPr>
          <p:nvPr>
            <p:ph type="title"/>
          </p:nvPr>
        </p:nvSpPr>
        <p:spPr>
          <a:xfrm>
            <a:off x="711678" y="455826"/>
            <a:ext cx="11122572" cy="723899"/>
          </a:xfrm>
          <a:prstGeom prst="rect">
            <a:avLst/>
          </a:prstGeo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711678" y="1371600"/>
            <a:ext cx="11126788" cy="4190586"/>
          </a:xfrm>
          <a:prstGeom prst="rect">
            <a:avLst/>
          </a:prstGeom>
        </p:spPr>
        <p:txBody>
          <a:bodyPr/>
          <a:lstStyle>
            <a:lvl1pPr marL="228600" indent="-228600">
              <a:buClr>
                <a:schemeClr val="tx1"/>
              </a:buClr>
              <a:buFont typeface="Arial" panose="020B0604020202020204" pitchFamily="34" charset="0"/>
              <a:buChar char="•"/>
              <a:defRPr sz="2400">
                <a:solidFill>
                  <a:schemeClr val="tx1"/>
                </a:solidFill>
              </a:defRPr>
            </a:lvl1pPr>
            <a:lvl2pPr marL="514350" indent="-225425">
              <a:buClr>
                <a:schemeClr val="tx1"/>
              </a:buClr>
              <a:buFont typeface=".AppleSystemUIFont"/>
              <a:buChar char="–"/>
              <a:tabLst/>
              <a:defRPr sz="1800">
                <a:solidFill>
                  <a:schemeClr val="tx1"/>
                </a:solidFill>
              </a:defRPr>
            </a:lvl2pPr>
            <a:lvl3pPr marL="866775" indent="-227013">
              <a:buClr>
                <a:schemeClr val="tx1"/>
              </a:buClr>
              <a:buFont typeface="Arial" panose="020B0604020202020204" pitchFamily="34" charset="0"/>
              <a:buChar char="•"/>
              <a:tabLst/>
              <a:defRPr sz="1600">
                <a:solidFill>
                  <a:schemeClr val="tx1"/>
                </a:solidFill>
              </a:defRPr>
            </a:lvl3pPr>
            <a:lvl4pPr marL="1257300" indent="-214313">
              <a:buClr>
                <a:schemeClr val="tx1"/>
              </a:buClr>
              <a:buFont typeface=".AppleSystemUIFont"/>
              <a:buChar char="–"/>
              <a:tabLst/>
              <a:defRPr sz="1400">
                <a:solidFill>
                  <a:schemeClr val="tx1"/>
                </a:solidFill>
              </a:defRPr>
            </a:lvl4pPr>
            <a:lvl5pPr marL="1546225" indent="-214313">
              <a:buClr>
                <a:schemeClr val="tx1"/>
              </a:buClr>
              <a:buFont typeface="Arial" panose="020B0604020202020204" pitchFamily="34" charset="0"/>
              <a:buChar char="•"/>
              <a:tabLst/>
              <a:defRPr sz="12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E5695231-98DD-4A61-9EB8-FA7E7E11046B}"/>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266019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1663" y="679938"/>
            <a:ext cx="5163995" cy="5162062"/>
          </a:xfrm>
          <a:prstGeom prst="rect">
            <a:avLst/>
          </a:prstGeom>
        </p:spPr>
      </p:pic>
      <p:sp>
        <p:nvSpPr>
          <p:cNvPr id="32" name="Rectangle 31"/>
          <p:cNvSpPr/>
          <p:nvPr/>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p:nvGrpSpPr>
        <p:grpSpPr>
          <a:xfrm>
            <a:off x="7755470" y="5540832"/>
            <a:ext cx="3094396" cy="562617"/>
            <a:chOff x="5641848" y="4462272"/>
            <a:chExt cx="2414016" cy="438912"/>
          </a:xfrm>
        </p:grpSpPr>
        <p:sp>
          <p:nvSpPr>
            <p:cNvPr id="34" name="Rectangle 33"/>
            <p:cNvSpPr/>
            <p:nvPr/>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7" name="Rectangle 6">
            <a:extLst>
              <a:ext uri="{FF2B5EF4-FFF2-40B4-BE49-F238E27FC236}">
                <a16:creationId xmlns:a16="http://schemas.microsoft.com/office/drawing/2014/main" id="{13727787-AFCB-4F84-B37E-E15FAB3ED1E9}"/>
              </a:ext>
            </a:extLst>
          </p:cNvPr>
          <p:cNvSpPr/>
          <p:nvPr userDrawn="1"/>
        </p:nvSpPr>
        <p:spPr>
          <a:xfrm>
            <a:off x="685801" y="685800"/>
            <a:ext cx="10820398" cy="5156200"/>
          </a:xfrm>
          <a:prstGeom prst="rect">
            <a:avLst/>
          </a:prstGeom>
          <a:no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8" name="Group 7">
            <a:extLst>
              <a:ext uri="{FF2B5EF4-FFF2-40B4-BE49-F238E27FC236}">
                <a16:creationId xmlns:a16="http://schemas.microsoft.com/office/drawing/2014/main" id="{7FF7181D-498F-4C39-AA57-2580781E4403}"/>
              </a:ext>
            </a:extLst>
          </p:cNvPr>
          <p:cNvGrpSpPr/>
          <p:nvPr userDrawn="1"/>
        </p:nvGrpSpPr>
        <p:grpSpPr>
          <a:xfrm>
            <a:off x="7755470" y="5540832"/>
            <a:ext cx="3094396" cy="562617"/>
            <a:chOff x="5641848" y="4462272"/>
            <a:chExt cx="2414016" cy="438912"/>
          </a:xfrm>
        </p:grpSpPr>
        <p:sp>
          <p:nvSpPr>
            <p:cNvPr id="9" name="Rectangle 8">
              <a:extLst>
                <a:ext uri="{FF2B5EF4-FFF2-40B4-BE49-F238E27FC236}">
                  <a16:creationId xmlns:a16="http://schemas.microsoft.com/office/drawing/2014/main" id="{A91FA227-2C6D-46BF-A761-EFA6D2498F3C}"/>
                </a:ext>
              </a:extLst>
            </p:cNvPr>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10" name="Picture 9">
              <a:extLst>
                <a:ext uri="{FF2B5EF4-FFF2-40B4-BE49-F238E27FC236}">
                  <a16:creationId xmlns:a16="http://schemas.microsoft.com/office/drawing/2014/main" id="{F47207AD-6C47-43D8-B838-70434389F8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11" name="Picture 10">
            <a:extLst>
              <a:ext uri="{FF2B5EF4-FFF2-40B4-BE49-F238E27FC236}">
                <a16:creationId xmlns:a16="http://schemas.microsoft.com/office/drawing/2014/main" id="{D85A5037-C3B9-4F24-B52E-3563B871532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737" t="13379" b="1785"/>
          <a:stretch/>
        </p:blipFill>
        <p:spPr>
          <a:xfrm>
            <a:off x="691326" y="698501"/>
            <a:ext cx="5099874" cy="5131098"/>
          </a:xfrm>
          <a:prstGeom prst="rect">
            <a:avLst/>
          </a:prstGeom>
        </p:spPr>
      </p:pic>
    </p:spTree>
    <p:extLst>
      <p:ext uri="{BB962C8B-B14F-4D97-AF65-F5344CB8AC3E}">
        <p14:creationId xmlns:p14="http://schemas.microsoft.com/office/powerpoint/2010/main" val="29865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594B2B7-74C6-4054-8B90-42BC904C2441}"/>
              </a:ext>
            </a:extLst>
          </p:cNvPr>
          <p:cNvGraphicFramePr>
            <a:graphicFrameLocks noChangeAspect="1"/>
          </p:cNvGraphicFramePr>
          <p:nvPr>
            <p:custDataLst>
              <p:tags r:id="rId2"/>
            </p:custDataLst>
          </p:nvPr>
        </p:nvGraphicFramePr>
        <p:xfrm>
          <a:off x="1324" y="1323"/>
          <a:ext cx="1323" cy="1323"/>
        </p:xfrm>
        <a:graphic>
          <a:graphicData uri="http://schemas.openxmlformats.org/presentationml/2006/ole">
            <mc:AlternateContent xmlns:mc="http://schemas.openxmlformats.org/markup-compatibility/2006">
              <mc:Choice xmlns:v="urn:schemas-microsoft-com:vml" Requires="v">
                <p:oleObj spid="_x0000_s9223" name="think-cell Slide" r:id="rId5" imgW="359" imgH="360" progId="TCLayout.ActiveDocument.1">
                  <p:embed/>
                </p:oleObj>
              </mc:Choice>
              <mc:Fallback>
                <p:oleObj name="think-cell Slide" r:id="rId5" imgW="359" imgH="360" progId="TCLayout.ActiveDocument.1">
                  <p:embed/>
                  <p:pic>
                    <p:nvPicPr>
                      <p:cNvPr id="6" name="Object 5" hidden="1">
                        <a:extLst>
                          <a:ext uri="{FF2B5EF4-FFF2-40B4-BE49-F238E27FC236}">
                            <a16:creationId xmlns:a16="http://schemas.microsoft.com/office/drawing/2014/main" id="{2594B2B7-74C6-4054-8B90-42BC904C2441}"/>
                          </a:ext>
                        </a:extLst>
                      </p:cNvPr>
                      <p:cNvPicPr/>
                      <p:nvPr/>
                    </p:nvPicPr>
                    <p:blipFill>
                      <a:blip r:embed="rId6"/>
                      <a:stretch>
                        <a:fillRect/>
                      </a:stretch>
                    </p:blipFill>
                    <p:spPr>
                      <a:xfrm>
                        <a:off x="1324" y="1323"/>
                        <a:ext cx="1323" cy="1323"/>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54A7BF-6A8F-4E6B-B74D-0B6D434C136F}"/>
              </a:ext>
            </a:extLst>
          </p:cNvPr>
          <p:cNvSpPr/>
          <p:nvPr>
            <p:custDataLst>
              <p:tags r:id="rId3"/>
            </p:custDataLst>
          </p:nvPr>
        </p:nvSpPr>
        <p:spPr>
          <a:xfrm>
            <a:off x="0" y="0"/>
            <a:ext cx="132292" cy="1322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000" b="0" i="0" baseline="0">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4" name="Rectangle 3"/>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965960" y="521208"/>
            <a:ext cx="8412480" cy="2387600"/>
          </a:xfrm>
          <a:prstGeom prst="rect">
            <a:avLst/>
          </a:prstGeom>
        </p:spPr>
        <p:txBody>
          <a:bodyPr anchor="b">
            <a:normAutofit/>
          </a:bodyPr>
          <a:lstStyle>
            <a:lvl1pPr algn="l">
              <a:lnSpc>
                <a:spcPct val="70000"/>
              </a:lnSpc>
              <a:defRPr sz="4000" b="0">
                <a:solidFill>
                  <a:schemeClr val="bg1"/>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a:lnSpc>
                <a:spcPct val="85000"/>
              </a:lnSpc>
              <a:buFont typeface="Arial" panose="020B0604020202020204" pitchFamily="34" charset="0"/>
              <a:buNone/>
              <a:defRPr sz="2800" cap="none" baseline="0">
                <a:solidFill>
                  <a:schemeClr val="bg1"/>
                </a:solidFill>
                <a:latin typeface="Calibri" panose="020F0502020204030204" pitchFamily="34" charset="0"/>
                <a:cs typeface="Calibri" panose="020F0502020204030204" pitchFamily="34" charset="0"/>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EF1DB04C-4849-4FB6-8ECF-D286A76405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755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vmlDrawing" Target="../drawings/vmlDrawing1.v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13" Type="http://schemas.openxmlformats.org/officeDocument/2006/relationships/oleObject" Target="../embeddings/oleObject8.bin"/><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ags" Target="../tags/tag18.xml"/><Relationship Id="rId17" Type="http://schemas.openxmlformats.org/officeDocument/2006/relationships/image" Target="../media/image4.png"/><Relationship Id="rId2" Type="http://schemas.openxmlformats.org/officeDocument/2006/relationships/slideLayout" Target="../slideLayouts/slideLayout9.xml"/><Relationship Id="rId16" Type="http://schemas.openxmlformats.org/officeDocument/2006/relationships/image" Target="../media/image3.emf"/><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ags" Target="../tags/tag17.xml"/><Relationship Id="rId5" Type="http://schemas.openxmlformats.org/officeDocument/2006/relationships/slideLayout" Target="../slideLayouts/slideLayout12.xml"/><Relationship Id="rId15" Type="http://schemas.openxmlformats.org/officeDocument/2006/relationships/image" Target="../media/image2.png"/><Relationship Id="rId10" Type="http://schemas.openxmlformats.org/officeDocument/2006/relationships/tags" Target="../tags/tag16.xml"/><Relationship Id="rId4" Type="http://schemas.openxmlformats.org/officeDocument/2006/relationships/slideLayout" Target="../slideLayouts/slideLayout11.xml"/><Relationship Id="rId9" Type="http://schemas.openxmlformats.org/officeDocument/2006/relationships/vmlDrawing" Target="../drawings/vmlDrawing8.v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1" name="think-cell Slide" r:id="rId13" imgW="270" imgH="270" progId="TCLayout.ActiveDocument.1">
                  <p:embed/>
                </p:oleObj>
              </mc:Choice>
              <mc:Fallback>
                <p:oleObj name="think-cell Slide" r:id="rId13" imgW="270" imgH="270"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27142" y="-1886"/>
            <a:ext cx="8364859" cy="6859886"/>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
        <p:nvSpPr>
          <p:cNvPr id="7" name="Rectangle 6" hidden="1">
            <a:extLst>
              <a:ext uri="{FF2B5EF4-FFF2-40B4-BE49-F238E27FC236}">
                <a16:creationId xmlns:a16="http://schemas.microsoft.com/office/drawing/2014/main" id="{3E20B0D2-EFDD-4B06-80F5-F1B9203FEEF3}"/>
              </a:ext>
            </a:extLst>
          </p:cNvPr>
          <p:cNvSpPr/>
          <p:nvPr>
            <p:custDataLst>
              <p:tags r:id="rId11"/>
            </p:custDataLst>
          </p:nvPr>
        </p:nvSpPr>
        <p:spPr>
          <a:xfrm>
            <a:off x="0" y="0"/>
            <a:ext cx="132292" cy="13229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US" sz="3000" b="0" i="0" baseline="0" dirty="0">
              <a:latin typeface="Calibri" panose="020F0502020204030204" pitchFamily="34" charset="0"/>
              <a:ea typeface="+mj-ea"/>
              <a:cs typeface="+mj-cs"/>
              <a:sym typeface="Calibri" panose="020F0502020204030204" pitchFamily="34" charset="0"/>
            </a:endParaRPr>
          </a:p>
        </p:txBody>
      </p:sp>
      <p:sp>
        <p:nvSpPr>
          <p:cNvPr id="9" name="TextBox 8">
            <a:extLst>
              <a:ext uri="{FF2B5EF4-FFF2-40B4-BE49-F238E27FC236}">
                <a16:creationId xmlns:a16="http://schemas.microsoft.com/office/drawing/2014/main" id="{D7C044AC-B2C2-490D-9277-3C121860F0B4}"/>
              </a:ext>
            </a:extLst>
          </p:cNvPr>
          <p:cNvSpPr txBox="1"/>
          <p:nvPr/>
        </p:nvSpPr>
        <p:spPr>
          <a:xfrm>
            <a:off x="11738166" y="6410542"/>
            <a:ext cx="630639" cy="342003"/>
          </a:xfrm>
          <a:prstGeom prst="rect">
            <a:avLst/>
          </a:prstGeom>
          <a:noFill/>
        </p:spPr>
        <p:txBody>
          <a:bodyPr wrap="square" lIns="101583" tIns="50793" rIns="101583" bIns="50793" rtlCol="0" anchor="b" anchorCtr="0">
            <a:spAutoFit/>
          </a:bodyPr>
          <a:lstStyle>
            <a:defPPr>
              <a:defRPr lang="en-US"/>
            </a:defPPr>
            <a:lvl1pPr algn="r">
              <a:defRPr sz="1100">
                <a:solidFill>
                  <a:srgbClr val="344A58">
                    <a:alpha val="50000"/>
                  </a:srgbClr>
                </a:solidFill>
                <a:latin typeface="Arial"/>
                <a:cs typeface="Arial"/>
              </a:defRPr>
            </a:lvl1pPr>
          </a:lstStyle>
          <a:p>
            <a:pPr algn="l"/>
            <a:fld id="{24FBE309-E7AF-42D7-8C0E-D8B992E1978C}" type="slidenum">
              <a:rPr lang="en-US" sz="1556" smtClean="0">
                <a:solidFill>
                  <a:srgbClr val="6A6A6A"/>
                </a:solidFill>
                <a:latin typeface="Calibri" panose="020F0502020204030204" pitchFamily="34" charset="0"/>
                <a:cs typeface="Calibri" panose="020F0502020204030204" pitchFamily="34" charset="0"/>
              </a:rPr>
              <a:pPr algn="l"/>
              <a:t>‹#›</a:t>
            </a:fld>
            <a:endParaRPr lang="en-US" sz="1556" dirty="0">
              <a:solidFill>
                <a:srgbClr val="6A6A6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727CBE0-9120-40F1-B3A1-F6E2FA0975F1}"/>
              </a:ext>
            </a:extLst>
          </p:cNvPr>
          <p:cNvSpPr txBox="1"/>
          <p:nvPr/>
        </p:nvSpPr>
        <p:spPr>
          <a:xfrm>
            <a:off x="1919636" y="6305077"/>
            <a:ext cx="9210511" cy="552923"/>
          </a:xfrm>
          <a:prstGeom prst="rect">
            <a:avLst/>
          </a:prstGeom>
          <a:ln>
            <a:noFill/>
          </a:ln>
        </p:spPr>
        <p:txBody>
          <a:bodyPr wrap="square" lIns="50714" tIns="25357" rIns="50714" bIns="25357" rtlCol="0">
            <a:noAutofit/>
          </a:bodyPr>
          <a:lstStyle/>
          <a:p>
            <a:pPr algn="l">
              <a:lnSpc>
                <a:spcPct val="90000"/>
              </a:lnSpc>
            </a:pPr>
            <a:endParaRPr lang="en-GB" sz="1111" dirty="0">
              <a:solidFill>
                <a:schemeClr val="accent2"/>
              </a:solidFill>
              <a:latin typeface="+mn-lt"/>
              <a:cs typeface="Arial"/>
            </a:endParaRPr>
          </a:p>
        </p:txBody>
      </p:sp>
      <p:sp>
        <p:nvSpPr>
          <p:cNvPr id="10" name="Rectangle 9" hidden="1">
            <a:extLst>
              <a:ext uri="{FF2B5EF4-FFF2-40B4-BE49-F238E27FC236}">
                <a16:creationId xmlns:a16="http://schemas.microsoft.com/office/drawing/2014/main" id="{7D70FEB7-D9F0-4EE2-9686-4ED0259392F4}"/>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8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Slide Number Placeholder 6">
            <a:extLst>
              <a:ext uri="{FF2B5EF4-FFF2-40B4-BE49-F238E27FC236}">
                <a16:creationId xmlns:a16="http://schemas.microsoft.com/office/drawing/2014/main" id="{9DED8007-F736-48B7-9803-B0C1CF2096B5}"/>
              </a:ext>
            </a:extLst>
          </p:cNvPr>
          <p:cNvSpPr txBox="1">
            <a:spLocks/>
          </p:cNvSpPr>
          <p:nvPr userDrawn="1"/>
        </p:nvSpPr>
        <p:spPr>
          <a:xfrm>
            <a:off x="170804" y="6443434"/>
            <a:ext cx="396755"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b="0" smtClean="0">
                <a:latin typeface="Arial" panose="020B0604020202020204" pitchFamily="34" charset="0"/>
                <a:cs typeface="Arial" panose="020B0604020202020204" pitchFamily="34" charset="0"/>
              </a:rPr>
              <a:pPr/>
              <a:t>‹#›</a:t>
            </a:fld>
            <a:endParaRPr lang="en-US" sz="1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541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0" r:id="rId6"/>
    <p:sldLayoutId id="2147483671"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63"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591" indent="-228591" algn="l" defTabSz="914363" rtl="0" eaLnBrk="1" latinLnBrk="0" hangingPunct="1">
        <a:lnSpc>
          <a:spcPct val="85000"/>
        </a:lnSpc>
        <a:spcBef>
          <a:spcPts val="1000"/>
        </a:spcBef>
        <a:buFontTx/>
        <a:buBlip>
          <a:blip r:embed="rId17"/>
        </a:buBlip>
        <a:defRPr sz="1800" kern="1200">
          <a:solidFill>
            <a:schemeClr val="tx2"/>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38">
          <p15:clr>
            <a:srgbClr val="F26B43"/>
          </p15:clr>
        </p15:guide>
        <p15:guide id="4" orient="horz" pos="280">
          <p15:clr>
            <a:srgbClr val="F26B43"/>
          </p15:clr>
        </p15:guide>
        <p15:guide id="6" orient="horz" pos="2160">
          <p15:clr>
            <a:srgbClr val="F26B43"/>
          </p15:clr>
        </p15:guide>
        <p15:guide id="7" orient="horz" pos="4792">
          <p15:clr>
            <a:srgbClr val="F26B43"/>
          </p15:clr>
        </p15:guide>
        <p15:guide id="8" pos="3840">
          <p15:clr>
            <a:srgbClr val="F26B43"/>
          </p15:clr>
        </p15:guide>
        <p15:guide id="9" pos="8917">
          <p15:clr>
            <a:srgbClr val="F26B43"/>
          </p15:clr>
        </p15:guide>
        <p15:guide id="12" orient="horz" pos="754">
          <p15:clr>
            <a:srgbClr val="F26B43"/>
          </p15:clr>
        </p15:guide>
        <p15:guide id="13" orient="horz" pos="3997">
          <p15:clr>
            <a:srgbClr val="F26B43"/>
          </p15:clr>
        </p15:guide>
        <p15:guide id="14" pos="2411">
          <p15:clr>
            <a:srgbClr val="F26B43"/>
          </p15:clr>
        </p15:guide>
        <p15:guide id="15" pos="7242">
          <p15:clr>
            <a:srgbClr val="F26B43"/>
          </p15:clr>
        </p15:guide>
        <p15:guide id="16" orient="horz" pos="822">
          <p15:clr>
            <a:srgbClr val="F26B43"/>
          </p15:clr>
        </p15:guide>
        <p15:guide id="17" orient="horz" pos="3748">
          <p15:clr>
            <a:srgbClr val="F26B43"/>
          </p15:clr>
        </p15:guide>
        <p15:guide id="18" pos="746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9" name="think-cell Slide" r:id="rId13" imgW="270" imgH="270" progId="TCLayout.ActiveDocument.1">
                  <p:embed/>
                </p:oleObj>
              </mc:Choice>
              <mc:Fallback>
                <p:oleObj name="think-cell Slide" r:id="rId13" imgW="270" imgH="270"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27142" y="-1886"/>
            <a:ext cx="8364859" cy="6859886"/>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
        <p:nvSpPr>
          <p:cNvPr id="7" name="Rectangle 6" hidden="1">
            <a:extLst>
              <a:ext uri="{FF2B5EF4-FFF2-40B4-BE49-F238E27FC236}">
                <a16:creationId xmlns:a16="http://schemas.microsoft.com/office/drawing/2014/main" id="{3E20B0D2-EFDD-4B06-80F5-F1B9203FEEF3}"/>
              </a:ext>
            </a:extLst>
          </p:cNvPr>
          <p:cNvSpPr/>
          <p:nvPr>
            <p:custDataLst>
              <p:tags r:id="rId11"/>
            </p:custDataLst>
          </p:nvPr>
        </p:nvSpPr>
        <p:spPr>
          <a:xfrm>
            <a:off x="0" y="0"/>
            <a:ext cx="132292" cy="13229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US" sz="3000" b="0" i="0" baseline="0">
              <a:latin typeface="Calibri" panose="020F0502020204030204" pitchFamily="34" charset="0"/>
              <a:ea typeface="+mj-ea"/>
              <a:cs typeface="+mj-cs"/>
              <a:sym typeface="Calibri" panose="020F0502020204030204" pitchFamily="34" charset="0"/>
            </a:endParaRPr>
          </a:p>
        </p:txBody>
      </p:sp>
      <p:sp>
        <p:nvSpPr>
          <p:cNvPr id="9" name="TextBox 8">
            <a:extLst>
              <a:ext uri="{FF2B5EF4-FFF2-40B4-BE49-F238E27FC236}">
                <a16:creationId xmlns:a16="http://schemas.microsoft.com/office/drawing/2014/main" id="{D7C044AC-B2C2-490D-9277-3C121860F0B4}"/>
              </a:ext>
            </a:extLst>
          </p:cNvPr>
          <p:cNvSpPr txBox="1"/>
          <p:nvPr/>
        </p:nvSpPr>
        <p:spPr>
          <a:xfrm>
            <a:off x="11738166" y="6410542"/>
            <a:ext cx="630639" cy="342003"/>
          </a:xfrm>
          <a:prstGeom prst="rect">
            <a:avLst/>
          </a:prstGeom>
          <a:noFill/>
        </p:spPr>
        <p:txBody>
          <a:bodyPr wrap="square" lIns="101583" tIns="50793" rIns="101583" bIns="50793" rtlCol="0" anchor="b" anchorCtr="0">
            <a:spAutoFit/>
          </a:bodyPr>
          <a:lstStyle>
            <a:defPPr>
              <a:defRPr lang="en-US"/>
            </a:defPPr>
            <a:lvl1pPr algn="r">
              <a:defRPr sz="1100">
                <a:solidFill>
                  <a:srgbClr val="344A58">
                    <a:alpha val="50000"/>
                  </a:srgbClr>
                </a:solidFill>
                <a:latin typeface="Arial"/>
                <a:cs typeface="Arial"/>
              </a:defRPr>
            </a:lvl1pPr>
          </a:lstStyle>
          <a:p>
            <a:pPr algn="l"/>
            <a:fld id="{24FBE309-E7AF-42D7-8C0E-D8B992E1978C}" type="slidenum">
              <a:rPr lang="en-US" sz="1556" smtClean="0">
                <a:solidFill>
                  <a:srgbClr val="6A6A6A"/>
                </a:solidFill>
                <a:latin typeface="Calibri" panose="020F0502020204030204" pitchFamily="34" charset="0"/>
                <a:cs typeface="Calibri" panose="020F0502020204030204" pitchFamily="34" charset="0"/>
              </a:rPr>
              <a:pPr algn="l"/>
              <a:t>‹#›</a:t>
            </a:fld>
            <a:endParaRPr lang="en-US" sz="1556">
              <a:solidFill>
                <a:srgbClr val="6A6A6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727CBE0-9120-40F1-B3A1-F6E2FA0975F1}"/>
              </a:ext>
            </a:extLst>
          </p:cNvPr>
          <p:cNvSpPr txBox="1"/>
          <p:nvPr/>
        </p:nvSpPr>
        <p:spPr>
          <a:xfrm>
            <a:off x="1919636" y="6305077"/>
            <a:ext cx="9210511" cy="552923"/>
          </a:xfrm>
          <a:prstGeom prst="rect">
            <a:avLst/>
          </a:prstGeom>
          <a:ln>
            <a:noFill/>
          </a:ln>
        </p:spPr>
        <p:txBody>
          <a:bodyPr wrap="square" lIns="50714" tIns="25357" rIns="50714" bIns="25357" rtlCol="0">
            <a:noAutofit/>
          </a:bodyPr>
          <a:lstStyle/>
          <a:p>
            <a:pPr algn="l">
              <a:lnSpc>
                <a:spcPct val="90000"/>
              </a:lnSpc>
            </a:pPr>
            <a:endParaRPr lang="en-GB" sz="1111">
              <a:solidFill>
                <a:schemeClr val="accent2"/>
              </a:solidFill>
              <a:latin typeface="+mn-lt"/>
              <a:cs typeface="Arial"/>
            </a:endParaRPr>
          </a:p>
        </p:txBody>
      </p:sp>
      <p:sp>
        <p:nvSpPr>
          <p:cNvPr id="10" name="Rectangle 9" hidden="1">
            <a:extLst>
              <a:ext uri="{FF2B5EF4-FFF2-40B4-BE49-F238E27FC236}">
                <a16:creationId xmlns:a16="http://schemas.microsoft.com/office/drawing/2014/main" id="{7D70FEB7-D9F0-4EE2-9686-4ED0259392F4}"/>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8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Slide Number Placeholder 6">
            <a:extLst>
              <a:ext uri="{FF2B5EF4-FFF2-40B4-BE49-F238E27FC236}">
                <a16:creationId xmlns:a16="http://schemas.microsoft.com/office/drawing/2014/main" id="{9DED8007-F736-48B7-9803-B0C1CF2096B5}"/>
              </a:ext>
            </a:extLst>
          </p:cNvPr>
          <p:cNvSpPr txBox="1">
            <a:spLocks/>
          </p:cNvSpPr>
          <p:nvPr userDrawn="1"/>
        </p:nvSpPr>
        <p:spPr>
          <a:xfrm>
            <a:off x="170804" y="6443434"/>
            <a:ext cx="396755"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b="0" smtClean="0">
                <a:latin typeface="Arial" panose="020B0604020202020204" pitchFamily="34" charset="0"/>
                <a:cs typeface="Arial" panose="020B0604020202020204" pitchFamily="34" charset="0"/>
              </a:rPr>
              <a:pPr/>
              <a:t>‹#›</a:t>
            </a:fld>
            <a:endParaRPr lang="en-US" sz="1200" b="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7063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63"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591" indent="-228591" algn="l" defTabSz="914363" rtl="0" eaLnBrk="1" latinLnBrk="0" hangingPunct="1">
        <a:lnSpc>
          <a:spcPct val="85000"/>
        </a:lnSpc>
        <a:spcBef>
          <a:spcPts val="1000"/>
        </a:spcBef>
        <a:buFontTx/>
        <a:buBlip>
          <a:blip r:embed="rId17"/>
        </a:buBlip>
        <a:defRPr sz="1800" kern="1200">
          <a:solidFill>
            <a:schemeClr val="tx2"/>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38">
          <p15:clr>
            <a:srgbClr val="F26B43"/>
          </p15:clr>
        </p15:guide>
        <p15:guide id="4" orient="horz" pos="280">
          <p15:clr>
            <a:srgbClr val="F26B43"/>
          </p15:clr>
        </p15:guide>
        <p15:guide id="6" orient="horz" pos="2160">
          <p15:clr>
            <a:srgbClr val="F26B43"/>
          </p15:clr>
        </p15:guide>
        <p15:guide id="7" orient="horz" pos="4792">
          <p15:clr>
            <a:srgbClr val="F26B43"/>
          </p15:clr>
        </p15:guide>
        <p15:guide id="8" pos="3840">
          <p15:clr>
            <a:srgbClr val="F26B43"/>
          </p15:clr>
        </p15:guide>
        <p15:guide id="9" pos="8917">
          <p15:clr>
            <a:srgbClr val="F26B43"/>
          </p15:clr>
        </p15:guide>
        <p15:guide id="12" orient="horz" pos="754">
          <p15:clr>
            <a:srgbClr val="F26B43"/>
          </p15:clr>
        </p15:guide>
        <p15:guide id="13" orient="horz" pos="3997">
          <p15:clr>
            <a:srgbClr val="F26B43"/>
          </p15:clr>
        </p15:guide>
        <p15:guide id="14" pos="2411">
          <p15:clr>
            <a:srgbClr val="F26B43"/>
          </p15:clr>
        </p15:guide>
        <p15:guide id="15" pos="7242">
          <p15:clr>
            <a:srgbClr val="F26B43"/>
          </p15:clr>
        </p15:guide>
        <p15:guide id="16" orient="horz" pos="822">
          <p15:clr>
            <a:srgbClr val="F26B43"/>
          </p15:clr>
        </p15:guide>
        <p15:guide id="17" orient="horz" pos="3748">
          <p15:clr>
            <a:srgbClr val="F26B43"/>
          </p15:clr>
        </p15:guide>
        <p15:guide id="18" pos="746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46.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5.xml"/><Relationship Id="rId1" Type="http://schemas.openxmlformats.org/officeDocument/2006/relationships/vmlDrawing" Target="../drawings/vmlDrawing23.vml"/><Relationship Id="rId6" Type="http://schemas.openxmlformats.org/officeDocument/2006/relationships/oleObject" Target="../embeddings/oleObject23.bin"/><Relationship Id="rId11" Type="http://schemas.openxmlformats.org/officeDocument/2006/relationships/image" Target="../media/image14.png"/><Relationship Id="rId5" Type="http://schemas.openxmlformats.org/officeDocument/2006/relationships/notesSlide" Target="../notesSlides/notesSlide8.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48.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7.xml"/><Relationship Id="rId1" Type="http://schemas.openxmlformats.org/officeDocument/2006/relationships/vmlDrawing" Target="../drawings/vmlDrawing24.vml"/><Relationship Id="rId6" Type="http://schemas.openxmlformats.org/officeDocument/2006/relationships/oleObject" Target="../embeddings/oleObject24.bin"/><Relationship Id="rId11" Type="http://schemas.openxmlformats.org/officeDocument/2006/relationships/image" Target="../media/image14.png"/><Relationship Id="rId5" Type="http://schemas.openxmlformats.org/officeDocument/2006/relationships/notesSlide" Target="../notesSlides/notesSlide9.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7.xml"/><Relationship Id="rId7" Type="http://schemas.openxmlformats.org/officeDocument/2006/relationships/image" Target="../media/image10.svg"/><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9.png"/><Relationship Id="rId5" Type="http://schemas.openxmlformats.org/officeDocument/2006/relationships/image" Target="../media/image7.emf"/><Relationship Id="rId4"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2.xml"/><Relationship Id="rId7" Type="http://schemas.openxmlformats.org/officeDocument/2006/relationships/image" Target="../media/image7.emf"/><Relationship Id="rId2" Type="http://schemas.openxmlformats.org/officeDocument/2006/relationships/tags" Target="../tags/tag31.xml"/><Relationship Id="rId1" Type="http://schemas.openxmlformats.org/officeDocument/2006/relationships/vmlDrawing" Target="../drawings/vmlDrawing16.vml"/><Relationship Id="rId6" Type="http://schemas.openxmlformats.org/officeDocument/2006/relationships/oleObject" Target="../embeddings/oleObject16.bin"/><Relationship Id="rId11" Type="http://schemas.openxmlformats.org/officeDocument/2006/relationships/image" Target="../media/image15.svg"/><Relationship Id="rId5" Type="http://schemas.openxmlformats.org/officeDocument/2006/relationships/notesSlide" Target="../notesSlides/notesSlide1.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4.xml"/><Relationship Id="rId7" Type="http://schemas.openxmlformats.org/officeDocument/2006/relationships/image" Target="../media/image7.emf"/><Relationship Id="rId2" Type="http://schemas.openxmlformats.org/officeDocument/2006/relationships/tags" Target="../tags/tag33.xml"/><Relationship Id="rId1" Type="http://schemas.openxmlformats.org/officeDocument/2006/relationships/vmlDrawing" Target="../drawings/vmlDrawing17.vml"/><Relationship Id="rId6" Type="http://schemas.openxmlformats.org/officeDocument/2006/relationships/oleObject" Target="../embeddings/oleObject17.bin"/><Relationship Id="rId11" Type="http://schemas.openxmlformats.org/officeDocument/2006/relationships/image" Target="../media/image15.svg"/><Relationship Id="rId5" Type="http://schemas.openxmlformats.org/officeDocument/2006/relationships/notesSlide" Target="../notesSlides/notesSlide2.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6.xml"/><Relationship Id="rId7" Type="http://schemas.openxmlformats.org/officeDocument/2006/relationships/image" Target="../media/image7.emf"/><Relationship Id="rId2" Type="http://schemas.openxmlformats.org/officeDocument/2006/relationships/tags" Target="../tags/tag35.xml"/><Relationship Id="rId1" Type="http://schemas.openxmlformats.org/officeDocument/2006/relationships/vmlDrawing" Target="../drawings/vmlDrawing18.vml"/><Relationship Id="rId6" Type="http://schemas.openxmlformats.org/officeDocument/2006/relationships/oleObject" Target="../embeddings/oleObject18.bin"/><Relationship Id="rId11" Type="http://schemas.openxmlformats.org/officeDocument/2006/relationships/image" Target="../media/image15.svg"/><Relationship Id="rId5" Type="http://schemas.openxmlformats.org/officeDocument/2006/relationships/notesSlide" Target="../notesSlides/notesSlide3.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38.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37.xml"/><Relationship Id="rId1" Type="http://schemas.openxmlformats.org/officeDocument/2006/relationships/vmlDrawing" Target="../drawings/vmlDrawing19.vml"/><Relationship Id="rId6" Type="http://schemas.openxmlformats.org/officeDocument/2006/relationships/oleObject" Target="../embeddings/oleObject19.bin"/><Relationship Id="rId11" Type="http://schemas.openxmlformats.org/officeDocument/2006/relationships/image" Target="../media/image14.png"/><Relationship Id="rId5" Type="http://schemas.openxmlformats.org/officeDocument/2006/relationships/notesSlide" Target="../notesSlides/notesSlide4.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40.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39.xml"/><Relationship Id="rId1" Type="http://schemas.openxmlformats.org/officeDocument/2006/relationships/vmlDrawing" Target="../drawings/vmlDrawing20.vml"/><Relationship Id="rId6" Type="http://schemas.openxmlformats.org/officeDocument/2006/relationships/oleObject" Target="../embeddings/oleObject20.bin"/><Relationship Id="rId11" Type="http://schemas.openxmlformats.org/officeDocument/2006/relationships/image" Target="../media/image14.png"/><Relationship Id="rId5" Type="http://schemas.openxmlformats.org/officeDocument/2006/relationships/notesSlide" Target="../notesSlides/notesSlide5.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42.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1.xml"/><Relationship Id="rId1" Type="http://schemas.openxmlformats.org/officeDocument/2006/relationships/vmlDrawing" Target="../drawings/vmlDrawing21.vml"/><Relationship Id="rId6" Type="http://schemas.openxmlformats.org/officeDocument/2006/relationships/oleObject" Target="../embeddings/oleObject21.bin"/><Relationship Id="rId11" Type="http://schemas.openxmlformats.org/officeDocument/2006/relationships/image" Target="../media/image14.png"/><Relationship Id="rId5" Type="http://schemas.openxmlformats.org/officeDocument/2006/relationships/notesSlide" Target="../notesSlides/notesSlide6.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44.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3.xml"/><Relationship Id="rId1" Type="http://schemas.openxmlformats.org/officeDocument/2006/relationships/vmlDrawing" Target="../drawings/vmlDrawing22.vml"/><Relationship Id="rId6" Type="http://schemas.openxmlformats.org/officeDocument/2006/relationships/oleObject" Target="../embeddings/oleObject22.bin"/><Relationship Id="rId11" Type="http://schemas.openxmlformats.org/officeDocument/2006/relationships/image" Target="../media/image14.png"/><Relationship Id="rId5" Type="http://schemas.openxmlformats.org/officeDocument/2006/relationships/notesSlide" Target="../notesSlides/notesSlide7.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1FDEADA-A791-450F-8535-205102FAD589}"/>
              </a:ext>
            </a:extLst>
          </p:cNvPr>
          <p:cNvSpPr txBox="1">
            <a:spLocks/>
          </p:cNvSpPr>
          <p:nvPr/>
        </p:nvSpPr>
        <p:spPr>
          <a:xfrm>
            <a:off x="4871864" y="1789794"/>
            <a:ext cx="5904656" cy="2576928"/>
          </a:xfrm>
          <a:prstGeom prst="rect">
            <a:avLst/>
          </a:prstGeom>
        </p:spPr>
        <p:txBody>
          <a:bodyPr vert="horz" lIns="0" tIns="0" rIns="0" bIns="0" rtlCol="0" anchor="b">
            <a:normAutofit/>
          </a:bodyPr>
          <a:lstStyle>
            <a:lvl1pPr algn="l" defTabSz="914400" rtl="0" eaLnBrk="1" latinLnBrk="0" hangingPunct="1">
              <a:lnSpc>
                <a:spcPct val="90000"/>
              </a:lnSpc>
              <a:spcBef>
                <a:spcPct val="0"/>
              </a:spcBef>
              <a:buNone/>
              <a:defRPr sz="4800" b="0" kern="1200">
                <a:solidFill>
                  <a:schemeClr val="bg1">
                    <a:lumMod val="50000"/>
                  </a:schemeClr>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ndParaRPr>
          </a:p>
          <a:p>
            <a:pPr lvl="0">
              <a:lnSpc>
                <a:spcPct val="110000"/>
              </a:lnSpc>
              <a:defRPr/>
            </a:pPr>
            <a:r>
              <a:rPr lang="en-US" sz="3600" dirty="0">
                <a:solidFill>
                  <a:schemeClr val="tx1"/>
                </a:solidFill>
              </a:rPr>
              <a:t>European SMA treatment access</a:t>
            </a:r>
          </a:p>
          <a:p>
            <a:pPr lvl="0">
              <a:lnSpc>
                <a:spcPct val="110000"/>
              </a:lnSpc>
              <a:defRPr/>
            </a:pPr>
            <a:r>
              <a:rPr kumimoji="0" lang="en-US" sz="2400" b="0" i="0" u="none" strike="noStrike" kern="1200" cap="none" spc="0" normalizeH="0" baseline="0" noProof="0" dirty="0">
                <a:ln>
                  <a:noFill/>
                </a:ln>
                <a:solidFill>
                  <a:schemeClr val="bg2"/>
                </a:solidFill>
                <a:effectLst/>
                <a:uLnTx/>
                <a:uFillTx/>
              </a:rPr>
              <a:t>Ukraine</a:t>
            </a:r>
          </a:p>
          <a:p>
            <a:pPr lvl="0">
              <a:lnSpc>
                <a:spcPct val="110000"/>
              </a:lnSpc>
              <a:defRPr/>
            </a:pPr>
            <a:r>
              <a:rPr lang="en-US" sz="1800" dirty="0">
                <a:solidFill>
                  <a:schemeClr val="bg2"/>
                </a:solidFill>
              </a:rPr>
              <a:t>Research Conducted Jan-2021</a:t>
            </a:r>
          </a:p>
          <a:p>
            <a:pPr>
              <a:lnSpc>
                <a:spcPct val="110000"/>
              </a:lnSpc>
              <a:defRPr/>
            </a:pPr>
            <a:r>
              <a:rPr lang="en-US" sz="1800" dirty="0">
                <a:solidFill>
                  <a:srgbClr val="919396"/>
                </a:solidFill>
                <a:latin typeface="Arial"/>
              </a:rPr>
              <a:t>Selected metric updated Aug-2021*</a:t>
            </a:r>
            <a:endParaRPr kumimoji="0" lang="en-US" sz="2400" b="0" i="0" u="none" strike="noStrike" kern="1200" cap="none" spc="0" normalizeH="0" baseline="0" noProof="0" dirty="0">
              <a:ln>
                <a:noFill/>
              </a:ln>
              <a:solidFill>
                <a:schemeClr val="bg2"/>
              </a:solidFill>
              <a:effectLst/>
              <a:uLnTx/>
              <a:uFillTx/>
            </a:endParaRPr>
          </a:p>
        </p:txBody>
      </p:sp>
      <p:pic>
        <p:nvPicPr>
          <p:cNvPr id="7" name="Picture 6">
            <a:extLst>
              <a:ext uri="{FF2B5EF4-FFF2-40B4-BE49-F238E27FC236}">
                <a16:creationId xmlns:a16="http://schemas.microsoft.com/office/drawing/2014/main" id="{60D006CE-9E29-4A35-A707-60C744A2EC0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776520" y="853857"/>
            <a:ext cx="563838" cy="338302"/>
          </a:xfrm>
          <a:prstGeom prst="rect">
            <a:avLst/>
          </a:prstGeom>
        </p:spPr>
      </p:pic>
      <p:sp>
        <p:nvSpPr>
          <p:cNvPr id="4" name="Text Placeholder 3">
            <a:extLst>
              <a:ext uri="{FF2B5EF4-FFF2-40B4-BE49-F238E27FC236}">
                <a16:creationId xmlns:a16="http://schemas.microsoft.com/office/drawing/2014/main" id="{66E12E30-9988-4B4F-8A74-EA6DDD2E3B74}"/>
              </a:ext>
            </a:extLst>
          </p:cNvPr>
          <p:cNvSpPr txBox="1">
            <a:spLocks/>
          </p:cNvSpPr>
          <p:nvPr/>
        </p:nvSpPr>
        <p:spPr>
          <a:xfrm>
            <a:off x="695325" y="6345238"/>
            <a:ext cx="453842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*Update </a:t>
            </a:r>
            <a:r>
              <a:rPr kumimoji="0" lang="en-US" sz="90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to metric “efficiency of diagnostic pathway” and metric “treatment availability”</a:t>
            </a:r>
          </a:p>
        </p:txBody>
      </p:sp>
    </p:spTree>
    <p:extLst>
      <p:ext uri="{BB962C8B-B14F-4D97-AF65-F5344CB8AC3E}">
        <p14:creationId xmlns:p14="http://schemas.microsoft.com/office/powerpoint/2010/main" val="2553300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9"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Access Pathways</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nvGraphicFramePr>
        <p:xfrm>
          <a:off x="711199" y="1179722"/>
          <a:ext cx="11160000" cy="4483027"/>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939943747"/>
                    </a:ext>
                  </a:extLst>
                </a:gridCol>
              </a:tblGrid>
              <a:tr h="360000">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2019907">
                <a:tc>
                  <a:txBody>
                    <a:bodyPr/>
                    <a:lstStyle/>
                    <a:p>
                      <a:pPr algn="ctr"/>
                      <a:r>
                        <a:rPr lang="en-US" sz="1200" b="1">
                          <a:solidFill>
                            <a:schemeClr val="bg1"/>
                          </a:solidFill>
                        </a:rPr>
                        <a:t>Post-MA early access pathways</a:t>
                      </a:r>
                    </a:p>
                    <a:p>
                      <a:pPr algn="ctr"/>
                      <a:endParaRPr lang="en-US" sz="1200" b="1">
                        <a:solidFill>
                          <a:schemeClr val="bg1"/>
                        </a:solidFill>
                      </a:endParaRPr>
                    </a:p>
                    <a:p>
                      <a:pPr algn="ctr"/>
                      <a:r>
                        <a:rPr lang="en-US" sz="1200" b="1">
                          <a:solidFill>
                            <a:schemeClr val="bg1"/>
                          </a:solidFill>
                        </a:rPr>
                        <a:t>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There are no early access programs that provide treatment reimbursement in Ukraine.</a:t>
                      </a:r>
                      <a:r>
                        <a:rPr kumimoji="0" lang="en-GB" sz="1200" b="0" i="0" u="none" strike="noStrike" kern="1200" cap="none" spc="0" normalizeH="0" baseline="30000" noProof="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a:t>There is non-reimbursed access on the basis of a compassionate use programmes before marketing authorisation if provided by the manufacturer.</a:t>
                      </a:r>
                      <a:r>
                        <a:rPr lang="en-GB" sz="1200" baseline="30000"/>
                        <a:t>[3]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10890321"/>
                  </a:ext>
                </a:extLst>
              </a:tr>
              <a:tr h="2013857">
                <a:tc>
                  <a:txBody>
                    <a:bodyPr/>
                    <a:lstStyle/>
                    <a:p>
                      <a:pPr algn="ctr"/>
                      <a:r>
                        <a:rPr lang="en-US" sz="1200" b="1">
                          <a:solidFill>
                            <a:schemeClr val="bg1"/>
                          </a:solidFill>
                        </a:rPr>
                        <a:t>Specialised reimbursement/HTA pathways</a:t>
                      </a:r>
                    </a:p>
                    <a:p>
                      <a:pPr algn="ctr"/>
                      <a:endParaRPr lang="en-US" sz="1200" b="1">
                        <a:solidFill>
                          <a:schemeClr val="bg1"/>
                        </a:solidFill>
                      </a:endParaRPr>
                    </a:p>
                    <a:p>
                      <a:pPr algn="ctr"/>
                      <a:endParaRPr lang="en-US" sz="1200" b="1">
                        <a:solidFill>
                          <a:schemeClr val="bg1"/>
                        </a:solidFill>
                      </a:endParaRPr>
                    </a:p>
                    <a:p>
                      <a:pPr algn="ctr"/>
                      <a:endParaRPr lang="en-US" sz="1200" b="1">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In 2017, legislation on HTA was implemented in Ukraine: t</a:t>
                      </a:r>
                      <a:r>
                        <a:rPr lang="en-GB" sz="1200"/>
                        <a:t>o be included on the National List of Essential Medicines (</a:t>
                      </a:r>
                      <a:r>
                        <a:rPr lang="en-GB" sz="1200">
                          <a:solidFill>
                            <a:schemeClr val="tx1"/>
                          </a:solidFill>
                        </a:rPr>
                        <a:t>NLEM) or the National Procurement List any drug requires </a:t>
                      </a:r>
                      <a:r>
                        <a:rPr lang="en-GB" sz="1200"/>
                        <a:t>an HTA submission.</a:t>
                      </a:r>
                      <a:r>
                        <a:rPr lang="en-GB" sz="1200" baseline="30000"/>
                        <a:t>[2]</a:t>
                      </a:r>
                      <a:r>
                        <a:rPr lang="en-GB" sz="1200"/>
                        <a:t> </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is no specialised pathway and the HTA submission of each drug, including orphan drugs, must include </a:t>
                      </a:r>
                      <a:r>
                        <a:rPr lang="en-GB" sz="1200"/>
                        <a:t>evidence on efficacy and safety, a cost-effectiveness analysis and a budget impact analysis.</a:t>
                      </a:r>
                      <a:r>
                        <a:rPr lang="en-GB" sz="1200" baseline="30000"/>
                        <a:t>[2]</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t>Without inclusion on the NLEM, case-by-case procurement is conducted.</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t>The HTA Expert Committee must review each submission within 180 calendar days.</a:t>
                      </a:r>
                      <a:r>
                        <a:rPr kumimoji="0" lang="en-GB" sz="1200" b="0" i="0" u="none" strike="noStrike" kern="1200" cap="none" spc="0" normalizeH="0" baseline="30000" noProof="0">
                          <a:ln>
                            <a:noFill/>
                          </a:ln>
                          <a:solidFill>
                            <a:srgbClr val="404040"/>
                          </a:solidFill>
                          <a:effectLst/>
                          <a:uLnTx/>
                          <a:uFillTx/>
                          <a:latin typeface="+mn-lt"/>
                          <a:ea typeface="+mn-ea"/>
                          <a:cs typeface="+mn-cs"/>
                        </a:rPr>
                        <a:t>[2]</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While there is no data available on rare disease drugs, </a:t>
                      </a:r>
                      <a:r>
                        <a:rPr kumimoji="0" lang="en-GB" sz="1200" b="0" i="0" u="none" strike="noStrike" kern="1200" cap="none" spc="0" normalizeH="0" baseline="0" noProof="0">
                          <a:ln>
                            <a:noFill/>
                          </a:ln>
                          <a:solidFill>
                            <a:schemeClr val="tx1"/>
                          </a:solidFill>
                          <a:effectLst/>
                          <a:uLnTx/>
                          <a:uFillTx/>
                          <a:latin typeface="+mn-lt"/>
                          <a:ea typeface="+mn-ea"/>
                          <a:cs typeface="+mn-cs"/>
                        </a:rPr>
                        <a:t>according to a study conducted in 2021 </a:t>
                      </a:r>
                      <a:r>
                        <a:rPr kumimoji="0" lang="en-GB" sz="1200" b="0" i="0" u="none" strike="noStrike" kern="1200" cap="none" spc="0" normalizeH="0" baseline="0" noProof="0">
                          <a:ln>
                            <a:noFill/>
                          </a:ln>
                          <a:solidFill>
                            <a:srgbClr val="404040"/>
                          </a:solidFill>
                          <a:effectLst/>
                          <a:uLnTx/>
                          <a:uFillTx/>
                          <a:latin typeface="+mn-lt"/>
                          <a:ea typeface="+mn-ea"/>
                          <a:cs typeface="+mn-cs"/>
                        </a:rPr>
                        <a:t>access to innovative cancer medicines after centralised European authorisation was delayed by 1486 days (over 4 years</a:t>
                      </a:r>
                      <a:r>
                        <a:rPr kumimoji="0" lang="en-GB" sz="1200" b="0" i="0" u="none" strike="noStrike" kern="1200" cap="none" spc="0" normalizeH="0" baseline="0" noProof="0">
                          <a:ln>
                            <a:noFill/>
                          </a:ln>
                          <a:solidFill>
                            <a:schemeClr val="tx1"/>
                          </a:solidFill>
                          <a:effectLst/>
                          <a:uLnTx/>
                          <a:uFillTx/>
                          <a:latin typeface="+mn-lt"/>
                          <a:ea typeface="+mn-ea"/>
                          <a:cs typeface="+mn-cs"/>
                        </a:rPr>
                        <a:t>).</a:t>
                      </a:r>
                      <a:r>
                        <a:rPr kumimoji="0" lang="en-GB" sz="1200" b="0" i="0" u="none" strike="noStrike" kern="1200" cap="none" spc="0" normalizeH="0" baseline="30000" noProof="0">
                          <a:ln>
                            <a:noFill/>
                          </a:ln>
                          <a:solidFill>
                            <a:schemeClr val="tx1"/>
                          </a:solidFill>
                          <a:effectLst/>
                          <a:uLnTx/>
                          <a:uFillTx/>
                          <a:latin typeface="+mn-lt"/>
                          <a:ea typeface="+mn-ea"/>
                          <a:cs typeface="+mn-cs"/>
                        </a:rPr>
                        <a:t>[4]</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In January 2021, the Ukrainian Government introduced managed entry agreements (MEAs) for innovative medicines. Feasibility of MEAs for individual drugs must be confirmed by the state HTA.</a:t>
                      </a:r>
                      <a:r>
                        <a:rPr kumimoji="0" lang="en-GB" sz="1200" b="0" i="0" u="none" strike="noStrike" kern="1200" cap="none" spc="0" normalizeH="0" baseline="30000" noProof="0">
                          <a:ln>
                            <a:noFill/>
                          </a:ln>
                          <a:solidFill>
                            <a:srgbClr val="404040"/>
                          </a:solidFill>
                          <a:effectLst/>
                          <a:uLnTx/>
                          <a:uFillTx/>
                          <a:latin typeface="+mn-lt"/>
                          <a:ea typeface="+mn-ea"/>
                          <a:cs typeface="+mn-cs"/>
                        </a:rPr>
                        <a:t>[5]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906349619"/>
                  </a:ext>
                </a:extLst>
              </a:tr>
            </a:tbl>
          </a:graphicData>
        </a:graphic>
      </p:graphicFrame>
      <p:sp>
        <p:nvSpPr>
          <p:cNvPr id="16" name="Rectangle 15">
            <a:extLst>
              <a:ext uri="{FF2B5EF4-FFF2-40B4-BE49-F238E27FC236}">
                <a16:creationId xmlns:a16="http://schemas.microsoft.com/office/drawing/2014/main" id="{3D682B89-831C-412B-AA5D-E237840DAD7E}"/>
              </a:ext>
            </a:extLst>
          </p:cNvPr>
          <p:cNvSpPr/>
          <p:nvPr/>
        </p:nvSpPr>
        <p:spPr>
          <a:xfrm rot="16200000">
            <a:off x="-484433" y="4511204"/>
            <a:ext cx="1422895"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Access Pathways</a:t>
            </a:r>
          </a:p>
        </p:txBody>
      </p:sp>
      <p:sp>
        <p:nvSpPr>
          <p:cNvPr id="28" name="Rectangle 27">
            <a:extLst>
              <a:ext uri="{FF2B5EF4-FFF2-40B4-BE49-F238E27FC236}">
                <a16:creationId xmlns:a16="http://schemas.microsoft.com/office/drawing/2014/main" id="{BBF756EB-ADA5-4F24-8461-7075C026CCE1}"/>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4836D1A1-0E7C-48E0-9717-2EC960E53D71}"/>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CCD763B7-FDE4-4547-A138-5A6C800DE276}"/>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9A843AC7-EBE7-4F7F-AC5E-BE3395DEB90E}"/>
              </a:ext>
            </a:extLst>
          </p:cNvPr>
          <p:cNvSpPr/>
          <p:nvPr/>
        </p:nvSpPr>
        <p:spPr>
          <a:xfrm>
            <a:off x="0" y="3842686"/>
            <a:ext cx="144000" cy="684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9DF23400-7C37-4695-8810-DDB760976845}"/>
              </a:ext>
            </a:extLst>
          </p:cNvPr>
          <p:cNvSpPr/>
          <p:nvPr/>
        </p:nvSpPr>
        <p:spPr>
          <a:xfrm>
            <a:off x="0" y="4534455"/>
            <a:ext cx="144000" cy="169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33" name="Picture 32">
            <a:extLst>
              <a:ext uri="{FF2B5EF4-FFF2-40B4-BE49-F238E27FC236}">
                <a16:creationId xmlns:a16="http://schemas.microsoft.com/office/drawing/2014/main" id="{2589F7E9-61F1-4D00-8A8A-AB95826A2AE4}"/>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1416717" y="193385"/>
            <a:ext cx="564581" cy="343658"/>
          </a:xfrm>
          <a:prstGeom prst="rect">
            <a:avLst/>
          </a:prstGeom>
        </p:spPr>
      </p:pic>
      <p:sp>
        <p:nvSpPr>
          <p:cNvPr id="73" name="Rectangle 72">
            <a:extLst>
              <a:ext uri="{FF2B5EF4-FFF2-40B4-BE49-F238E27FC236}">
                <a16:creationId xmlns:a16="http://schemas.microsoft.com/office/drawing/2014/main" id="{3D0B4016-461A-43B8-9234-FCE4AFD1CD89}"/>
              </a:ext>
            </a:extLst>
          </p:cNvPr>
          <p:cNvSpPr/>
          <p:nvPr/>
        </p:nvSpPr>
        <p:spPr>
          <a:xfrm>
            <a:off x="727592" y="2723894"/>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p:txBody>
      </p:sp>
      <p:sp>
        <p:nvSpPr>
          <p:cNvPr id="74" name="Rectangle 73">
            <a:extLst>
              <a:ext uri="{FF2B5EF4-FFF2-40B4-BE49-F238E27FC236}">
                <a16:creationId xmlns:a16="http://schemas.microsoft.com/office/drawing/2014/main" id="{86632C99-D90D-4DDE-92FE-0870F1AA01A2}"/>
              </a:ext>
            </a:extLst>
          </p:cNvPr>
          <p:cNvSpPr/>
          <p:nvPr/>
        </p:nvSpPr>
        <p:spPr>
          <a:xfrm>
            <a:off x="763713" y="4684884"/>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p:txBody>
      </p:sp>
      <p:grpSp>
        <p:nvGrpSpPr>
          <p:cNvPr id="34" name="Group 33">
            <a:extLst>
              <a:ext uri="{FF2B5EF4-FFF2-40B4-BE49-F238E27FC236}">
                <a16:creationId xmlns:a16="http://schemas.microsoft.com/office/drawing/2014/main" id="{397447F6-A731-4BCD-8F07-6DF491D63DB5}"/>
              </a:ext>
            </a:extLst>
          </p:cNvPr>
          <p:cNvGrpSpPr/>
          <p:nvPr/>
        </p:nvGrpSpPr>
        <p:grpSpPr>
          <a:xfrm>
            <a:off x="612292" y="6134319"/>
            <a:ext cx="8921891" cy="844627"/>
            <a:chOff x="612292" y="6134319"/>
            <a:chExt cx="8921891" cy="844627"/>
          </a:xfrm>
        </p:grpSpPr>
        <p:sp>
          <p:nvSpPr>
            <p:cNvPr id="35" name="Text Placeholder 3">
              <a:extLst>
                <a:ext uri="{FF2B5EF4-FFF2-40B4-BE49-F238E27FC236}">
                  <a16:creationId xmlns:a16="http://schemas.microsoft.com/office/drawing/2014/main" id="{A7734E72-00E8-4A2B-9B20-3386B92C427C}"/>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6" name="Rectangle 35">
              <a:extLst>
                <a:ext uri="{FF2B5EF4-FFF2-40B4-BE49-F238E27FC236}">
                  <a16:creationId xmlns:a16="http://schemas.microsoft.com/office/drawing/2014/main" id="{9CF6DF8C-31D0-43A4-9FDB-EA15210FB4DC}"/>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7" name="Rectangle 36">
              <a:extLst>
                <a:ext uri="{FF2B5EF4-FFF2-40B4-BE49-F238E27FC236}">
                  <a16:creationId xmlns:a16="http://schemas.microsoft.com/office/drawing/2014/main" id="{78CA2016-91FA-46E8-89A4-DDE896B6B3D0}"/>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8" name="Rectangle 37">
              <a:extLst>
                <a:ext uri="{FF2B5EF4-FFF2-40B4-BE49-F238E27FC236}">
                  <a16:creationId xmlns:a16="http://schemas.microsoft.com/office/drawing/2014/main" id="{A81DDA63-C758-475C-8893-20553CAC58AF}"/>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9" name="Text Placeholder 3">
              <a:extLst>
                <a:ext uri="{FF2B5EF4-FFF2-40B4-BE49-F238E27FC236}">
                  <a16:creationId xmlns:a16="http://schemas.microsoft.com/office/drawing/2014/main" id="{D79DE05B-F806-42EE-890B-DC50551541D1}"/>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0" name="Rectangle 39">
              <a:extLst>
                <a:ext uri="{FF2B5EF4-FFF2-40B4-BE49-F238E27FC236}">
                  <a16:creationId xmlns:a16="http://schemas.microsoft.com/office/drawing/2014/main" id="{C08CF676-8BC0-4B83-AE4A-78BE7FA01EE4}"/>
                </a:ext>
              </a:extLst>
            </p:cNvPr>
            <p:cNvSpPr/>
            <p:nvPr/>
          </p:nvSpPr>
          <p:spPr>
            <a:xfrm>
              <a:off x="4564553"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1" name="Rectangle 40">
              <a:extLst>
                <a:ext uri="{FF2B5EF4-FFF2-40B4-BE49-F238E27FC236}">
                  <a16:creationId xmlns:a16="http://schemas.microsoft.com/office/drawing/2014/main" id="{6388DE97-236B-4C78-83B3-2A56FEF8354C}"/>
                </a:ext>
              </a:extLst>
            </p:cNvPr>
            <p:cNvSpPr/>
            <p:nvPr/>
          </p:nvSpPr>
          <p:spPr>
            <a:xfrm>
              <a:off x="182036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2" name="Rectangle 41">
              <a:extLst>
                <a:ext uri="{FF2B5EF4-FFF2-40B4-BE49-F238E27FC236}">
                  <a16:creationId xmlns:a16="http://schemas.microsoft.com/office/drawing/2014/main" id="{9013F56E-06D1-4C84-B668-8775A2752709}"/>
                </a:ext>
              </a:extLst>
            </p:cNvPr>
            <p:cNvSpPr/>
            <p:nvPr/>
          </p:nvSpPr>
          <p:spPr>
            <a:xfrm>
              <a:off x="2952545"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3" name="Text Placeholder 3">
              <a:extLst>
                <a:ext uri="{FF2B5EF4-FFF2-40B4-BE49-F238E27FC236}">
                  <a16:creationId xmlns:a16="http://schemas.microsoft.com/office/drawing/2014/main" id="{FD9E5434-6395-4AFC-A65E-BD2DE91EAA7E}"/>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4" name="Right Bracket 43">
              <a:extLst>
                <a:ext uri="{FF2B5EF4-FFF2-40B4-BE49-F238E27FC236}">
                  <a16:creationId xmlns:a16="http://schemas.microsoft.com/office/drawing/2014/main" id="{0025847D-9DED-4F72-8F0E-AAE8ECB9E81F}"/>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45B72993-81D2-49C6-A510-7B987C758154}"/>
                </a:ext>
              </a:extLst>
            </p:cNvPr>
            <p:cNvSpPr/>
            <p:nvPr/>
          </p:nvSpPr>
          <p:spPr>
            <a:xfrm>
              <a:off x="269744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648FEFA0-06F8-4D7F-A88E-9BFF01DA934A}"/>
                </a:ext>
              </a:extLst>
            </p:cNvPr>
            <p:cNvSpPr/>
            <p:nvPr/>
          </p:nvSpPr>
          <p:spPr>
            <a:xfrm>
              <a:off x="4304210"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447C2A34-78C7-44CD-85F0-F3E713BD1904}"/>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29606D20-7EBF-4E35-8C50-9AC9243C341F}"/>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49" name="Graphic 48" descr="Map with pin">
              <a:extLst>
                <a:ext uri="{FF2B5EF4-FFF2-40B4-BE49-F238E27FC236}">
                  <a16:creationId xmlns:a16="http://schemas.microsoft.com/office/drawing/2014/main" id="{F3252F02-DC8F-4C24-88A6-ADD0F5A17A5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50" name="Graphic 49" descr="DNA">
              <a:extLst>
                <a:ext uri="{FF2B5EF4-FFF2-40B4-BE49-F238E27FC236}">
                  <a16:creationId xmlns:a16="http://schemas.microsoft.com/office/drawing/2014/main" id="{46BC71CA-82FD-455E-AC12-3CBA9B41E9E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51" name="Rectangle 50">
              <a:extLst>
                <a:ext uri="{FF2B5EF4-FFF2-40B4-BE49-F238E27FC236}">
                  <a16:creationId xmlns:a16="http://schemas.microsoft.com/office/drawing/2014/main" id="{60AAC60D-48AF-4E72-A020-89B4E5A8D8B3}"/>
                </a:ext>
              </a:extLst>
            </p:cNvPr>
            <p:cNvSpPr/>
            <p:nvPr/>
          </p:nvSpPr>
          <p:spPr>
            <a:xfrm>
              <a:off x="528356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53" name="Rectangle 52">
              <a:extLst>
                <a:ext uri="{FF2B5EF4-FFF2-40B4-BE49-F238E27FC236}">
                  <a16:creationId xmlns:a16="http://schemas.microsoft.com/office/drawing/2014/main" id="{7E6AA0B5-BC6B-4432-913F-EE4F583A3AC8}"/>
                </a:ext>
              </a:extLst>
            </p:cNvPr>
            <p:cNvSpPr/>
            <p:nvPr/>
          </p:nvSpPr>
          <p:spPr>
            <a:xfrm>
              <a:off x="5525480" y="6406196"/>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2595557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83"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vert="horz"/>
          <a:lstStyle/>
          <a:p>
            <a:r>
              <a:rPr lang="en-US">
                <a:solidFill>
                  <a:schemeClr val="tx1">
                    <a:lumMod val="50000"/>
                  </a:schemeClr>
                </a:solidFill>
              </a:rPr>
              <a:t>Access Tracker: </a:t>
            </a:r>
            <a:r>
              <a:rPr lang="en-US" dirty="0">
                <a:solidFill>
                  <a:schemeClr val="tx1">
                    <a:lumMod val="50000"/>
                  </a:schemeClr>
                </a:solidFill>
              </a:rPr>
              <a:t>Access to treatment and care</a:t>
            </a:r>
            <a:br>
              <a:rPr lang="en-US" dirty="0">
                <a:solidFill>
                  <a:schemeClr val="tx1">
                    <a:lumMod val="50000"/>
                  </a:schemeClr>
                </a:solidFill>
              </a:rPr>
            </a:br>
            <a:endParaRPr lang="en-US">
              <a:solidFill>
                <a:schemeClr val="tx1">
                  <a:lumMod val="50000"/>
                </a:schemeClr>
              </a:solidFill>
            </a:endParaRP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4088786946"/>
              </p:ext>
            </p:extLst>
          </p:nvPr>
        </p:nvGraphicFramePr>
        <p:xfrm>
          <a:off x="711199" y="1179722"/>
          <a:ext cx="11160000" cy="5134389"/>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1139743">
                  <a:extLst>
                    <a:ext uri="{9D8B030D-6E8A-4147-A177-3AD203B41FA5}">
                      <a16:colId xmlns:a16="http://schemas.microsoft.com/office/drawing/2014/main" val="1107795009"/>
                    </a:ext>
                  </a:extLst>
                </a:gridCol>
                <a:gridCol w="6420257">
                  <a:extLst>
                    <a:ext uri="{9D8B030D-6E8A-4147-A177-3AD203B41FA5}">
                      <a16:colId xmlns:a16="http://schemas.microsoft.com/office/drawing/2014/main" val="120524524"/>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391512879"/>
                    </a:ext>
                  </a:extLst>
                </a:gridCol>
              </a:tblGrid>
              <a:tr h="393314">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321338">
                <a:tc>
                  <a:txBody>
                    <a:bodyPr/>
                    <a:lstStyle/>
                    <a:p>
                      <a:pPr algn="ctr" rtl="0" fontAlgn="ctr"/>
                      <a:r>
                        <a:rPr lang="en-US" sz="1200" b="1" u="none" strike="noStrike">
                          <a:solidFill>
                            <a:schemeClr val="bg1"/>
                          </a:solidFill>
                          <a:effectLst/>
                        </a:rPr>
                        <a:t>Treatment and care guideline recommendations</a:t>
                      </a:r>
                    </a:p>
                    <a:p>
                      <a:pPr algn="ctr" rtl="0" fontAlgn="ctr"/>
                      <a:endParaRPr lang="en-US" sz="1200" b="1" i="0" u="none" strike="noStrike">
                        <a:solidFill>
                          <a:schemeClr val="bg1"/>
                        </a:solidFill>
                        <a:effectLst/>
                        <a:latin typeface="Arial" panose="020B0604020202020204" pitchFamily="34" charset="0"/>
                      </a:endParaRPr>
                    </a:p>
                    <a:p>
                      <a:pPr algn="ctr" rtl="0" fontAlgn="ctr"/>
                      <a:endParaRPr lang="en-US" sz="1200" b="1" i="0" u="none" strike="noStrike">
                        <a:solidFill>
                          <a:schemeClr val="bg1"/>
                        </a:solidFill>
                        <a:effectLst/>
                        <a:latin typeface="Arial" panose="020B0604020202020204" pitchFamily="34" charset="0"/>
                      </a:endParaRPr>
                    </a:p>
                  </a:txBody>
                  <a:tcPr marL="45720" marR="4572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are no Ukrainian guidelines developed for SMA.</a:t>
                      </a:r>
                      <a:r>
                        <a:rPr kumimoji="0" lang="en-US" sz="1200" b="0" i="0" u="none" strike="noStrike" kern="1200" cap="none" spc="0" normalizeH="0" baseline="30000" noProof="0">
                          <a:ln>
                            <a:noFill/>
                          </a:ln>
                          <a:solidFill>
                            <a:srgbClr val="404040"/>
                          </a:solidFill>
                          <a:effectLst/>
                          <a:uLnTx/>
                          <a:uFillTx/>
                          <a:latin typeface="+mn-lt"/>
                          <a:ea typeface="+mn-ea"/>
                          <a:cs typeface="+mn-cs"/>
                        </a:rPr>
                        <a:t>[1]</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chemeClr val="tx1"/>
                          </a:solidFill>
                          <a:effectLst/>
                          <a:uLnTx/>
                          <a:uFillTx/>
                          <a:latin typeface="+mn-lt"/>
                          <a:ea typeface="+mn-ea"/>
                          <a:cs typeface="+mn-cs"/>
                        </a:rPr>
                        <a:t>Treatment guidelines are currently based on the 2017 TREAT-NMD international standards of care which does not include recommendations on treatment.</a:t>
                      </a:r>
                      <a:r>
                        <a:rPr kumimoji="0" lang="en-US" sz="1200" b="0" i="0" u="none" strike="noStrike" kern="1200" cap="none" spc="0" normalizeH="0" baseline="30000" noProof="0">
                          <a:ln>
                            <a:noFill/>
                          </a:ln>
                          <a:solidFill>
                            <a:schemeClr val="tx1"/>
                          </a:solidFill>
                          <a:effectLst/>
                          <a:uLnTx/>
                          <a:uFillTx/>
                          <a:latin typeface="+mn-lt"/>
                          <a:ea typeface="+mn-ea"/>
                          <a:cs typeface="+mn-cs"/>
                        </a:rPr>
                        <a:t>[1-3]</a:t>
                      </a:r>
                      <a:endParaRPr kumimoji="0" lang="en-US" sz="1200" b="0" i="0" u="none" strike="noStrike" kern="1200" cap="none" spc="0" normalizeH="0" baseline="0" noProof="0">
                        <a:ln>
                          <a:noFill/>
                        </a:ln>
                        <a:solidFill>
                          <a:schemeClr val="tx1"/>
                        </a:solidFill>
                        <a:effectLst/>
                        <a:uLnTx/>
                        <a:uFillTx/>
                        <a:latin typeface="+mn-lt"/>
                        <a:ea typeface="+mn-ea"/>
                        <a:cs typeface="+mn-cs"/>
                      </a:endParaRP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US" sz="1200" i="0">
                          <a:solidFill>
                            <a:schemeClr val="tx1"/>
                          </a:solidFill>
                        </a:rPr>
                        <a:t>The standard of care for SMA involves mostly traditional forms of symptom relief, such as regular occupational therapy, physiotherapy and speech therapy</a:t>
                      </a:r>
                      <a:r>
                        <a:rPr kumimoji="0" lang="en-US" sz="1200" b="0" i="0" u="none" strike="noStrike" kern="1200" cap="none" spc="0" normalizeH="0" baseline="0" noProof="0">
                          <a:ln>
                            <a:noFill/>
                          </a:ln>
                          <a:solidFill>
                            <a:schemeClr val="tx1"/>
                          </a:solidFill>
                          <a:effectLst/>
                          <a:uLnTx/>
                          <a:uFillTx/>
                          <a:latin typeface="+mn-lt"/>
                          <a:ea typeface="+mn-ea"/>
                          <a:cs typeface="+mn-cs"/>
                        </a:rPr>
                        <a:t>.</a:t>
                      </a:r>
                      <a:r>
                        <a:rPr kumimoji="0" lang="en-US" sz="1200" b="0" i="0" u="none" strike="noStrike" kern="1200" cap="none" spc="0" normalizeH="0" baseline="30000" noProof="0">
                          <a:ln>
                            <a:noFill/>
                          </a:ln>
                          <a:solidFill>
                            <a:schemeClr val="tx1"/>
                          </a:solidFill>
                          <a:effectLst/>
                          <a:uLnTx/>
                          <a:uFillTx/>
                          <a:latin typeface="+mn-lt"/>
                          <a:ea typeface="+mn-ea"/>
                          <a:cs typeface="+mn-cs"/>
                        </a:rPr>
                        <a:t>[2,3]</a:t>
                      </a:r>
                      <a:r>
                        <a:rPr lang="en-US" sz="1200" i="0">
                          <a:solidFill>
                            <a:schemeClr val="tx1"/>
                          </a:solidFill>
                        </a:rPr>
                        <a:t>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r h="685834">
                <a:tc rowSpan="3">
                  <a:txBody>
                    <a:bodyPr/>
                    <a:lstStyle/>
                    <a:p>
                      <a:pPr algn="ctr" rtl="0" fontAlgn="ctr"/>
                      <a:endParaRPr lang="en-US" sz="1200" b="1" i="0" u="none" strike="noStrike">
                        <a:solidFill>
                          <a:schemeClr val="bg1"/>
                        </a:solidFill>
                        <a:effectLst/>
                        <a:latin typeface="Arial" panose="020B0604020202020204" pitchFamily="34" charset="0"/>
                      </a:endParaRPr>
                    </a:p>
                    <a:p>
                      <a:pPr algn="ctr" rtl="0" fontAlgn="ctr"/>
                      <a:endParaRPr lang="en-US" sz="1200" b="1" i="0" u="none" strike="noStrike">
                        <a:solidFill>
                          <a:schemeClr val="bg1"/>
                        </a:solidFill>
                        <a:effectLst/>
                        <a:latin typeface="Arial" panose="020B0604020202020204" pitchFamily="34" charset="0"/>
                      </a:endParaRPr>
                    </a:p>
                    <a:p>
                      <a:pPr algn="ctr" rtl="0" fontAlgn="ctr"/>
                      <a:r>
                        <a:rPr lang="en-US" sz="1200" b="1" i="0" u="none" strike="noStrike">
                          <a:solidFill>
                            <a:schemeClr val="bg1"/>
                          </a:solidFill>
                          <a:effectLst/>
                          <a:latin typeface="Arial" panose="020B0604020202020204" pitchFamily="34" charset="0"/>
                        </a:rPr>
                        <a:t>Treatment availability</a:t>
                      </a:r>
                    </a:p>
                    <a:p>
                      <a:pPr algn="ctr" rtl="0" fontAlgn="ctr"/>
                      <a:endParaRPr lang="en-US" sz="1200" b="0" i="0" u="none" strike="noStrike">
                        <a:solidFill>
                          <a:schemeClr val="bg1"/>
                        </a:solidFill>
                        <a:effectLst/>
                        <a:latin typeface="Arial" panose="020B0604020202020204" pitchFamily="34" charset="0"/>
                      </a:endParaRPr>
                    </a:p>
                    <a:p>
                      <a:pPr algn="ctr" rtl="0" fontAlgn="ctr"/>
                      <a:endParaRPr lang="en-US" sz="1200" b="0" i="0" u="none" strike="noStrike">
                        <a:solidFill>
                          <a:schemeClr val="bg1"/>
                        </a:solidFill>
                        <a:effectLst/>
                        <a:latin typeface="Arial" panose="020B0604020202020204" pitchFamily="34" charset="0"/>
                      </a:endParaRPr>
                    </a:p>
                  </a:txBody>
                  <a:tcPr marL="45720" marR="4572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err="1">
                          <a:ln>
                            <a:noFill/>
                          </a:ln>
                          <a:solidFill>
                            <a:srgbClr val="404040"/>
                          </a:solidFill>
                          <a:effectLst/>
                          <a:uLnTx/>
                          <a:uFillTx/>
                          <a:latin typeface="Arial"/>
                          <a:ea typeface="+mn-ea"/>
                          <a:cs typeface="+mn-cs"/>
                        </a:rPr>
                        <a:t>Spinraza</a:t>
                      </a:r>
                      <a:endParaRPr kumimoji="0" lang="en-US" sz="1200" b="1" i="1" u="none" strike="noStrike" kern="1200" cap="none" spc="0" normalizeH="0" baseline="0" noProof="0">
                        <a:ln>
                          <a:noFill/>
                        </a:ln>
                        <a:solidFill>
                          <a:srgbClr val="404040"/>
                        </a:solidFill>
                        <a:effectLst/>
                        <a:uLnTx/>
                        <a:uFillTx/>
                        <a:latin typeface="Arial"/>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404040"/>
                          </a:solidFill>
                          <a:effectLst/>
                          <a:uLnTx/>
                          <a:uFillTx/>
                          <a:latin typeface="+mn-lt"/>
                          <a:ea typeface="+mn-ea"/>
                          <a:cs typeface="+mn-cs"/>
                        </a:rPr>
                        <a:t>Spinraza</a:t>
                      </a:r>
                      <a:r>
                        <a:rPr kumimoji="0" lang="en-US" sz="1200" b="0" i="0" u="none" strike="noStrike" kern="1200" cap="none" spc="0" normalizeH="0" baseline="0" noProof="0" dirty="0">
                          <a:ln>
                            <a:noFill/>
                          </a:ln>
                          <a:solidFill>
                            <a:srgbClr val="404040"/>
                          </a:solidFill>
                          <a:effectLst/>
                          <a:uLnTx/>
                          <a:uFillTx/>
                          <a:latin typeface="+mn-lt"/>
                          <a:ea typeface="+mn-ea"/>
                          <a:cs typeface="+mn-cs"/>
                        </a:rPr>
                        <a:t> received </a:t>
                      </a:r>
                      <a:r>
                        <a:rPr kumimoji="0" lang="en-GB" sz="1200" b="0" i="0" u="none" strike="noStrike" kern="1200" cap="none" spc="0" normalizeH="0" baseline="0" noProof="0" dirty="0">
                          <a:ln>
                            <a:noFill/>
                          </a:ln>
                          <a:solidFill>
                            <a:srgbClr val="404040"/>
                          </a:solidFill>
                          <a:effectLst/>
                          <a:uLnTx/>
                          <a:uFillTx/>
                          <a:latin typeface="+mn-lt"/>
                          <a:ea typeface="+mn-ea"/>
                          <a:cs typeface="+mn-cs"/>
                        </a:rPr>
                        <a:t>marketing authorization in Ukraine on the 11</a:t>
                      </a:r>
                      <a:r>
                        <a:rPr kumimoji="0" lang="en-GB" sz="1200" b="0" i="0" u="none" strike="noStrike" kern="1200" cap="none" spc="0" normalizeH="0" baseline="30000" noProof="0" dirty="0">
                          <a:ln>
                            <a:noFill/>
                          </a:ln>
                          <a:solidFill>
                            <a:srgbClr val="404040"/>
                          </a:solidFill>
                          <a:effectLst/>
                          <a:uLnTx/>
                          <a:uFillTx/>
                          <a:latin typeface="+mn-lt"/>
                          <a:ea typeface="+mn-ea"/>
                          <a:cs typeface="+mn-cs"/>
                        </a:rPr>
                        <a:t>th</a:t>
                      </a:r>
                      <a:r>
                        <a:rPr kumimoji="0" lang="en-GB" sz="1200" b="0" i="0" u="none" strike="noStrike" kern="1200" cap="none" spc="0" normalizeH="0" baseline="0" noProof="0" dirty="0">
                          <a:ln>
                            <a:noFill/>
                          </a:ln>
                          <a:solidFill>
                            <a:srgbClr val="404040"/>
                          </a:solidFill>
                          <a:effectLst/>
                          <a:uLnTx/>
                          <a:uFillTx/>
                          <a:latin typeface="+mn-lt"/>
                          <a:ea typeface="+mn-ea"/>
                          <a:cs typeface="+mn-cs"/>
                        </a:rPr>
                        <a:t> of January 2020 and negotiations are expected in the second half of 2021.</a:t>
                      </a:r>
                      <a:r>
                        <a:rPr kumimoji="0" lang="en-GB" sz="1200" b="0" i="0" u="none" strike="noStrike" kern="1200" cap="none" spc="0" normalizeH="0" baseline="30000" noProof="0" dirty="0">
                          <a:ln>
                            <a:noFill/>
                          </a:ln>
                          <a:solidFill>
                            <a:srgbClr val="404040"/>
                          </a:solidFill>
                          <a:effectLst/>
                          <a:uLnTx/>
                          <a:uFillTx/>
                          <a:latin typeface="+mn-lt"/>
                          <a:ea typeface="+mn-ea"/>
                          <a:cs typeface="+mn-cs"/>
                        </a:rPr>
                        <a:t>[4]</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404040"/>
                          </a:solidFill>
                          <a:effectLst/>
                          <a:uLnTx/>
                          <a:uFillTx/>
                          <a:latin typeface="+mn-lt"/>
                          <a:ea typeface="+mn-ea"/>
                          <a:cs typeface="+mn-cs"/>
                        </a:rPr>
                        <a:t>As of August 2021, no reimbursement decision has been made.</a:t>
                      </a:r>
                      <a:endParaRPr kumimoji="0" lang="en-US" sz="1200" b="0" i="0" u="none" strike="noStrike" kern="1200" cap="none" spc="0" normalizeH="0" baseline="0" noProof="0" dirty="0">
                        <a:ln>
                          <a:noFill/>
                        </a:ln>
                        <a:solidFill>
                          <a:srgbClr val="404040"/>
                        </a:solidFill>
                        <a:effectLst/>
                        <a:uLnTx/>
                        <a:uFillTx/>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r h="968265">
                <a:tc vMerge="1">
                  <a:txBody>
                    <a:bodyPr/>
                    <a:lstStyle/>
                    <a:p>
                      <a:endParaRPr lang="en-US"/>
                    </a:p>
                  </a:txBody>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err="1">
                          <a:ln>
                            <a:noFill/>
                          </a:ln>
                          <a:solidFill>
                            <a:srgbClr val="404040"/>
                          </a:solidFill>
                          <a:effectLst/>
                          <a:uLnTx/>
                          <a:uFillTx/>
                          <a:latin typeface="Arial"/>
                          <a:ea typeface="+mn-ea"/>
                          <a:cs typeface="+mn-cs"/>
                        </a:rPr>
                        <a:t>Zolgensma</a:t>
                      </a:r>
                      <a:endParaRPr kumimoji="0" lang="en-US" sz="1200" b="1" i="1" u="none" strike="noStrike" kern="1200" cap="none" spc="0" normalizeH="0" baseline="0" noProof="0">
                        <a:ln>
                          <a:noFill/>
                        </a:ln>
                        <a:solidFill>
                          <a:srgbClr val="404040"/>
                        </a:solidFill>
                        <a:effectLst/>
                        <a:uLnTx/>
                        <a:uFillTx/>
                        <a:latin typeface="Arial"/>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404040"/>
                          </a:solidFill>
                          <a:effectLst/>
                          <a:uLnTx/>
                          <a:uFillTx/>
                          <a:latin typeface="Arial"/>
                          <a:ea typeface="+mn-ea"/>
                          <a:cs typeface="+mn-cs"/>
                        </a:rPr>
                        <a:t>Zolgensma</a:t>
                      </a:r>
                      <a:r>
                        <a:rPr kumimoji="0" lang="en-US" sz="1200" b="0" i="0" u="none" strike="noStrike" kern="1200" cap="none" spc="0" normalizeH="0" baseline="0" noProof="0" dirty="0">
                          <a:ln>
                            <a:noFill/>
                          </a:ln>
                          <a:solidFill>
                            <a:srgbClr val="404040"/>
                          </a:solidFill>
                          <a:effectLst/>
                          <a:uLnTx/>
                          <a:uFillTx/>
                          <a:latin typeface="Arial"/>
                          <a:ea typeface="+mn-ea"/>
                          <a:cs typeface="+mn-cs"/>
                        </a:rPr>
                        <a:t> was EMA </a:t>
                      </a:r>
                      <a:r>
                        <a:rPr kumimoji="0" lang="en-GB" sz="1200" b="0" i="0" u="none" strike="noStrike" kern="1200" cap="none" spc="0" normalizeH="0" baseline="0" noProof="0" dirty="0">
                          <a:ln>
                            <a:noFill/>
                          </a:ln>
                          <a:solidFill>
                            <a:srgbClr val="404040"/>
                          </a:solidFill>
                          <a:effectLst/>
                          <a:uLnTx/>
                          <a:uFillTx/>
                          <a:latin typeface="+mn-lt"/>
                          <a:ea typeface="+mn-ea"/>
                          <a:cs typeface="+mn-cs"/>
                        </a:rPr>
                        <a:t>approved for the treatment of SMA in May 2020 but did not yet receive marketing authorization in Ukraine.</a:t>
                      </a:r>
                      <a:r>
                        <a:rPr kumimoji="0" lang="en-GB" sz="1200" b="0" i="0" u="none" strike="noStrike" kern="1200" cap="none" spc="0" normalizeH="0" baseline="30000" noProof="0" dirty="0">
                          <a:ln>
                            <a:noFill/>
                          </a:ln>
                          <a:solidFill>
                            <a:srgbClr val="404040"/>
                          </a:solidFill>
                          <a:effectLst/>
                          <a:uLnTx/>
                          <a:uFillTx/>
                          <a:latin typeface="+mn-lt"/>
                          <a:ea typeface="+mn-ea"/>
                          <a:cs typeface="+mn-cs"/>
                        </a:rPr>
                        <a:t>[5,6] </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404040"/>
                          </a:solidFill>
                          <a:effectLst/>
                          <a:uLnTx/>
                          <a:uFillTx/>
                          <a:latin typeface="+mn-lt"/>
                          <a:ea typeface="+mn-ea"/>
                          <a:cs typeface="+mn-cs"/>
                        </a:rPr>
                        <a:t>As part of a ‘day-one access program’, Novartis launched a free lottery for Zolgensma access in countries where Spinraza is not yet officially allowed although it is not clear whether any Ukrainian patients received access through this program.</a:t>
                      </a:r>
                      <a:r>
                        <a:rPr kumimoji="0" lang="en-GB" sz="1200" b="0" i="0" u="none" strike="noStrike" kern="1200" cap="none" spc="0" normalizeH="0" baseline="30000" noProof="0" dirty="0">
                          <a:ln>
                            <a:noFill/>
                          </a:ln>
                          <a:solidFill>
                            <a:srgbClr val="404040"/>
                          </a:solidFill>
                          <a:effectLst/>
                          <a:uLnTx/>
                          <a:uFillTx/>
                          <a:latin typeface="+mn-lt"/>
                          <a:ea typeface="+mn-ea"/>
                          <a:cs typeface="+mn-cs"/>
                        </a:rPr>
                        <a:t>[6,7]</a:t>
                      </a:r>
                      <a:endParaRPr kumimoji="0" lang="en-US" sz="1200" b="0" i="0" u="none" strike="noStrike" kern="1200" cap="none" spc="0" normalizeH="0" baseline="0" noProof="0" dirty="0">
                        <a:ln>
                          <a:noFill/>
                        </a:ln>
                        <a:solidFill>
                          <a:srgbClr val="404040"/>
                        </a:solidFill>
                        <a:effectLst/>
                        <a:uLnTx/>
                        <a:uFillTx/>
                        <a:latin typeface="Arial"/>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455684357"/>
                  </a:ext>
                </a:extLst>
              </a:tr>
              <a:tr h="699312">
                <a:tc vMerge="1">
                  <a:txBody>
                    <a:bodyPr/>
                    <a:lstStyle/>
                    <a:p>
                      <a:endParaRPr lang="en-US"/>
                    </a:p>
                  </a:txBody>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err="1">
                          <a:ln>
                            <a:noFill/>
                          </a:ln>
                          <a:solidFill>
                            <a:srgbClr val="404040"/>
                          </a:solidFill>
                          <a:effectLst/>
                          <a:uLnTx/>
                          <a:uFillTx/>
                          <a:latin typeface="Arial"/>
                          <a:ea typeface="+mn-ea"/>
                          <a:cs typeface="+mn-cs"/>
                        </a:rPr>
                        <a:t>Evrysdi</a:t>
                      </a:r>
                      <a:endParaRPr kumimoji="0" lang="en-US" sz="1200" b="1" i="1" u="none" strike="noStrike" kern="1200" cap="none" spc="0" normalizeH="0" baseline="0" noProof="0">
                        <a:ln>
                          <a:noFill/>
                        </a:ln>
                        <a:solidFill>
                          <a:srgbClr val="404040"/>
                        </a:solidFill>
                        <a:effectLst/>
                        <a:uLnTx/>
                        <a:uFillTx/>
                        <a:latin typeface="Arial"/>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404040"/>
                          </a:solidFill>
                          <a:effectLst/>
                          <a:uLnTx/>
                          <a:uFillTx/>
                          <a:latin typeface="+mn-lt"/>
                          <a:ea typeface="+mn-ea"/>
                          <a:cs typeface="+mn-cs"/>
                        </a:rPr>
                        <a:t>Evrysdi </a:t>
                      </a:r>
                      <a:r>
                        <a:rPr kumimoji="0" lang="en-US" sz="1200" b="0" i="0" u="none" strike="noStrike" kern="1200" cap="none" spc="0" normalizeH="0" baseline="0" noProof="0" dirty="0">
                          <a:ln>
                            <a:noFill/>
                          </a:ln>
                          <a:solidFill>
                            <a:srgbClr val="404040"/>
                          </a:solidFill>
                          <a:effectLst/>
                          <a:uLnTx/>
                          <a:uFillTx/>
                          <a:latin typeface="+mn-lt"/>
                          <a:ea typeface="+mn-ea"/>
                          <a:cs typeface="+mn-cs"/>
                        </a:rPr>
                        <a:t>has had marketing authorization in Ukraine since October 2020 but is not yet assessed nor formally reimbursed.</a:t>
                      </a:r>
                      <a:r>
                        <a:rPr kumimoji="0" lang="en-US" sz="1200" b="0" i="0" u="none" strike="noStrike" kern="1200" cap="none" spc="0" normalizeH="0" baseline="30000" noProof="0" dirty="0">
                          <a:ln>
                            <a:noFill/>
                          </a:ln>
                          <a:solidFill>
                            <a:srgbClr val="404040"/>
                          </a:solidFill>
                          <a:effectLst/>
                          <a:uLnTx/>
                          <a:uFillTx/>
                          <a:latin typeface="+mn-lt"/>
                          <a:ea typeface="+mn-ea"/>
                          <a:cs typeface="+mn-cs"/>
                        </a:rPr>
                        <a:t>[8]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139685395"/>
                  </a:ext>
                </a:extLst>
              </a:tr>
              <a:tr h="1028751">
                <a:tc>
                  <a:txBody>
                    <a:bodyPr/>
                    <a:lstStyle/>
                    <a:p>
                      <a:pPr marL="0" marR="0" lvl="0" indent="0" algn="ctr" defTabSz="914363" rtl="0" eaLnBrk="1" fontAlgn="ctr" latinLnBrk="0" hangingPunct="1">
                        <a:lnSpc>
                          <a:spcPct val="100000"/>
                        </a:lnSpc>
                        <a:spcBef>
                          <a:spcPts val="0"/>
                        </a:spcBef>
                        <a:spcAft>
                          <a:spcPts val="600"/>
                        </a:spcAft>
                        <a:buClrTx/>
                        <a:buSzTx/>
                        <a:buFontTx/>
                        <a:buNone/>
                        <a:tabLst/>
                        <a:defRPr/>
                      </a:pPr>
                      <a:r>
                        <a:rPr kumimoji="0" 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rPr>
                        <a:t>Selected care provisions</a:t>
                      </a:r>
                    </a:p>
                    <a:p>
                      <a:pPr algn="ctr" rtl="0" fontAlgn="ctr"/>
                      <a:endParaRPr lang="en-US" sz="1200" b="1" i="0" u="none" strike="noStrike">
                        <a:solidFill>
                          <a:schemeClr val="bg1"/>
                        </a:solidFill>
                        <a:effectLst/>
                        <a:latin typeface="Arial" panose="020B0604020202020204" pitchFamily="34" charset="0"/>
                      </a:endParaRPr>
                    </a:p>
                    <a:p>
                      <a:pPr algn="ctr" rtl="0" fontAlgn="ctr"/>
                      <a:endParaRPr lang="en-US" sz="1200" b="1" i="0" u="none" strike="noStrike" dirty="0">
                        <a:solidFill>
                          <a:schemeClr val="bg1"/>
                        </a:solidFill>
                        <a:effectLst/>
                        <a:latin typeface="Arial" panose="020B0604020202020204" pitchFamily="34" charset="0"/>
                      </a:endParaRPr>
                    </a:p>
                  </a:txBody>
                  <a:tcPr marL="45720" marR="4572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Palliative care services are covered by the National Health Service of Ukraine however the details of the support available and level of reimbursement is not clear from the public website.</a:t>
                      </a:r>
                      <a:r>
                        <a:rPr kumimoji="0" lang="en-US" sz="1200" b="0" i="0" u="none" strike="noStrike" kern="1200" cap="none" spc="0" normalizeH="0" baseline="30000" noProof="0" dirty="0">
                          <a:ln>
                            <a:noFill/>
                          </a:ln>
                          <a:solidFill>
                            <a:srgbClr val="404040"/>
                          </a:solidFill>
                          <a:effectLst/>
                          <a:uLnTx/>
                          <a:uFillTx/>
                          <a:latin typeface="+mn-lt"/>
                          <a:ea typeface="+mn-ea"/>
                          <a:cs typeface="+mn-cs"/>
                        </a:rPr>
                        <a:t>[9]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72765706"/>
                  </a:ext>
                </a:extLst>
              </a:tr>
            </a:tbl>
          </a:graphicData>
        </a:graphic>
      </p:graphicFrame>
      <p:sp>
        <p:nvSpPr>
          <p:cNvPr id="16" name="Rectangle 15">
            <a:extLst>
              <a:ext uri="{FF2B5EF4-FFF2-40B4-BE49-F238E27FC236}">
                <a16:creationId xmlns:a16="http://schemas.microsoft.com/office/drawing/2014/main" id="{BC29AA00-EFFA-4A66-9EE1-62B972B3E247}"/>
              </a:ext>
            </a:extLst>
          </p:cNvPr>
          <p:cNvSpPr/>
          <p:nvPr/>
        </p:nvSpPr>
        <p:spPr>
          <a:xfrm rot="16200000">
            <a:off x="-392248" y="5007338"/>
            <a:ext cx="1607634" cy="646331"/>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Access to treatment and care</a:t>
            </a:r>
          </a:p>
          <a:p>
            <a:pPr marL="0" marR="0" lvl="0" indent="0" algn="r" defTabSz="914363"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404040"/>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253A442F-2A49-473C-BC4A-4167D8547164}"/>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CD92A55F-2387-40E6-BDCF-29E80C535F53}"/>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B7827247-B43A-49B9-83D7-D400C16D1429}"/>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B4F60D42-138D-444F-8933-68EC0F35792F}"/>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7E32AEA3-FAD5-43A0-808D-3225D62CF686}"/>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33" name="Picture 32">
            <a:extLst>
              <a:ext uri="{FF2B5EF4-FFF2-40B4-BE49-F238E27FC236}">
                <a16:creationId xmlns:a16="http://schemas.microsoft.com/office/drawing/2014/main" id="{4DD56B58-B579-4031-A3B8-ED948E9DA8CC}"/>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1416717" y="193385"/>
            <a:ext cx="564581" cy="343658"/>
          </a:xfrm>
          <a:prstGeom prst="rect">
            <a:avLst/>
          </a:prstGeom>
        </p:spPr>
      </p:pic>
      <p:sp>
        <p:nvSpPr>
          <p:cNvPr id="75" name="Rectangle 74">
            <a:extLst>
              <a:ext uri="{FF2B5EF4-FFF2-40B4-BE49-F238E27FC236}">
                <a16:creationId xmlns:a16="http://schemas.microsoft.com/office/drawing/2014/main" id="{15166BD5-6F5E-4929-9D12-4BDEEDE97500}"/>
              </a:ext>
            </a:extLst>
          </p:cNvPr>
          <p:cNvSpPr/>
          <p:nvPr/>
        </p:nvSpPr>
        <p:spPr>
          <a:xfrm>
            <a:off x="783668" y="2208276"/>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p:txBody>
      </p:sp>
      <p:sp>
        <p:nvSpPr>
          <p:cNvPr id="76" name="Rectangle 75">
            <a:extLst>
              <a:ext uri="{FF2B5EF4-FFF2-40B4-BE49-F238E27FC236}">
                <a16:creationId xmlns:a16="http://schemas.microsoft.com/office/drawing/2014/main" id="{DF047C95-2DEF-425F-A42F-6EB7904FBA66}"/>
              </a:ext>
            </a:extLst>
          </p:cNvPr>
          <p:cNvSpPr/>
          <p:nvPr/>
        </p:nvSpPr>
        <p:spPr>
          <a:xfrm>
            <a:off x="727592" y="3673639"/>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08-August-2021</a:t>
            </a:r>
            <a:endParaRPr kumimoji="0" lang="en-US" sz="1200" b="1" i="0" u="none" strike="noStrike" kern="1200" cap="none" spc="0" normalizeH="0" baseline="0" noProof="0" dirty="0">
              <a:ln>
                <a:noFill/>
              </a:ln>
              <a:solidFill>
                <a:srgbClr val="FFFFFF"/>
              </a:solidFill>
              <a:effectLst/>
              <a:uLnTx/>
              <a:uFillTx/>
              <a:latin typeface="Arial"/>
              <a:ea typeface="+mn-ea"/>
              <a:cs typeface="+mn-cs"/>
            </a:endParaRPr>
          </a:p>
        </p:txBody>
      </p:sp>
      <p:sp>
        <p:nvSpPr>
          <p:cNvPr id="78" name="Rectangle 77">
            <a:extLst>
              <a:ext uri="{FF2B5EF4-FFF2-40B4-BE49-F238E27FC236}">
                <a16:creationId xmlns:a16="http://schemas.microsoft.com/office/drawing/2014/main" id="{CF64F686-9825-4436-AF5F-30321917DD6A}"/>
              </a:ext>
            </a:extLst>
          </p:cNvPr>
          <p:cNvSpPr/>
          <p:nvPr/>
        </p:nvSpPr>
        <p:spPr>
          <a:xfrm>
            <a:off x="711199" y="5799548"/>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p:txBody>
      </p:sp>
      <p:grpSp>
        <p:nvGrpSpPr>
          <p:cNvPr id="4" name="Group 3">
            <a:extLst>
              <a:ext uri="{FF2B5EF4-FFF2-40B4-BE49-F238E27FC236}">
                <a16:creationId xmlns:a16="http://schemas.microsoft.com/office/drawing/2014/main" id="{5C7176A0-76DA-4E0D-8E6F-EE5563932242}"/>
              </a:ext>
            </a:extLst>
          </p:cNvPr>
          <p:cNvGrpSpPr/>
          <p:nvPr/>
        </p:nvGrpSpPr>
        <p:grpSpPr>
          <a:xfrm>
            <a:off x="612292" y="6134319"/>
            <a:ext cx="9077274" cy="844627"/>
            <a:chOff x="612292" y="6134319"/>
            <a:chExt cx="9077274" cy="844627"/>
          </a:xfrm>
        </p:grpSpPr>
        <p:sp>
          <p:nvSpPr>
            <p:cNvPr id="47" name="Rectangle 46">
              <a:extLst>
                <a:ext uri="{FF2B5EF4-FFF2-40B4-BE49-F238E27FC236}">
                  <a16:creationId xmlns:a16="http://schemas.microsoft.com/office/drawing/2014/main" id="{5F7A6A91-FA59-47A3-910A-C1E34A6485C7}"/>
                </a:ext>
              </a:extLst>
            </p:cNvPr>
            <p:cNvSpPr/>
            <p:nvPr/>
          </p:nvSpPr>
          <p:spPr>
            <a:xfrm>
              <a:off x="2211049"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285F4F47-BFED-4E6F-95AC-6A296D088C94}"/>
                </a:ext>
              </a:extLst>
            </p:cNvPr>
            <p:cNvSpPr/>
            <p:nvPr/>
          </p:nvSpPr>
          <p:spPr>
            <a:xfrm>
              <a:off x="3739998"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9" name="Rectangle 48">
              <a:extLst>
                <a:ext uri="{FF2B5EF4-FFF2-40B4-BE49-F238E27FC236}">
                  <a16:creationId xmlns:a16="http://schemas.microsoft.com/office/drawing/2014/main" id="{557373B6-3503-4B44-836C-FDE1B7277B2F}"/>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55" name="Rectangle 54">
              <a:extLst>
                <a:ext uri="{FF2B5EF4-FFF2-40B4-BE49-F238E27FC236}">
                  <a16:creationId xmlns:a16="http://schemas.microsoft.com/office/drawing/2014/main" id="{33690D6D-2DDC-4614-9EDC-39A28DA4A821}"/>
                </a:ext>
              </a:extLst>
            </p:cNvPr>
            <p:cNvSpPr/>
            <p:nvPr/>
          </p:nvSpPr>
          <p:spPr>
            <a:xfrm>
              <a:off x="6046502"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919396"/>
                </a:solidFill>
                <a:effectLst/>
                <a:uLnTx/>
                <a:uFillTx/>
                <a:latin typeface="Arial"/>
                <a:ea typeface="+mn-ea"/>
                <a:cs typeface="+mn-cs"/>
              </a:endParaRPr>
            </a:p>
          </p:txBody>
        </p:sp>
        <p:grpSp>
          <p:nvGrpSpPr>
            <p:cNvPr id="3" name="Group 2">
              <a:extLst>
                <a:ext uri="{FF2B5EF4-FFF2-40B4-BE49-F238E27FC236}">
                  <a16:creationId xmlns:a16="http://schemas.microsoft.com/office/drawing/2014/main" id="{85DF186E-D62C-439C-B4FC-E28F7D4F2DB2}"/>
                </a:ext>
              </a:extLst>
            </p:cNvPr>
            <p:cNvGrpSpPr/>
            <p:nvPr/>
          </p:nvGrpSpPr>
          <p:grpSpPr>
            <a:xfrm>
              <a:off x="612292" y="6367772"/>
              <a:ext cx="9077274" cy="611174"/>
              <a:chOff x="612292" y="6367772"/>
              <a:chExt cx="9077274" cy="611174"/>
            </a:xfrm>
          </p:grpSpPr>
          <p:sp>
            <p:nvSpPr>
              <p:cNvPr id="37" name="Text Placeholder 3">
                <a:extLst>
                  <a:ext uri="{FF2B5EF4-FFF2-40B4-BE49-F238E27FC236}">
                    <a16:creationId xmlns:a16="http://schemas.microsoft.com/office/drawing/2014/main" id="{2FC2CFDB-8685-4865-A59D-7BB1A6CD25B0}"/>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8" name="Rectangle 37">
                <a:extLst>
                  <a:ext uri="{FF2B5EF4-FFF2-40B4-BE49-F238E27FC236}">
                    <a16:creationId xmlns:a16="http://schemas.microsoft.com/office/drawing/2014/main" id="{E7B7DEC2-8FC8-4F86-BFE4-D979C4E7C164}"/>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9" name="Rectangle 38">
                <a:extLst>
                  <a:ext uri="{FF2B5EF4-FFF2-40B4-BE49-F238E27FC236}">
                    <a16:creationId xmlns:a16="http://schemas.microsoft.com/office/drawing/2014/main" id="{EBF6267C-79BD-44B2-AB94-6EAC0A09B209}"/>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40" name="Rectangle 39">
                <a:extLst>
                  <a:ext uri="{FF2B5EF4-FFF2-40B4-BE49-F238E27FC236}">
                    <a16:creationId xmlns:a16="http://schemas.microsoft.com/office/drawing/2014/main" id="{734B26AA-709B-4ED2-80EA-332446B637CD}"/>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1" name="Text Placeholder 3">
                <a:extLst>
                  <a:ext uri="{FF2B5EF4-FFF2-40B4-BE49-F238E27FC236}">
                    <a16:creationId xmlns:a16="http://schemas.microsoft.com/office/drawing/2014/main" id="{B0EAC447-737B-4333-AE9B-D233386AB543}"/>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2" name="Rectangle 41">
                <a:extLst>
                  <a:ext uri="{FF2B5EF4-FFF2-40B4-BE49-F238E27FC236}">
                    <a16:creationId xmlns:a16="http://schemas.microsoft.com/office/drawing/2014/main" id="{C32406FF-513E-465E-8B17-5D1838E6C8DC}"/>
                  </a:ext>
                </a:extLst>
              </p:cNvPr>
              <p:cNvSpPr/>
              <p:nvPr/>
            </p:nvSpPr>
            <p:spPr>
              <a:xfrm>
                <a:off x="4000341" y="6413627"/>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3" name="Rectangle 42">
                <a:extLst>
                  <a:ext uri="{FF2B5EF4-FFF2-40B4-BE49-F238E27FC236}">
                    <a16:creationId xmlns:a16="http://schemas.microsoft.com/office/drawing/2014/main" id="{67DB3AFE-9D8F-4620-83D9-9E9D68379A97}"/>
                  </a:ext>
                </a:extLst>
              </p:cNvPr>
              <p:cNvSpPr/>
              <p:nvPr/>
            </p:nvSpPr>
            <p:spPr>
              <a:xfrm>
                <a:off x="1820366" y="6413627"/>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4" name="Rectangle 43">
                <a:extLst>
                  <a:ext uri="{FF2B5EF4-FFF2-40B4-BE49-F238E27FC236}">
                    <a16:creationId xmlns:a16="http://schemas.microsoft.com/office/drawing/2014/main" id="{EE77D812-9C4B-4668-A5E3-3331E2B2BE2C}"/>
                  </a:ext>
                </a:extLst>
              </p:cNvPr>
              <p:cNvSpPr/>
              <p:nvPr/>
            </p:nvSpPr>
            <p:spPr>
              <a:xfrm>
                <a:off x="2466153" y="6413627"/>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5" name="Text Placeholder 3">
                <a:extLst>
                  <a:ext uri="{FF2B5EF4-FFF2-40B4-BE49-F238E27FC236}">
                    <a16:creationId xmlns:a16="http://schemas.microsoft.com/office/drawing/2014/main" id="{5B5E021A-0BDB-4C71-8549-EDD78DA927F5}"/>
                  </a:ext>
                </a:extLst>
              </p:cNvPr>
              <p:cNvSpPr txBox="1">
                <a:spLocks/>
              </p:cNvSpPr>
              <p:nvPr/>
            </p:nvSpPr>
            <p:spPr>
              <a:xfrm>
                <a:off x="7760874" y="6389314"/>
                <a:ext cx="1928692" cy="415498"/>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6" name="Right Bracket 45">
                <a:extLst>
                  <a:ext uri="{FF2B5EF4-FFF2-40B4-BE49-F238E27FC236}">
                    <a16:creationId xmlns:a16="http://schemas.microsoft.com/office/drawing/2014/main" id="{E6C2F7F5-F964-4745-A1E3-22B5011E1FFD}"/>
                  </a:ext>
                </a:extLst>
              </p:cNvPr>
              <p:cNvSpPr/>
              <p:nvPr/>
            </p:nvSpPr>
            <p:spPr>
              <a:xfrm>
                <a:off x="7750909" y="6367772"/>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50" name="Rectangle 49">
                <a:extLst>
                  <a:ext uri="{FF2B5EF4-FFF2-40B4-BE49-F238E27FC236}">
                    <a16:creationId xmlns:a16="http://schemas.microsoft.com/office/drawing/2014/main" id="{11C27B75-DE85-4243-ADC7-55EBC0006E10}"/>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51" name="Graphic 50" descr="Map with pin">
                <a:extLst>
                  <a:ext uri="{FF2B5EF4-FFF2-40B4-BE49-F238E27FC236}">
                    <a16:creationId xmlns:a16="http://schemas.microsoft.com/office/drawing/2014/main" id="{A29B9277-B265-4FBF-8A37-2D43982A90E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54" name="Graphic 53" descr="DNA">
                <a:extLst>
                  <a:ext uri="{FF2B5EF4-FFF2-40B4-BE49-F238E27FC236}">
                    <a16:creationId xmlns:a16="http://schemas.microsoft.com/office/drawing/2014/main" id="{5203F3A5-A4F2-4E9C-90A4-9128888A14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56" name="Rectangle 55">
                <a:extLst>
                  <a:ext uri="{FF2B5EF4-FFF2-40B4-BE49-F238E27FC236}">
                    <a16:creationId xmlns:a16="http://schemas.microsoft.com/office/drawing/2014/main" id="{6D9F6BD5-18D9-4E22-9150-A17676F73277}"/>
                  </a:ext>
                </a:extLst>
              </p:cNvPr>
              <p:cNvSpPr/>
              <p:nvPr/>
            </p:nvSpPr>
            <p:spPr>
              <a:xfrm>
                <a:off x="6288418" y="6413627"/>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dirty="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/assessed</a:t>
                </a:r>
              </a:p>
            </p:txBody>
          </p:sp>
          <p:sp>
            <p:nvSpPr>
              <p:cNvPr id="52" name="Rectangle 51">
                <a:extLst>
                  <a:ext uri="{FF2B5EF4-FFF2-40B4-BE49-F238E27FC236}">
                    <a16:creationId xmlns:a16="http://schemas.microsoft.com/office/drawing/2014/main" id="{C93FD78E-754E-440D-8DF8-AAB2A0F7E311}"/>
                  </a:ext>
                </a:extLst>
              </p:cNvPr>
              <p:cNvSpPr/>
              <p:nvPr/>
            </p:nvSpPr>
            <p:spPr>
              <a:xfrm>
                <a:off x="4835902" y="6413627"/>
                <a:ext cx="1438214"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Early access program</a:t>
                </a:r>
              </a:p>
            </p:txBody>
          </p:sp>
        </p:grpSp>
        <p:sp>
          <p:nvSpPr>
            <p:cNvPr id="53" name="Rectangle 52">
              <a:extLst>
                <a:ext uri="{FF2B5EF4-FFF2-40B4-BE49-F238E27FC236}">
                  <a16:creationId xmlns:a16="http://schemas.microsoft.com/office/drawing/2014/main" id="{6D124648-C75C-41E7-AE1C-A1BCC3C5BED9}"/>
                </a:ext>
              </a:extLst>
            </p:cNvPr>
            <p:cNvSpPr/>
            <p:nvPr/>
          </p:nvSpPr>
          <p:spPr>
            <a:xfrm>
              <a:off x="4573331"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73AE"/>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73AE"/>
                </a:solidFill>
                <a:effectLst/>
                <a:uLnTx/>
                <a:uFillTx/>
                <a:latin typeface="Arial"/>
                <a:ea typeface="+mn-ea"/>
                <a:cs typeface="+mn-cs"/>
              </a:endParaRPr>
            </a:p>
          </p:txBody>
        </p:sp>
      </p:grpSp>
    </p:spTree>
    <p:extLst>
      <p:ext uri="{BB962C8B-B14F-4D97-AF65-F5344CB8AC3E}">
        <p14:creationId xmlns:p14="http://schemas.microsoft.com/office/powerpoint/2010/main" val="80672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7EBAA2C-8F2D-4346-A245-558D4BF69C7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7" name="think-cell Slide" r:id="rId4" imgW="359" imgH="360" progId="TCLayout.ActiveDocument.1">
                  <p:embed/>
                </p:oleObj>
              </mc:Choice>
              <mc:Fallback>
                <p:oleObj name="think-cell Slide" r:id="rId4" imgW="359" imgH="360" progId="TCLayout.ActiveDocument.1">
                  <p:embed/>
                  <p:pic>
                    <p:nvPicPr>
                      <p:cNvPr id="5" name="Object 4" hidden="1">
                        <a:extLst>
                          <a:ext uri="{FF2B5EF4-FFF2-40B4-BE49-F238E27FC236}">
                            <a16:creationId xmlns:a16="http://schemas.microsoft.com/office/drawing/2014/main" id="{67EBAA2C-8F2D-4346-A245-558D4BF69C7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2" name="Title 1">
            <a:extLst>
              <a:ext uri="{FF2B5EF4-FFF2-40B4-BE49-F238E27FC236}">
                <a16:creationId xmlns:a16="http://schemas.microsoft.com/office/drawing/2014/main" id="{3DAB452F-D854-4E61-BEC9-C1DB53A00BB3}"/>
              </a:ext>
            </a:extLst>
          </p:cNvPr>
          <p:cNvSpPr>
            <a:spLocks noGrp="1"/>
          </p:cNvSpPr>
          <p:nvPr>
            <p:ph type="title"/>
          </p:nvPr>
        </p:nvSpPr>
        <p:spPr>
          <a:xfrm>
            <a:off x="711678" y="455826"/>
            <a:ext cx="11122572" cy="723899"/>
          </a:xfrm>
        </p:spPr>
        <p:txBody>
          <a:bodyPr vert="horz"/>
          <a:lstStyle/>
          <a:p>
            <a:r>
              <a:rPr lang="en-GB" dirty="0"/>
              <a:t>Glossary of Terms</a:t>
            </a:r>
          </a:p>
        </p:txBody>
      </p:sp>
      <p:graphicFrame>
        <p:nvGraphicFramePr>
          <p:cNvPr id="23" name="Table 22">
            <a:extLst>
              <a:ext uri="{FF2B5EF4-FFF2-40B4-BE49-F238E27FC236}">
                <a16:creationId xmlns:a16="http://schemas.microsoft.com/office/drawing/2014/main" id="{1DD67BDB-81B8-4202-9885-6B77C260DC48}"/>
              </a:ext>
            </a:extLst>
          </p:cNvPr>
          <p:cNvGraphicFramePr>
            <a:graphicFrameLocks noGrp="1"/>
          </p:cNvGraphicFramePr>
          <p:nvPr>
            <p:extLst>
              <p:ext uri="{D42A27DB-BD31-4B8C-83A1-F6EECF244321}">
                <p14:modId xmlns:p14="http://schemas.microsoft.com/office/powerpoint/2010/main" val="4204368964"/>
              </p:ext>
            </p:extLst>
          </p:nvPr>
        </p:nvGraphicFramePr>
        <p:xfrm>
          <a:off x="693094" y="1629389"/>
          <a:ext cx="4248000" cy="3193454"/>
        </p:xfrm>
        <a:graphic>
          <a:graphicData uri="http://schemas.openxmlformats.org/drawingml/2006/table">
            <a:tbl>
              <a:tblPr firstRow="1" bandRow="1">
                <a:tableStyleId>{2D5ABB26-0587-4C30-8999-92F81FD0307C}</a:tableStyleId>
              </a:tblPr>
              <a:tblGrid>
                <a:gridCol w="720000">
                  <a:extLst>
                    <a:ext uri="{9D8B030D-6E8A-4147-A177-3AD203B41FA5}">
                      <a16:colId xmlns:a16="http://schemas.microsoft.com/office/drawing/2014/main" val="504946406"/>
                    </a:ext>
                  </a:extLst>
                </a:gridCol>
                <a:gridCol w="3528000">
                  <a:extLst>
                    <a:ext uri="{9D8B030D-6E8A-4147-A177-3AD203B41FA5}">
                      <a16:colId xmlns:a16="http://schemas.microsoft.com/office/drawing/2014/main" val="3670616658"/>
                    </a:ext>
                  </a:extLst>
                </a:gridCol>
              </a:tblGrid>
              <a:tr h="290314">
                <a:tc>
                  <a:txBody>
                    <a:bodyPr/>
                    <a:lstStyle/>
                    <a:p>
                      <a:pPr algn="l" fontAlgn="b"/>
                      <a:r>
                        <a:rPr lang="en-US" sz="1000" b="1" i="0" u="none" strike="noStrike" dirty="0" err="1">
                          <a:solidFill>
                            <a:schemeClr val="bg1"/>
                          </a:solidFill>
                          <a:effectLst/>
                          <a:latin typeface="+mj-lt"/>
                        </a:rPr>
                        <a:t>CoE</a:t>
                      </a:r>
                      <a:endParaRPr lang="en-US" sz="1000" b="1" i="0" u="none" strike="noStrike" dirty="0">
                        <a:solidFill>
                          <a:schemeClr val="bg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Centre of Excellence</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093197969"/>
                  </a:ext>
                </a:extLst>
              </a:tr>
              <a:tr h="290314">
                <a:tc>
                  <a:txBody>
                    <a:bodyPr/>
                    <a:lstStyle/>
                    <a:p>
                      <a:pPr algn="l" fontAlgn="b"/>
                      <a:r>
                        <a:rPr lang="en-US" sz="1000" b="1" i="0" u="none" strike="noStrike" dirty="0">
                          <a:solidFill>
                            <a:schemeClr val="bg1"/>
                          </a:solidFill>
                          <a:effectLst/>
                          <a:latin typeface="+mj-lt"/>
                        </a:rPr>
                        <a:t>HTA</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Health Technology Assessment</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11187477"/>
                  </a:ext>
                </a:extLst>
              </a:tr>
              <a:tr h="290314">
                <a:tc>
                  <a:txBody>
                    <a:bodyPr/>
                    <a:lstStyle/>
                    <a:p>
                      <a:pPr algn="l" fontAlgn="b"/>
                      <a:r>
                        <a:rPr lang="en-US" sz="1000" b="1" i="0" u="none" strike="noStrike" dirty="0">
                          <a:solidFill>
                            <a:schemeClr val="bg1"/>
                          </a:solidFill>
                          <a:effectLst/>
                          <a:latin typeface="+mj-lt"/>
                        </a:rPr>
                        <a:t>M</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Million</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877060358"/>
                  </a:ext>
                </a:extLst>
              </a:tr>
              <a:tr h="290314">
                <a:tc>
                  <a:txBody>
                    <a:bodyPr/>
                    <a:lstStyle/>
                    <a:p>
                      <a:pPr algn="l" fontAlgn="b"/>
                      <a:r>
                        <a:rPr lang="en-US" sz="1000" b="1" i="0" u="none" strike="noStrike" dirty="0">
                          <a:solidFill>
                            <a:schemeClr val="bg1"/>
                          </a:solidFill>
                          <a:effectLst/>
                          <a:latin typeface="+mj-lt"/>
                        </a:rPr>
                        <a:t>MA</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Marketing Authorisation</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240486346"/>
                  </a:ext>
                </a:extLst>
              </a:tr>
              <a:tr h="290314">
                <a:tc>
                  <a:txBody>
                    <a:bodyPr/>
                    <a:lstStyle/>
                    <a:p>
                      <a:pPr algn="l" fontAlgn="b"/>
                      <a:r>
                        <a:rPr lang="en-US" sz="1000" b="1" i="0" u="none" strike="noStrike" dirty="0">
                          <a:solidFill>
                            <a:schemeClr val="bg1"/>
                          </a:solidFill>
                          <a:effectLst/>
                          <a:latin typeface="+mj-lt"/>
                        </a:rPr>
                        <a:t>NBS</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Newborn Screening</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50095530"/>
                  </a:ext>
                </a:extLst>
              </a:tr>
              <a:tr h="290314">
                <a:tc>
                  <a:txBody>
                    <a:bodyPr/>
                    <a:lstStyle/>
                    <a:p>
                      <a:pPr algn="l" fontAlgn="b"/>
                      <a:r>
                        <a:rPr lang="en-US" sz="1000" b="1" i="0" u="none" strike="noStrike" dirty="0">
                          <a:solidFill>
                            <a:schemeClr val="bg1"/>
                          </a:solidFill>
                          <a:effectLst/>
                          <a:latin typeface="+mj-lt"/>
                        </a:rPr>
                        <a:t>NMD</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Neuromuscular Diseases</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71258496"/>
                  </a:ext>
                </a:extLst>
              </a:tr>
              <a:tr h="290314">
                <a:tc>
                  <a:txBody>
                    <a:bodyPr/>
                    <a:lstStyle/>
                    <a:p>
                      <a:pPr algn="l" fontAlgn="b"/>
                      <a:r>
                        <a:rPr lang="en-US" sz="1000" b="1" i="0" u="none" strike="noStrike" dirty="0">
                          <a:solidFill>
                            <a:schemeClr val="bg1"/>
                          </a:solidFill>
                          <a:effectLst/>
                          <a:latin typeface="+mj-lt"/>
                        </a:rPr>
                        <a:t>NGO</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Non-Governmental Organisations</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48163940"/>
                  </a:ext>
                </a:extLst>
              </a:tr>
              <a:tr h="290314">
                <a:tc>
                  <a:txBody>
                    <a:bodyPr/>
                    <a:lstStyle/>
                    <a:p>
                      <a:pPr algn="l" fontAlgn="b"/>
                      <a:r>
                        <a:rPr lang="en-US" sz="1000" b="1" i="0" u="none" strike="noStrike" dirty="0">
                          <a:solidFill>
                            <a:schemeClr val="bg1"/>
                          </a:solidFill>
                          <a:effectLst/>
                          <a:latin typeface="+mj-lt"/>
                        </a:rPr>
                        <a:t>PRO</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Patient Reported Outcomes</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6272189"/>
                  </a:ext>
                </a:extLst>
              </a:tr>
              <a:tr h="290314">
                <a:tc>
                  <a:txBody>
                    <a:bodyPr/>
                    <a:lstStyle/>
                    <a:p>
                      <a:pPr algn="l" fontAlgn="b"/>
                      <a:r>
                        <a:rPr lang="en-US" sz="1000" b="1" i="0" u="none" strike="noStrike" dirty="0">
                          <a:solidFill>
                            <a:schemeClr val="bg1"/>
                          </a:solidFill>
                          <a:effectLst/>
                          <a:latin typeface="+mj-lt"/>
                        </a:rPr>
                        <a:t>QoL</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Quality of Life</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37747879"/>
                  </a:ext>
                </a:extLst>
              </a:tr>
              <a:tr h="290314">
                <a:tc>
                  <a:txBody>
                    <a:bodyPr/>
                    <a:lstStyle/>
                    <a:p>
                      <a:pPr algn="l" fontAlgn="b"/>
                      <a:r>
                        <a:rPr lang="en-US" sz="1000" b="1" i="0" u="none" strike="noStrike" dirty="0">
                          <a:solidFill>
                            <a:schemeClr val="bg1"/>
                          </a:solidFill>
                          <a:effectLst/>
                          <a:latin typeface="+mj-lt"/>
                        </a:rPr>
                        <a:t>SMA</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Spinal Muscular Atrophy</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13973491"/>
                  </a:ext>
                </a:extLst>
              </a:tr>
              <a:tr h="290314">
                <a:tc>
                  <a:txBody>
                    <a:bodyPr/>
                    <a:lstStyle/>
                    <a:p>
                      <a:pPr algn="l" fontAlgn="b"/>
                      <a:r>
                        <a:rPr lang="en-US" sz="1000" b="1" i="0" u="none" strike="noStrike" dirty="0">
                          <a:solidFill>
                            <a:schemeClr val="bg1"/>
                          </a:solidFill>
                          <a:effectLst/>
                          <a:latin typeface="+mj-lt"/>
                        </a:rPr>
                        <a:t>UNDP</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United Nations Development Program</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95102969"/>
                  </a:ext>
                </a:extLst>
              </a:tr>
            </a:tbl>
          </a:graphicData>
        </a:graphic>
      </p:graphicFrame>
      <p:graphicFrame>
        <p:nvGraphicFramePr>
          <p:cNvPr id="25" name="Table 24">
            <a:extLst>
              <a:ext uri="{FF2B5EF4-FFF2-40B4-BE49-F238E27FC236}">
                <a16:creationId xmlns:a16="http://schemas.microsoft.com/office/drawing/2014/main" id="{8CF82E67-C45B-4BD7-9616-3B53C40182AF}"/>
              </a:ext>
            </a:extLst>
          </p:cNvPr>
          <p:cNvGraphicFramePr>
            <a:graphicFrameLocks noGrp="1"/>
          </p:cNvGraphicFramePr>
          <p:nvPr>
            <p:extLst>
              <p:ext uri="{D42A27DB-BD31-4B8C-83A1-F6EECF244321}">
                <p14:modId xmlns:p14="http://schemas.microsoft.com/office/powerpoint/2010/main" val="579381114"/>
              </p:ext>
            </p:extLst>
          </p:nvPr>
        </p:nvGraphicFramePr>
        <p:xfrm>
          <a:off x="5260258" y="1629389"/>
          <a:ext cx="6264000" cy="1524000"/>
        </p:xfrm>
        <a:graphic>
          <a:graphicData uri="http://schemas.openxmlformats.org/drawingml/2006/table">
            <a:tbl>
              <a:tblPr firstRow="1" bandRow="1">
                <a:tableStyleId>{2D5ABB26-0587-4C30-8999-92F81FD0307C}</a:tableStyleId>
              </a:tblPr>
              <a:tblGrid>
                <a:gridCol w="1080000">
                  <a:extLst>
                    <a:ext uri="{9D8B030D-6E8A-4147-A177-3AD203B41FA5}">
                      <a16:colId xmlns:a16="http://schemas.microsoft.com/office/drawing/2014/main" val="504946406"/>
                    </a:ext>
                  </a:extLst>
                </a:gridCol>
                <a:gridCol w="396000">
                  <a:extLst>
                    <a:ext uri="{9D8B030D-6E8A-4147-A177-3AD203B41FA5}">
                      <a16:colId xmlns:a16="http://schemas.microsoft.com/office/drawing/2014/main" val="3670616658"/>
                    </a:ext>
                  </a:extLst>
                </a:gridCol>
                <a:gridCol w="4788000">
                  <a:extLst>
                    <a:ext uri="{9D8B030D-6E8A-4147-A177-3AD203B41FA5}">
                      <a16:colId xmlns:a16="http://schemas.microsoft.com/office/drawing/2014/main" val="3300183828"/>
                    </a:ext>
                  </a:extLst>
                </a:gridCol>
              </a:tblGrid>
              <a:tr h="304800">
                <a:tc>
                  <a:txBody>
                    <a:bodyPr/>
                    <a:lstStyle/>
                    <a:p>
                      <a:r>
                        <a:rPr lang="en-GB" sz="1000" b="1" dirty="0">
                          <a:solidFill>
                            <a:schemeClr val="bg1"/>
                          </a:solidFill>
                          <a:latin typeface="+mn-lt"/>
                        </a:rPr>
                        <a:t>CSMA</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endParaRPr kumimoji="0" lang="en-GB" sz="1000" b="0" i="0" u="none" strike="noStrike" kern="1200" cap="none" spc="0" normalizeH="0" baseline="0" dirty="0">
                        <a:ln>
                          <a:noFill/>
                        </a:ln>
                        <a:solidFill>
                          <a:srgbClr val="404040"/>
                        </a:solidFill>
                        <a:effectLst/>
                        <a:uLnTx/>
                        <a:uFillTx/>
                        <a:latin typeface="+mn-lt"/>
                        <a:ea typeface="+mn-ea"/>
                        <a:cs typeface="+mn-cs"/>
                      </a:endParaRPr>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000" b="0" i="0" u="none" strike="noStrike" kern="1200" dirty="0">
                          <a:solidFill>
                            <a:schemeClr val="tx1"/>
                          </a:solidFill>
                          <a:effectLst/>
                          <a:latin typeface="+mn-lt"/>
                          <a:ea typeface="+mn-ea"/>
                          <a:cs typeface="+mn-cs"/>
                        </a:rPr>
                        <a:t>Children Spinal Muscular Atrophy Foundation </a:t>
                      </a: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70870286"/>
                  </a:ext>
                </a:extLst>
              </a:tr>
              <a:tr h="304800">
                <a:tc>
                  <a:txBody>
                    <a:bodyPr/>
                    <a:lstStyle/>
                    <a:p>
                      <a:pPr algn="l" fontAlgn="b"/>
                      <a:r>
                        <a:rPr lang="en-US" sz="1000" b="1" i="0" u="none" strike="noStrike" dirty="0">
                          <a:solidFill>
                            <a:schemeClr val="bg1"/>
                          </a:solidFill>
                          <a:effectLst/>
                          <a:latin typeface="+mj-lt"/>
                        </a:rPr>
                        <a:t>MoH</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000" b="0" i="0" u="none" strike="noStrike" dirty="0">
                          <a:solidFill>
                            <a:schemeClr val="tx1"/>
                          </a:solidFill>
                          <a:effectLst/>
                          <a:latin typeface="+mj-lt"/>
                        </a:rPr>
                        <a:t>Ministry of Health Ukraine</a:t>
                      </a: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59974559"/>
                  </a:ext>
                </a:extLst>
              </a:tr>
              <a:tr h="304800">
                <a:tc>
                  <a:txBody>
                    <a:bodyPr/>
                    <a:lstStyle/>
                    <a:p>
                      <a:pPr algn="l" fontAlgn="b"/>
                      <a:r>
                        <a:rPr lang="en-US" sz="1000" b="1" i="0" u="none" strike="noStrike" dirty="0">
                          <a:solidFill>
                            <a:schemeClr val="bg1"/>
                          </a:solidFill>
                          <a:effectLst/>
                          <a:latin typeface="+mj-lt"/>
                        </a:rPr>
                        <a:t>NLEM</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GB" sz="1000" dirty="0"/>
                        <a:t>National List of Essential Medicines </a:t>
                      </a:r>
                      <a:endParaRPr lang="en-US" sz="1000" b="0" i="0" u="none" strike="noStrike" dirty="0">
                        <a:solidFill>
                          <a:schemeClr val="tx1"/>
                        </a:solidFill>
                        <a:effectLst/>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061315221"/>
                  </a:ext>
                </a:extLst>
              </a:tr>
              <a:tr h="304800">
                <a:tc>
                  <a:txBody>
                    <a:bodyPr/>
                    <a:lstStyle/>
                    <a:p>
                      <a:pPr algn="l" fontAlgn="b"/>
                      <a:r>
                        <a:rPr lang="en-US" sz="1000" b="1" i="0" u="none" strike="noStrike" dirty="0">
                          <a:solidFill>
                            <a:schemeClr val="bg1"/>
                          </a:solidFill>
                          <a:effectLst/>
                          <a:latin typeface="+mj-lt"/>
                        </a:rPr>
                        <a:t>SEC</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000" b="0" i="0" u="none" strike="noStrike" dirty="0">
                          <a:solidFill>
                            <a:schemeClr val="tx1"/>
                          </a:solidFill>
                          <a:effectLst/>
                          <a:latin typeface="+mj-lt"/>
                        </a:rPr>
                        <a:t>The State Expert Centre</a:t>
                      </a: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23751107"/>
                  </a:ext>
                </a:extLst>
              </a:tr>
              <a:tr h="304800">
                <a:tc>
                  <a:txBody>
                    <a:bodyPr/>
                    <a:lstStyle/>
                    <a:p>
                      <a:r>
                        <a:rPr lang="en-GB" sz="1000" b="1" dirty="0">
                          <a:solidFill>
                            <a:schemeClr val="bg1"/>
                          </a:solidFill>
                          <a:latin typeface="+mn-lt"/>
                        </a:rPr>
                        <a:t>WHO</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World Health Organisation</a:t>
                      </a: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48163940"/>
                  </a:ext>
                </a:extLst>
              </a:tr>
            </a:tbl>
          </a:graphicData>
        </a:graphic>
      </p:graphicFrame>
      <p:pic>
        <p:nvPicPr>
          <p:cNvPr id="26" name="Graphic 25" descr="Globe">
            <a:extLst>
              <a:ext uri="{FF2B5EF4-FFF2-40B4-BE49-F238E27FC236}">
                <a16:creationId xmlns:a16="http://schemas.microsoft.com/office/drawing/2014/main" id="{69E93227-F473-4B37-9E67-3AEA77B5B35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90102" y="2868751"/>
            <a:ext cx="259839" cy="259839"/>
          </a:xfrm>
          <a:prstGeom prst="rect">
            <a:avLst/>
          </a:prstGeom>
        </p:spPr>
      </p:pic>
      <p:sp>
        <p:nvSpPr>
          <p:cNvPr id="27" name="Rectangle 26">
            <a:extLst>
              <a:ext uri="{FF2B5EF4-FFF2-40B4-BE49-F238E27FC236}">
                <a16:creationId xmlns:a16="http://schemas.microsoft.com/office/drawing/2014/main" id="{128AB847-4555-4F84-8C26-B55DBC7FD900}"/>
              </a:ext>
            </a:extLst>
          </p:cNvPr>
          <p:cNvSpPr/>
          <p:nvPr/>
        </p:nvSpPr>
        <p:spPr>
          <a:xfrm>
            <a:off x="624251" y="1304925"/>
            <a:ext cx="1210588" cy="276999"/>
          </a:xfrm>
          <a:prstGeom prst="rect">
            <a:avLst/>
          </a:prstGeom>
        </p:spPr>
        <p:txBody>
          <a:bodyPr wrap="none">
            <a:spAutoFit/>
          </a:bodyPr>
          <a:lstStyle/>
          <a:p>
            <a:r>
              <a:rPr lang="en-GB" sz="1200" b="1" dirty="0">
                <a:solidFill>
                  <a:srgbClr val="404040"/>
                </a:solidFill>
              </a:rPr>
              <a:t>Abbreviations</a:t>
            </a:r>
          </a:p>
        </p:txBody>
      </p:sp>
      <p:sp>
        <p:nvSpPr>
          <p:cNvPr id="28" name="Rectangle 27">
            <a:extLst>
              <a:ext uri="{FF2B5EF4-FFF2-40B4-BE49-F238E27FC236}">
                <a16:creationId xmlns:a16="http://schemas.microsoft.com/office/drawing/2014/main" id="{49DADFE4-52DD-4C87-AF91-7456F83B4041}"/>
              </a:ext>
            </a:extLst>
          </p:cNvPr>
          <p:cNvSpPr/>
          <p:nvPr/>
        </p:nvSpPr>
        <p:spPr>
          <a:xfrm>
            <a:off x="5174802" y="1301124"/>
            <a:ext cx="3824188" cy="276999"/>
          </a:xfrm>
          <a:prstGeom prst="rect">
            <a:avLst/>
          </a:prstGeom>
        </p:spPr>
        <p:txBody>
          <a:bodyPr wrap="none">
            <a:spAutoFit/>
          </a:bodyPr>
          <a:lstStyle/>
          <a:p>
            <a:r>
              <a:rPr lang="en-GB" sz="1200" b="1" dirty="0">
                <a:solidFill>
                  <a:srgbClr val="404040"/>
                </a:solidFill>
              </a:rPr>
              <a:t>National &amp; International Organisation Acronyms</a:t>
            </a:r>
          </a:p>
        </p:txBody>
      </p:sp>
      <p:pic>
        <p:nvPicPr>
          <p:cNvPr id="29" name="Picture 28">
            <a:extLst>
              <a:ext uri="{FF2B5EF4-FFF2-40B4-BE49-F238E27FC236}">
                <a16:creationId xmlns:a16="http://schemas.microsoft.com/office/drawing/2014/main" id="{DFC6A9A3-3DDE-430E-8E33-6606BB04FDBE}"/>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1416717" y="193385"/>
            <a:ext cx="564581" cy="343658"/>
          </a:xfrm>
          <a:prstGeom prst="rect">
            <a:avLst/>
          </a:prstGeom>
        </p:spPr>
      </p:pic>
      <p:pic>
        <p:nvPicPr>
          <p:cNvPr id="30" name="Picture 29">
            <a:extLst>
              <a:ext uri="{FF2B5EF4-FFF2-40B4-BE49-F238E27FC236}">
                <a16:creationId xmlns:a16="http://schemas.microsoft.com/office/drawing/2014/main" id="{2D1B62B3-7A34-40FB-A7B9-3AD318C1F8E9}"/>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390103" y="2615842"/>
            <a:ext cx="259839" cy="158163"/>
          </a:xfrm>
          <a:prstGeom prst="rect">
            <a:avLst/>
          </a:prstGeom>
        </p:spPr>
      </p:pic>
      <p:pic>
        <p:nvPicPr>
          <p:cNvPr id="31" name="Picture 30">
            <a:extLst>
              <a:ext uri="{FF2B5EF4-FFF2-40B4-BE49-F238E27FC236}">
                <a16:creationId xmlns:a16="http://schemas.microsoft.com/office/drawing/2014/main" id="{08C324F3-6AC4-4668-B73E-43B530153721}"/>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390103" y="1731802"/>
            <a:ext cx="259839" cy="158163"/>
          </a:xfrm>
          <a:prstGeom prst="rect">
            <a:avLst/>
          </a:prstGeom>
        </p:spPr>
      </p:pic>
      <p:pic>
        <p:nvPicPr>
          <p:cNvPr id="32" name="Picture 31">
            <a:extLst>
              <a:ext uri="{FF2B5EF4-FFF2-40B4-BE49-F238E27FC236}">
                <a16:creationId xmlns:a16="http://schemas.microsoft.com/office/drawing/2014/main" id="{28CCE7EF-B29A-4F61-8FC9-6F8BC9ED61E4}"/>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390102" y="2008825"/>
            <a:ext cx="259839" cy="158163"/>
          </a:xfrm>
          <a:prstGeom prst="rect">
            <a:avLst/>
          </a:prstGeom>
        </p:spPr>
      </p:pic>
      <p:pic>
        <p:nvPicPr>
          <p:cNvPr id="33" name="Picture 32">
            <a:extLst>
              <a:ext uri="{FF2B5EF4-FFF2-40B4-BE49-F238E27FC236}">
                <a16:creationId xmlns:a16="http://schemas.microsoft.com/office/drawing/2014/main" id="{D1402F16-0CD2-42B2-ADD1-9A3C92213365}"/>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390102" y="2304000"/>
            <a:ext cx="259839" cy="158163"/>
          </a:xfrm>
          <a:prstGeom prst="rect">
            <a:avLst/>
          </a:prstGeom>
        </p:spPr>
      </p:pic>
    </p:spTree>
    <p:extLst>
      <p:ext uri="{BB962C8B-B14F-4D97-AF65-F5344CB8AC3E}">
        <p14:creationId xmlns:p14="http://schemas.microsoft.com/office/powerpoint/2010/main" val="2325695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91"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43588" y="6146799"/>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a:xfrm>
            <a:off x="711677" y="455826"/>
            <a:ext cx="11266057" cy="723899"/>
          </a:xfrm>
        </p:spPr>
        <p:txBody>
          <a:bodyPr vert="horz"/>
          <a:lstStyle/>
          <a:p>
            <a:r>
              <a:rPr lang="en-GB"/>
              <a:t>Access tracker metric descriptions (1/3)</a:t>
            </a:r>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2373814589"/>
              </p:ext>
            </p:extLst>
          </p:nvPr>
        </p:nvGraphicFramePr>
        <p:xfrm>
          <a:off x="711199" y="1371600"/>
          <a:ext cx="11160000" cy="456183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2052000">
                  <a:extLst>
                    <a:ext uri="{9D8B030D-6E8A-4147-A177-3AD203B41FA5}">
                      <a16:colId xmlns:a16="http://schemas.microsoft.com/office/drawing/2014/main" val="963678977"/>
                    </a:ext>
                  </a:extLst>
                </a:gridCol>
                <a:gridCol w="2340000">
                  <a:extLst>
                    <a:ext uri="{9D8B030D-6E8A-4147-A177-3AD203B41FA5}">
                      <a16:colId xmlns:a16="http://schemas.microsoft.com/office/drawing/2014/main" val="198152746"/>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40000">
                  <a:extLst>
                    <a:ext uri="{9D8B030D-6E8A-4147-A177-3AD203B41FA5}">
                      <a16:colId xmlns:a16="http://schemas.microsoft.com/office/drawing/2014/main" val="4208064751"/>
                    </a:ext>
                  </a:extLst>
                </a:gridCol>
              </a:tblGrid>
              <a:tr h="33163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6">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4182892"/>
                  </a:ext>
                </a:extLst>
              </a:tr>
              <a:tr h="165819">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589653">
                <a:tc rowSpan="2">
                  <a:txBody>
                    <a:bodyPr/>
                    <a:lstStyle/>
                    <a:p>
                      <a:pPr marL="0" algn="l" defTabSz="914400" rtl="0" eaLnBrk="1" latinLnBrk="0" hangingPunct="1">
                        <a:lnSpc>
                          <a:spcPts val="1400"/>
                        </a:lnSpc>
                        <a:spcBef>
                          <a:spcPts val="0"/>
                        </a:spcBef>
                        <a:spcAft>
                          <a:spcPts val="0"/>
                        </a:spcAft>
                      </a:pPr>
                      <a:r>
                        <a:rPr lang="en-US" sz="1200" b="1" kern="1200">
                          <a:solidFill>
                            <a:schemeClr val="bg1"/>
                          </a:solidFill>
                          <a:latin typeface="+mn-lt"/>
                          <a:ea typeface="+mn-ea"/>
                          <a:cs typeface="+mn-cs"/>
                        </a:rPr>
                        <a:t>Political leadership &amp; policy</a:t>
                      </a:r>
                    </a:p>
                  </a:txBody>
                  <a:tcPr marL="28800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rtl="0" fontAlgn="ctr"/>
                      <a:r>
                        <a:rPr lang="en-US" sz="1200" b="1" u="none" strike="noStrike">
                          <a:solidFill>
                            <a:schemeClr val="tx1"/>
                          </a:solidFill>
                          <a:effectLst/>
                        </a:rPr>
                        <a:t>National strategies for rare / genetic disorders</a:t>
                      </a:r>
                    </a:p>
                  </a:txBody>
                  <a:tcPr marL="72000" marR="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Currently valid national rare disease strategy</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a:solidFill>
                            <a:schemeClr val="tx1"/>
                          </a:solidFill>
                        </a:rPr>
                        <a:t>Expired/outdated national rare disease strategy</a:t>
                      </a:r>
                      <a:endParaRPr lang="en-GB" sz="100" b="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national rare disease strategy </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777881262"/>
                  </a:ext>
                </a:extLst>
              </a:tr>
              <a:tr h="926598">
                <a:tc vMerge="1">
                  <a:txBody>
                    <a:bodyPr/>
                    <a:lstStyle/>
                    <a:p>
                      <a:pPr marL="0" algn="l" defTabSz="914400" rtl="0" eaLnBrk="1" latinLnBrk="0" hangingPunct="1">
                        <a:lnSpc>
                          <a:spcPts val="1400"/>
                        </a:lnSpc>
                        <a:spcBef>
                          <a:spcPts val="0"/>
                        </a:spcBef>
                        <a:spcAft>
                          <a:spcPts val="0"/>
                        </a:spcAft>
                      </a:pPr>
                      <a:endParaRPr lang="en-US" sz="1200" b="1" kern="1200">
                        <a:solidFill>
                          <a:schemeClr val="bg1"/>
                        </a:solidFill>
                        <a:latin typeface="+mn-lt"/>
                        <a:ea typeface="+mn-ea"/>
                        <a:cs typeface="+mn-cs"/>
                      </a:endParaRPr>
                    </a:p>
                  </a:txBody>
                  <a:tcPr marL="28800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a:txBody>
                    <a:bodyPr/>
                    <a:lstStyle/>
                    <a:p>
                      <a:pPr algn="l" rtl="0" fontAlgn="ctr"/>
                      <a:r>
                        <a:rPr lang="en-US" sz="1200" b="1" u="none" strike="noStrike">
                          <a:solidFill>
                            <a:schemeClr val="tx1"/>
                          </a:solidFill>
                          <a:effectLst/>
                        </a:rPr>
                        <a:t>Patient organisations and advocacy </a:t>
                      </a:r>
                    </a:p>
                  </a:txBody>
                  <a:tcPr marL="72000" marR="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200" b="0" dirty="0">
                          <a:solidFill>
                            <a:schemeClr val="tx1"/>
                          </a:solidFill>
                        </a:rPr>
                        <a:t>Dedicated patient group supporting SMA patients who both support and politically advocate for patients</a:t>
                      </a:r>
                      <a:endParaRPr lang="en-GB" b="0" dirty="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dirty="0">
                          <a:solidFill>
                            <a:schemeClr val="tx1"/>
                          </a:solidFill>
                        </a:rPr>
                        <a:t>Dedicated patient group supporting SMA patients with mandate focusing on patient support rather than political advocacy</a:t>
                      </a:r>
                      <a:endParaRPr lang="en-GB" sz="100" b="0" dirty="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dedicated patient group supporting SMA patients</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733389"/>
                  </a:ext>
                </a:extLst>
              </a:tr>
              <a:tr h="758125">
                <a:tc rowSpan="3">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bg1"/>
                          </a:solidFill>
                        </a:rPr>
                        <a:t>Healthcare system preparedness</a:t>
                      </a:r>
                    </a:p>
                  </a:txBody>
                  <a:tcPr marL="288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rtl="0" fontAlgn="ctr"/>
                      <a:r>
                        <a:rPr lang="en-US" sz="1200" b="1" u="none" strike="noStrike">
                          <a:solidFill>
                            <a:schemeClr val="tx1"/>
                          </a:solidFill>
                          <a:effectLst/>
                        </a:rPr>
                        <a:t>Epidemiology Estimate</a:t>
                      </a:r>
                    </a:p>
                  </a:txBody>
                  <a:tcPr marL="72000" marR="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Country-specific epidemiology data from registry or literature with patient characteristics (e.g. type, age)</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a:solidFill>
                            <a:schemeClr val="tx1"/>
                          </a:solidFill>
                        </a:rPr>
                        <a:t>Incomplete country-specific data of limited reliability / granularity (e.g. only total population number is available, old data)</a:t>
                      </a:r>
                      <a:endParaRPr lang="en-GB" sz="100" b="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reliable data on the country’s SMA population; estimated population is based on global/EU prevalence </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758125">
                <a:tc vMerge="1">
                  <a:txBody>
                    <a:bodyPr/>
                    <a:lstStyle/>
                    <a:p>
                      <a:endParaRPr lang="en-GB"/>
                    </a:p>
                  </a:txBody>
                  <a:tcPr/>
                </a:tc>
                <a:tc>
                  <a:txBody>
                    <a:bodyPr/>
                    <a:lstStyle/>
                    <a:p>
                      <a:pPr algn="l" rtl="0" fontAlgn="ctr"/>
                      <a:r>
                        <a:rPr lang="en-US" sz="1200" b="1" u="none" strike="noStrike">
                          <a:solidFill>
                            <a:schemeClr val="tx1"/>
                          </a:solidFill>
                          <a:effectLst/>
                        </a:rPr>
                        <a:t>National SMA patient registry</a:t>
                      </a:r>
                    </a:p>
                  </a:txBody>
                  <a:tcPr marL="72000" marR="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Consolidated national patient registry that captures both epidemiological and clinical history data</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pPr marL="0" algn="l" defTabSz="914363" rtl="0" eaLnBrk="1" latinLnBrk="0" hangingPunct="1"/>
                      <a:r>
                        <a:rPr lang="en-US" sz="1200" b="0" kern="1200">
                          <a:solidFill>
                            <a:schemeClr val="tx1"/>
                          </a:solidFill>
                          <a:latin typeface="+mn-lt"/>
                          <a:ea typeface="+mn-ea"/>
                          <a:cs typeface="+mn-cs"/>
                        </a:rPr>
                        <a:t>Consolidated national patient registry that captures only epidemiological data and no report of clinical history</a:t>
                      </a:r>
                      <a:endParaRPr lang="en-GB" sz="1200" b="0" kern="1200">
                        <a:solidFill>
                          <a:schemeClr val="tx1"/>
                        </a:solidFill>
                        <a:latin typeface="+mn-lt"/>
                        <a:ea typeface="+mn-ea"/>
                        <a:cs typeface="+mn-cs"/>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consolidated national patient registry (no registry or only fragmented local/product-specific registries)</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685936275"/>
                  </a:ext>
                </a:extLst>
              </a:tr>
              <a:tr h="740502">
                <a:tc vMerge="1">
                  <a:txBody>
                    <a:bodyPr/>
                    <a:lstStyle/>
                    <a:p>
                      <a:endParaRPr lang="en-GB"/>
                    </a:p>
                  </a:txBody>
                  <a:tcPr>
                    <a:lnT w="12700" cap="flat" cmpd="sng" algn="ctr">
                      <a:solidFill>
                        <a:schemeClr val="bg1"/>
                      </a:solidFill>
                      <a:prstDash val="solid"/>
                      <a:round/>
                      <a:headEnd type="none" w="med" len="med"/>
                      <a:tailEnd type="none" w="med" len="med"/>
                    </a:lnT>
                  </a:tcPr>
                </a:tc>
                <a:tc>
                  <a:txBody>
                    <a:bodyPr/>
                    <a:lstStyle/>
                    <a:p>
                      <a:pPr algn="l" rtl="0" fontAlgn="ctr"/>
                      <a:r>
                        <a:rPr lang="en-US" sz="1200" b="1" u="none" strike="noStrike">
                          <a:solidFill>
                            <a:schemeClr val="tx1"/>
                          </a:solidFill>
                          <a:effectLst/>
                        </a:rPr>
                        <a:t>Infrastructure</a:t>
                      </a:r>
                    </a:p>
                  </a:txBody>
                  <a:tcPr marL="72000" marR="0" marT="0" marB="0" anchor="ctr">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Easy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≥0.80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endParaRPr lang="en-GB" b="0" dirty="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Limited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0.21 - 0.79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endParaRPr lang="en-GB" sz="100" b="0" dirty="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Very limited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0.00 - 0.2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247063370"/>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3" y="2587332"/>
            <a:ext cx="351293" cy="351293"/>
          </a:xfrm>
          <a:prstGeom prst="ellipse">
            <a:avLst/>
          </a:prstGeom>
          <a:solidFill>
            <a:schemeClr val="accent1">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1</a:t>
            </a:r>
          </a:p>
        </p:txBody>
      </p:sp>
      <p:sp>
        <p:nvSpPr>
          <p:cNvPr id="9" name="Oval 8">
            <a:extLst>
              <a:ext uri="{FF2B5EF4-FFF2-40B4-BE49-F238E27FC236}">
                <a16:creationId xmlns:a16="http://schemas.microsoft.com/office/drawing/2014/main" id="{86E38CB8-3669-4D3B-BBBF-C903C7A74C0B}"/>
              </a:ext>
            </a:extLst>
          </p:cNvPr>
          <p:cNvSpPr/>
          <p:nvPr/>
        </p:nvSpPr>
        <p:spPr>
          <a:xfrm>
            <a:off x="535553" y="4640356"/>
            <a:ext cx="351293" cy="351293"/>
          </a:xfrm>
          <a:prstGeom prst="ellipse">
            <a:avLst/>
          </a:prstGeom>
          <a:solidFill>
            <a:schemeClr val="accent1">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2</a:t>
            </a:r>
          </a:p>
        </p:txBody>
      </p:sp>
      <p:sp>
        <p:nvSpPr>
          <p:cNvPr id="10" name="Text Placeholder 14">
            <a:extLst>
              <a:ext uri="{FF2B5EF4-FFF2-40B4-BE49-F238E27FC236}">
                <a16:creationId xmlns:a16="http://schemas.microsoft.com/office/drawing/2014/main" id="{729F366A-8C59-4CA3-AD3D-E3EC3FAA2F88}"/>
              </a:ext>
            </a:extLst>
          </p:cNvPr>
          <p:cNvSpPr txBox="1">
            <a:spLocks/>
          </p:cNvSpPr>
          <p:nvPr/>
        </p:nvSpPr>
        <p:spPr>
          <a:xfrm>
            <a:off x="711200" y="6034932"/>
            <a:ext cx="11145838" cy="307975"/>
          </a:xfrm>
          <a:prstGeom prst="rect">
            <a:avLst/>
          </a:prstGeom>
        </p:spPr>
        <p:txBody>
          <a:bodyPr anchor="ct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1000"/>
              </a:spcBef>
              <a:spcAft>
                <a:spcPts val="0"/>
              </a:spcAft>
              <a:buClrTx/>
              <a:buSzTx/>
              <a:buFontTx/>
              <a:buNone/>
              <a:tabLst/>
              <a:defRPr/>
            </a:pPr>
            <a:r>
              <a:rPr kumimoji="0" lang="en-GB" sz="900" b="1" i="0" u="none" strike="noStrike" kern="120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CoE</a:t>
            </a:r>
            <a:r>
              <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 </a:t>
            </a:r>
            <a:r>
              <a:rPr kumimoji="0" lang="en-GB" sz="900" b="0"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Centre of Excellence, </a:t>
            </a:r>
            <a:r>
              <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SMA – </a:t>
            </a:r>
            <a:r>
              <a:rPr kumimoji="0" lang="en-GB" sz="900" b="0"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Spinal Muscular Atrophy</a:t>
            </a:r>
            <a:endPar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endParaRPr>
          </a:p>
        </p:txBody>
      </p:sp>
      <p:grpSp>
        <p:nvGrpSpPr>
          <p:cNvPr id="31" name="Group 30">
            <a:extLst>
              <a:ext uri="{FF2B5EF4-FFF2-40B4-BE49-F238E27FC236}">
                <a16:creationId xmlns:a16="http://schemas.microsoft.com/office/drawing/2014/main" id="{832AE8CC-7E5D-4BA5-9292-141E604580CA}"/>
              </a:ext>
            </a:extLst>
          </p:cNvPr>
          <p:cNvGrpSpPr/>
          <p:nvPr/>
        </p:nvGrpSpPr>
        <p:grpSpPr>
          <a:xfrm>
            <a:off x="612292" y="6134319"/>
            <a:ext cx="8435032" cy="844627"/>
            <a:chOff x="612292" y="6134319"/>
            <a:chExt cx="8435032" cy="844627"/>
          </a:xfrm>
        </p:grpSpPr>
        <p:grpSp>
          <p:nvGrpSpPr>
            <p:cNvPr id="32" name="Group 31">
              <a:extLst>
                <a:ext uri="{FF2B5EF4-FFF2-40B4-BE49-F238E27FC236}">
                  <a16:creationId xmlns:a16="http://schemas.microsoft.com/office/drawing/2014/main" id="{13294626-8599-4ADC-9774-9C31317A1972}"/>
                </a:ext>
              </a:extLst>
            </p:cNvPr>
            <p:cNvGrpSpPr/>
            <p:nvPr/>
          </p:nvGrpSpPr>
          <p:grpSpPr>
            <a:xfrm>
              <a:off x="612292" y="6134319"/>
              <a:ext cx="8435032" cy="659678"/>
              <a:chOff x="612292" y="6134319"/>
              <a:chExt cx="8435032" cy="659678"/>
            </a:xfrm>
          </p:grpSpPr>
          <p:sp>
            <p:nvSpPr>
              <p:cNvPr id="36" name="Text Placeholder 3">
                <a:extLst>
                  <a:ext uri="{FF2B5EF4-FFF2-40B4-BE49-F238E27FC236}">
                    <a16:creationId xmlns:a16="http://schemas.microsoft.com/office/drawing/2014/main" id="{B2D34EF7-6681-46F2-8403-072B9B48B849}"/>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789D4A86-93F9-4C6C-BBB6-D53B62CE445A}"/>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C3F837A1-7452-430E-8686-9665F4A0D1A5}"/>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28744563-DCDE-4B18-85FF-70C68D0E3A66}"/>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D355709C-0C67-4181-B265-C0B36E19237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1" name="Rectangle 40">
                <a:extLst>
                  <a:ext uri="{FF2B5EF4-FFF2-40B4-BE49-F238E27FC236}">
                    <a16:creationId xmlns:a16="http://schemas.microsoft.com/office/drawing/2014/main" id="{F1C2B986-9CDE-4B91-A06A-06426565ACED}"/>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2DC7D960-0F4D-4DB0-A887-10ED579F29DB}"/>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D95DF762-C7A1-43B7-B52E-7E34D4F1DEEB}"/>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9696FAC5-ABA0-4179-B065-026B09C09B10}"/>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30BB9A59-1CA3-480E-B6DF-26317625389C}"/>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E5813051-EBD1-4BF6-A121-9CE01F203422}"/>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314C883F-FBC6-4462-9726-6AB445609D05}"/>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F4679036-385B-4D3B-B1EE-A9BEBEB49D9C}"/>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90B61984-3D57-4B55-BD24-DD85ED5F258B}"/>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4" name="Graphic 33" descr="Map with pin">
              <a:extLst>
                <a:ext uri="{FF2B5EF4-FFF2-40B4-BE49-F238E27FC236}">
                  <a16:creationId xmlns:a16="http://schemas.microsoft.com/office/drawing/2014/main" id="{292460A0-E4BC-470A-A44D-C3974831B8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5" name="Graphic 34" descr="DNA">
              <a:extLst>
                <a:ext uri="{FF2B5EF4-FFF2-40B4-BE49-F238E27FC236}">
                  <a16:creationId xmlns:a16="http://schemas.microsoft.com/office/drawing/2014/main" id="{36073CCF-5409-4053-A121-A895AE7DBBF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317619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5"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43588" y="6146799"/>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p:txBody>
          <a:bodyPr vert="horz"/>
          <a:lstStyle/>
          <a:p>
            <a:r>
              <a:rPr lang="en-GB"/>
              <a:t>Access tracker metric descriptions (2/3)</a:t>
            </a:r>
          </a:p>
        </p:txBody>
      </p:sp>
      <p:sp>
        <p:nvSpPr>
          <p:cNvPr id="15" name="Text Placeholder 14">
            <a:extLst>
              <a:ext uri="{FF2B5EF4-FFF2-40B4-BE49-F238E27FC236}">
                <a16:creationId xmlns:a16="http://schemas.microsoft.com/office/drawing/2014/main" id="{C2AAA358-DE81-463A-B2B9-FA5E9324469D}"/>
              </a:ext>
            </a:extLst>
          </p:cNvPr>
          <p:cNvSpPr>
            <a:spLocks noGrp="1"/>
          </p:cNvSpPr>
          <p:nvPr>
            <p:ph type="body" sz="quarter" idx="11"/>
          </p:nvPr>
        </p:nvSpPr>
        <p:spPr>
          <a:xfrm>
            <a:off x="711200" y="6034933"/>
            <a:ext cx="11145838" cy="307975"/>
          </a:xfrm>
        </p:spPr>
        <p:txBody>
          <a:bodyPr anchor="ctr"/>
          <a:lstStyle/>
          <a:p>
            <a:r>
              <a:rPr lang="en-GB"/>
              <a:t>HTA – </a:t>
            </a:r>
            <a:r>
              <a:rPr lang="en-GB" b="0"/>
              <a:t>Health Technology Assessment, </a:t>
            </a:r>
            <a:r>
              <a:rPr lang="en-GB"/>
              <a:t>MA – </a:t>
            </a:r>
            <a:r>
              <a:rPr lang="en-GB" b="0"/>
              <a:t>Marketing Authorisation, </a:t>
            </a:r>
            <a:r>
              <a:rPr lang="en-GB"/>
              <a:t>MNF – </a:t>
            </a:r>
            <a:r>
              <a:rPr lang="en-GB" b="0"/>
              <a:t>Manufacturer, </a:t>
            </a:r>
            <a:r>
              <a:rPr lang="en-GB"/>
              <a:t>SMA – </a:t>
            </a:r>
            <a:r>
              <a:rPr lang="en-GB" b="0"/>
              <a:t>Spinal Muscular Atrophy</a:t>
            </a:r>
            <a:endParaRPr lang="en-GB"/>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2581302186"/>
              </p:ext>
            </p:extLst>
          </p:nvPr>
        </p:nvGraphicFramePr>
        <p:xfrm>
          <a:off x="711199" y="1371600"/>
          <a:ext cx="11160000" cy="457835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2016000">
                  <a:extLst>
                    <a:ext uri="{9D8B030D-6E8A-4147-A177-3AD203B41FA5}">
                      <a16:colId xmlns:a16="http://schemas.microsoft.com/office/drawing/2014/main" val="963678977"/>
                    </a:ext>
                  </a:extLst>
                </a:gridCol>
                <a:gridCol w="2340000">
                  <a:extLst>
                    <a:ext uri="{9D8B030D-6E8A-4147-A177-3AD203B41FA5}">
                      <a16:colId xmlns:a16="http://schemas.microsoft.com/office/drawing/2014/main" val="198152746"/>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76000">
                  <a:extLst>
                    <a:ext uri="{9D8B030D-6E8A-4147-A177-3AD203B41FA5}">
                      <a16:colId xmlns:a16="http://schemas.microsoft.com/office/drawing/2014/main" val="4208064751"/>
                    </a:ext>
                  </a:extLst>
                </a:gridCol>
              </a:tblGrid>
              <a:tr h="43368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6">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4182892"/>
                  </a:ext>
                </a:extLst>
              </a:tr>
              <a:tr h="216842">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594862">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bg1"/>
                          </a:solidFill>
                        </a:rPr>
                        <a:t>Diagnosis</a:t>
                      </a:r>
                    </a:p>
                  </a:txBody>
                  <a:tcPr marL="28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solidFill>
                  </a:tcPr>
                </a:tc>
                <a:tc rowSpan="2">
                  <a:txBody>
                    <a:bodyPr/>
                    <a:lstStyle/>
                    <a:p>
                      <a:pPr marL="0" indent="0" algn="l">
                        <a:spcBef>
                          <a:spcPts val="600"/>
                        </a:spcBef>
                        <a:buFont typeface="Arial" panose="020B0604020202020204" pitchFamily="34" charset="0"/>
                        <a:buNone/>
                      </a:pPr>
                      <a:r>
                        <a:rPr lang="en-GB" sz="1200" b="1">
                          <a:solidFill>
                            <a:schemeClr val="tx1"/>
                          </a:solidFill>
                        </a:rPr>
                        <a:t>Efficiency of diagnostic pathway</a:t>
                      </a:r>
                      <a:endParaRPr lang="en-GB" sz="1200" b="1" i="0" u="none" strike="noStrike">
                        <a:solidFill>
                          <a:schemeClr val="tx1"/>
                        </a:solidFill>
                        <a:effectLst/>
                        <a:latin typeface="Arial" panose="020B0604020202020204" pitchFamily="34" charset="0"/>
                      </a:endParaRPr>
                    </a:p>
                  </a:txBody>
                  <a:tcPr marL="7200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rowSpan="2">
                  <a:txBody>
                    <a:bodyPr/>
                    <a:lstStyle/>
                    <a:p>
                      <a:r>
                        <a:rPr lang="en-GB" sz="1200" b="0" noProof="0">
                          <a:solidFill>
                            <a:schemeClr val="tx1"/>
                          </a:solidFill>
                        </a:rPr>
                        <a:t>Inclusion/commitment to include SMA in national newborn screening program with follow up and provision of genetic counselling; and there is reimbursed and efficient </a:t>
                      </a:r>
                      <a:r>
                        <a:rPr kumimoji="0" lang="en-GB" sz="1200" b="0" i="0" u="none" strike="noStrike" kern="1200" cap="none" spc="0" normalizeH="0" baseline="0" noProof="0">
                          <a:ln>
                            <a:noFill/>
                          </a:ln>
                          <a:solidFill>
                            <a:schemeClr val="tx1"/>
                          </a:solidFill>
                          <a:effectLst/>
                          <a:uLnTx/>
                          <a:uFillTx/>
                          <a:latin typeface="+mn-lt"/>
                          <a:ea typeface="+mn-ea"/>
                          <a:cs typeface="+mn-cs"/>
                        </a:rPr>
                        <a:t>access to genetic diagnostic resources</a:t>
                      </a:r>
                      <a:endParaRPr lang="en-GB" sz="1200" b="0" noProof="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0" noProof="0">
                          <a:solidFill>
                            <a:schemeClr val="tx1"/>
                          </a:solidFill>
                        </a:rPr>
                        <a:t>No commitment to include SMA in national newborn screening but there are ongoing/planned pilots; and there is reimbursed and efficient </a:t>
                      </a:r>
                      <a:r>
                        <a:rPr kumimoji="0" lang="en-GB" sz="1200" b="0" i="0" u="none" strike="noStrike" kern="1200" cap="none" spc="0" normalizeH="0" baseline="0" noProof="0">
                          <a:ln>
                            <a:noFill/>
                          </a:ln>
                          <a:solidFill>
                            <a:schemeClr val="tx1"/>
                          </a:solidFill>
                          <a:effectLst/>
                          <a:uLnTx/>
                          <a:uFillTx/>
                          <a:latin typeface="+mn-lt"/>
                          <a:ea typeface="+mn-ea"/>
                          <a:cs typeface="+mn-cs"/>
                        </a:rPr>
                        <a:t>access to genetic  diagnostic resources</a:t>
                      </a:r>
                      <a:endParaRPr lang="en-GB" sz="1200" b="0" noProof="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0" u="none" noProof="0">
                          <a:solidFill>
                            <a:schemeClr val="tx1"/>
                          </a:solidFill>
                        </a:rPr>
                        <a:t>No permanent or pilot inclusion of SMA in newborn screening programs; and </a:t>
                      </a:r>
                      <a:r>
                        <a:rPr lang="en-US" sz="1200" b="0" u="none" noProof="0">
                          <a:solidFill>
                            <a:schemeClr val="tx1"/>
                          </a:solidFill>
                        </a:rPr>
                        <a:t>there is reimbursed access to diagnostic resources but </a:t>
                      </a:r>
                      <a:r>
                        <a:rPr lang="en-GB" sz="1200" b="0" u="none" noProof="0">
                          <a:solidFill>
                            <a:schemeClr val="tx1"/>
                          </a:solidFill>
                        </a:rPr>
                        <a:t>there have been reported diagnostic barriers such as delays in diagnosis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7881262"/>
                  </a:ext>
                </a:extLst>
              </a:tr>
              <a:tr h="1129846">
                <a:tc vMerge="1">
                  <a:txBody>
                    <a:bodyPr/>
                    <a:lstStyle/>
                    <a:p>
                      <a:endParaRPr lang="en-GB"/>
                    </a:p>
                  </a:txBody>
                  <a:tcP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vMerge="1">
                  <a:txBody>
                    <a:bodyPr/>
                    <a:lstStyle/>
                    <a:p>
                      <a:pPr algn="l" rtl="0" fontAlgn="ctr"/>
                      <a:endParaRPr lang="en-GB" sz="1200" b="1" i="0" u="none" strike="noStrike">
                        <a:solidFill>
                          <a:schemeClr val="tx1"/>
                        </a:solidFill>
                        <a:effectLst/>
                        <a:latin typeface="Arial" panose="020B0604020202020204" pitchFamily="34" charset="0"/>
                      </a:endParaRPr>
                    </a:p>
                  </a:txBody>
                  <a:tcPr marL="72000" marT="0" marB="0" anchor="ctr">
                    <a:lnL w="19050" cap="flat" cmpd="sng" algn="ctr">
                      <a:solidFill>
                        <a:schemeClr val="accent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vMerge="1">
                  <a:txBody>
                    <a:bodyPr/>
                    <a:lstStyle/>
                    <a:p>
                      <a:endParaRPr lang="en-GB" sz="1200" b="1" noProof="0">
                        <a:solidFill>
                          <a:srgbClr val="00B050"/>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vMerge="1">
                  <a:txBody>
                    <a:bodyPr/>
                    <a:lstStyle/>
                    <a:p>
                      <a:endParaRPr lang="en-GB" sz="1200" b="1" noProof="0">
                        <a:solidFill>
                          <a:srgbClr val="FFC000"/>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200" noProof="0"/>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733389"/>
                  </a:ext>
                </a:extLst>
              </a:tr>
              <a:tr h="991402">
                <a:tc rowSpan="2">
                  <a:txBody>
                    <a:bodyPr/>
                    <a:lstStyle/>
                    <a:p>
                      <a:pPr marL="0" algn="l" defTabSz="914400" rtl="0" eaLnBrk="1" latinLnBrk="0" hangingPunct="1">
                        <a:lnSpc>
                          <a:spcPts val="1400"/>
                        </a:lnSpc>
                        <a:spcBef>
                          <a:spcPts val="0"/>
                        </a:spcBef>
                        <a:spcAft>
                          <a:spcPts val="0"/>
                        </a:spcAft>
                      </a:pPr>
                      <a:r>
                        <a:rPr lang="en-GB" sz="1200" b="1" kern="1200">
                          <a:solidFill>
                            <a:schemeClr val="bg1"/>
                          </a:solidFill>
                          <a:latin typeface="+mn-lt"/>
                          <a:ea typeface="+mn-ea"/>
                          <a:cs typeface="+mn-cs"/>
                        </a:rPr>
                        <a:t>Access Pathways</a:t>
                      </a:r>
                    </a:p>
                  </a:txBody>
                  <a:tcPr marL="324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1" i="0" u="none" strike="noStrike">
                          <a:solidFill>
                            <a:schemeClr val="tx1"/>
                          </a:solidFill>
                          <a:effectLst/>
                          <a:latin typeface="Arial" panose="020B0604020202020204" pitchFamily="34" charset="0"/>
                        </a:rPr>
                        <a:t>Post-MA early access pathways </a:t>
                      </a:r>
                    </a:p>
                  </a:txBody>
                  <a:tcPr marL="7200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GB" sz="1200" b="0" noProof="0">
                          <a:solidFill>
                            <a:schemeClr val="tx1"/>
                          </a:solidFill>
                        </a:rPr>
                        <a:t>Well established reimbursed early access programme available on a cohort and named-patient basis after MA</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GB" sz="1200" b="0" noProof="0">
                          <a:solidFill>
                            <a:schemeClr val="tx1"/>
                          </a:solidFill>
                        </a:rPr>
                        <a:t>Early access programme with partial reimbursement; only available for individual applicants after MA</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b="0" noProof="0">
                          <a:solidFill>
                            <a:schemeClr val="tx1"/>
                          </a:solidFill>
                        </a:rPr>
                        <a:t>No reimbursed early access programme available after MA; only MNF-funded programs are available</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1211714">
                <a:tc vMerge="1">
                  <a:txBody>
                    <a:bodyPr/>
                    <a:lstStyle/>
                    <a:p>
                      <a:pPr marL="0" algn="l" defTabSz="914400" rtl="0" eaLnBrk="1" latinLnBrk="0" hangingPunct="1">
                        <a:lnSpc>
                          <a:spcPts val="1400"/>
                        </a:lnSpc>
                        <a:spcBef>
                          <a:spcPts val="0"/>
                        </a:spcBef>
                        <a:spcAft>
                          <a:spcPts val="0"/>
                        </a:spcAft>
                      </a:pPr>
                      <a:endParaRPr lang="en-GB" sz="1200" b="1" kern="1200">
                        <a:solidFill>
                          <a:schemeClr val="bg1"/>
                        </a:solidFill>
                        <a:latin typeface="+mn-lt"/>
                        <a:ea typeface="+mn-ea"/>
                        <a:cs typeface="+mn-cs"/>
                      </a:endParaRPr>
                    </a:p>
                  </a:txBody>
                  <a:tcPr marL="3240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1" i="0" u="none" strike="noStrike">
                          <a:solidFill>
                            <a:schemeClr val="tx1"/>
                          </a:solidFill>
                          <a:effectLst/>
                          <a:latin typeface="Arial" panose="020B0604020202020204" pitchFamily="34" charset="0"/>
                        </a:rPr>
                        <a:t>Specialised reimbursement / HTA pathways</a:t>
                      </a:r>
                    </a:p>
                  </a:txBody>
                  <a:tcPr marL="7200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r>
                        <a:rPr lang="en-US" sz="1200" b="0" noProof="0" dirty="0" err="1">
                          <a:solidFill>
                            <a:schemeClr val="tx1"/>
                          </a:solidFill>
                        </a:rPr>
                        <a:t>Specialised</a:t>
                      </a:r>
                      <a:r>
                        <a:rPr lang="en-US" sz="1200" b="0" noProof="0" dirty="0">
                          <a:solidFill>
                            <a:schemeClr val="tx1"/>
                          </a:solidFill>
                        </a:rPr>
                        <a:t> reimbursement / HTA pathway tailored to orphan products for fair and efficient access to treatment</a:t>
                      </a:r>
                      <a:endParaRPr lang="en-GB" sz="1200" b="0" i="0" noProof="0" dirty="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noProof="0" dirty="0">
                          <a:solidFill>
                            <a:schemeClr val="tx1"/>
                          </a:solidFill>
                        </a:rPr>
                        <a:t>Standard reimbursement/HTA pathway with the possibility of accelerated access to orphan products </a:t>
                      </a:r>
                      <a:endParaRPr lang="en-GB" sz="1200" b="0" noProof="0" dirty="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noProof="0" dirty="0">
                          <a:solidFill>
                            <a:schemeClr val="tx1"/>
                          </a:solidFill>
                        </a:rPr>
                        <a:t>No </a:t>
                      </a:r>
                      <a:r>
                        <a:rPr lang="en-US" sz="1200" b="0" noProof="0" dirty="0" err="1">
                          <a:solidFill>
                            <a:schemeClr val="tx1"/>
                          </a:solidFill>
                        </a:rPr>
                        <a:t>specialised</a:t>
                      </a:r>
                      <a:r>
                        <a:rPr lang="en-US" sz="1200" b="0" noProof="0" dirty="0">
                          <a:solidFill>
                            <a:schemeClr val="tx1"/>
                          </a:solidFill>
                        </a:rPr>
                        <a:t> reimbursement/ HTA pathway tailored for orphan products or orphan products are required to overcome additional hurdles to gain access</a:t>
                      </a:r>
                      <a:endParaRPr lang="en-GB" sz="1200" b="0" noProof="0" dirty="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947313878"/>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3" y="2712727"/>
            <a:ext cx="351293" cy="351293"/>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3</a:t>
            </a:r>
          </a:p>
        </p:txBody>
      </p:sp>
      <p:sp>
        <p:nvSpPr>
          <p:cNvPr id="9" name="Oval 8">
            <a:extLst>
              <a:ext uri="{FF2B5EF4-FFF2-40B4-BE49-F238E27FC236}">
                <a16:creationId xmlns:a16="http://schemas.microsoft.com/office/drawing/2014/main" id="{86E38CB8-3669-4D3B-BBBF-C903C7A74C0B}"/>
              </a:ext>
            </a:extLst>
          </p:cNvPr>
          <p:cNvSpPr/>
          <p:nvPr/>
        </p:nvSpPr>
        <p:spPr>
          <a:xfrm>
            <a:off x="535553" y="4677331"/>
            <a:ext cx="351293" cy="35129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4</a:t>
            </a:r>
          </a:p>
        </p:txBody>
      </p:sp>
      <p:grpSp>
        <p:nvGrpSpPr>
          <p:cNvPr id="31" name="Group 30">
            <a:extLst>
              <a:ext uri="{FF2B5EF4-FFF2-40B4-BE49-F238E27FC236}">
                <a16:creationId xmlns:a16="http://schemas.microsoft.com/office/drawing/2014/main" id="{F38F4509-8E77-4ED7-8D55-A6C234021AC6}"/>
              </a:ext>
            </a:extLst>
          </p:cNvPr>
          <p:cNvGrpSpPr/>
          <p:nvPr/>
        </p:nvGrpSpPr>
        <p:grpSpPr>
          <a:xfrm>
            <a:off x="612292" y="6134319"/>
            <a:ext cx="8435032" cy="844627"/>
            <a:chOff x="612292" y="6134319"/>
            <a:chExt cx="8435032" cy="844627"/>
          </a:xfrm>
        </p:grpSpPr>
        <p:grpSp>
          <p:nvGrpSpPr>
            <p:cNvPr id="32" name="Group 31">
              <a:extLst>
                <a:ext uri="{FF2B5EF4-FFF2-40B4-BE49-F238E27FC236}">
                  <a16:creationId xmlns:a16="http://schemas.microsoft.com/office/drawing/2014/main" id="{2D82DE21-DE75-48C9-AB2F-51C6117A1EAF}"/>
                </a:ext>
              </a:extLst>
            </p:cNvPr>
            <p:cNvGrpSpPr/>
            <p:nvPr/>
          </p:nvGrpSpPr>
          <p:grpSpPr>
            <a:xfrm>
              <a:off x="612292" y="6134319"/>
              <a:ext cx="8435032" cy="659678"/>
              <a:chOff x="612292" y="6134319"/>
              <a:chExt cx="8435032" cy="659678"/>
            </a:xfrm>
          </p:grpSpPr>
          <p:sp>
            <p:nvSpPr>
              <p:cNvPr id="36" name="Text Placeholder 3">
                <a:extLst>
                  <a:ext uri="{FF2B5EF4-FFF2-40B4-BE49-F238E27FC236}">
                    <a16:creationId xmlns:a16="http://schemas.microsoft.com/office/drawing/2014/main" id="{A39A056A-63E4-414E-B2F8-69F19499ED46}"/>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B1E44173-94DC-46D7-90BE-E5DFEE9C35AD}"/>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254F81C3-442B-462D-9D31-5EF645EE4D7C}"/>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B6E1810A-1ADC-4627-B516-B29E949BF280}"/>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2C47B2A6-D802-4F36-A6AD-3F6842CB0686}"/>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1" name="Rectangle 40">
                <a:extLst>
                  <a:ext uri="{FF2B5EF4-FFF2-40B4-BE49-F238E27FC236}">
                    <a16:creationId xmlns:a16="http://schemas.microsoft.com/office/drawing/2014/main" id="{FFEFF492-F3A6-4123-B47E-FFFCD39AFE84}"/>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36565778-288F-48A5-A01F-CE0D0B074E6B}"/>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57BC553D-181D-4A0F-A07E-EBB4C6F1BC71}"/>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020F28A3-BCE8-461E-BEBB-8F012F02BF5A}"/>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A74423EB-4F9F-45F5-9FF4-15DEA53A475D}"/>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E9A3F4C7-8D4B-4302-B33F-2416DC5B5701}"/>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0558AA61-1392-416D-AFBE-C54DAB7332F7}"/>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A0FD7151-6B7F-4499-8828-7659E41B158E}"/>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14EA0508-21A3-4237-B357-91EE239AA29B}"/>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4" name="Graphic 33" descr="Map with pin">
              <a:extLst>
                <a:ext uri="{FF2B5EF4-FFF2-40B4-BE49-F238E27FC236}">
                  <a16:creationId xmlns:a16="http://schemas.microsoft.com/office/drawing/2014/main" id="{9D8B5A29-C0BD-4271-9C41-3A4F94C96B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5" name="Graphic 34" descr="DNA">
              <a:extLst>
                <a:ext uri="{FF2B5EF4-FFF2-40B4-BE49-F238E27FC236}">
                  <a16:creationId xmlns:a16="http://schemas.microsoft.com/office/drawing/2014/main" id="{37642DB2-0D66-4C00-B96A-ACD1C738630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39990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9"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71869" y="6146798"/>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a:xfrm>
            <a:off x="711677" y="455826"/>
            <a:ext cx="11266057" cy="723899"/>
          </a:xfrm>
        </p:spPr>
        <p:txBody>
          <a:bodyPr vert="horz"/>
          <a:lstStyle/>
          <a:p>
            <a:r>
              <a:rPr lang="en-GB"/>
              <a:t>Access tracker metric descriptions (3/3)</a:t>
            </a:r>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2601835293"/>
              </p:ext>
            </p:extLst>
          </p:nvPr>
        </p:nvGraphicFramePr>
        <p:xfrm>
          <a:off x="711199" y="1371600"/>
          <a:ext cx="11160000" cy="4516088"/>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1026000">
                  <a:extLst>
                    <a:ext uri="{9D8B030D-6E8A-4147-A177-3AD203B41FA5}">
                      <a16:colId xmlns:a16="http://schemas.microsoft.com/office/drawing/2014/main" val="963678977"/>
                    </a:ext>
                  </a:extLst>
                </a:gridCol>
                <a:gridCol w="1026000">
                  <a:extLst>
                    <a:ext uri="{9D8B030D-6E8A-4147-A177-3AD203B41FA5}">
                      <a16:colId xmlns:a16="http://schemas.microsoft.com/office/drawing/2014/main" val="3460433399"/>
                    </a:ext>
                  </a:extLst>
                </a:gridCol>
                <a:gridCol w="669276">
                  <a:extLst>
                    <a:ext uri="{9D8B030D-6E8A-4147-A177-3AD203B41FA5}">
                      <a16:colId xmlns:a16="http://schemas.microsoft.com/office/drawing/2014/main" val="198152746"/>
                    </a:ext>
                  </a:extLst>
                </a:gridCol>
                <a:gridCol w="1670724">
                  <a:extLst>
                    <a:ext uri="{9D8B030D-6E8A-4147-A177-3AD203B41FA5}">
                      <a16:colId xmlns:a16="http://schemas.microsoft.com/office/drawing/2014/main" val="3664143729"/>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40000">
                  <a:extLst>
                    <a:ext uri="{9D8B030D-6E8A-4147-A177-3AD203B41FA5}">
                      <a16:colId xmlns:a16="http://schemas.microsoft.com/office/drawing/2014/main" val="4208064751"/>
                    </a:ext>
                  </a:extLst>
                </a:gridCol>
              </a:tblGrid>
              <a:tr h="311765">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8">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bg1"/>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44182892"/>
                  </a:ext>
                </a:extLst>
              </a:tr>
              <a:tr h="155883">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hMerge="1">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1187830">
                <a:tc rowSpan="7">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Access to treatment and care</a:t>
                      </a:r>
                    </a:p>
                  </a:txBody>
                  <a:tcPr marL="28800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gn="l" rtl="0" fontAlgn="ctr"/>
                      <a:r>
                        <a:rPr lang="en-US" sz="1200" b="1" u="none" strike="noStrike">
                          <a:solidFill>
                            <a:schemeClr val="tx1"/>
                          </a:solidFill>
                          <a:effectLst/>
                        </a:rPr>
                        <a:t>Treatment and care guideline recommendations</a:t>
                      </a:r>
                      <a:endParaRPr lang="en-US" sz="1200" b="1" i="0" u="none" strike="noStrike">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US" sz="1200" b="0" kern="1200" dirty="0">
                          <a:solidFill>
                            <a:schemeClr val="tx1"/>
                          </a:solidFill>
                          <a:latin typeface="+mn-lt"/>
                          <a:ea typeface="+mn-ea"/>
                          <a:cs typeface="+mn-cs"/>
                        </a:rPr>
                        <a:t>The country has adopted guidelines that provide treatment and care recommendations that reflect the most recent clinical consensus and evidence</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US" sz="1200" b="1">
                        <a:solidFill>
                          <a:schemeClr val="accent5"/>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200" b="0" kern="1200">
                        <a:solidFill>
                          <a:schemeClr val="tx1"/>
                        </a:solidFill>
                        <a:latin typeface="+mn-lt"/>
                        <a:ea typeface="+mn-ea"/>
                        <a:cs typeface="+mn-cs"/>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kern="1200" dirty="0">
                          <a:solidFill>
                            <a:schemeClr val="tx1"/>
                          </a:solidFill>
                          <a:latin typeface="+mn-lt"/>
                          <a:ea typeface="+mn-ea"/>
                          <a:cs typeface="+mn-cs"/>
                        </a:rPr>
                        <a:t>The country has adopted guidelines that provide recommendations on care that reflect the most recent clinical consensus and evidence but not treatment</a:t>
                      </a:r>
                    </a:p>
                  </a:txBody>
                  <a:tcPr marL="72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200" b="0" kern="1200">
                        <a:solidFill>
                          <a:schemeClr val="tx1"/>
                        </a:solidFill>
                        <a:latin typeface="+mn-lt"/>
                        <a:ea typeface="+mn-ea"/>
                        <a:cs typeface="+mn-cs"/>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kern="1200" dirty="0">
                          <a:solidFill>
                            <a:schemeClr val="tx1"/>
                          </a:solidFill>
                          <a:latin typeface="+mn-lt"/>
                          <a:ea typeface="+mn-ea"/>
                          <a:cs typeface="+mn-cs"/>
                        </a:rPr>
                        <a:t>The country has not adopted any guidelines and do not provide any treatment or care recommendations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374120">
                <a:tc vMerge="1">
                  <a:txBody>
                    <a:bodyPr/>
                    <a:lstStyle/>
                    <a:p>
                      <a:endParaRPr lang="en-GB"/>
                    </a:p>
                  </a:txBody>
                  <a:tcPr/>
                </a:tc>
                <a:tc rowSpan="3">
                  <a:txBody>
                    <a:bodyPr/>
                    <a:lstStyle/>
                    <a:p>
                      <a:pPr algn="ctr" rtl="0" fontAlgn="ctr"/>
                      <a:r>
                        <a:rPr lang="en-US" sz="1200" b="1" i="0" u="none" strike="noStrike" dirty="0">
                          <a:solidFill>
                            <a:schemeClr val="tx1"/>
                          </a:solidFill>
                          <a:effectLst/>
                          <a:latin typeface="Arial" panose="020B0604020202020204" pitchFamily="34" charset="0"/>
                        </a:rPr>
                        <a:t>Treatment availability</a:t>
                      </a:r>
                    </a:p>
                    <a:p>
                      <a:pPr algn="ctr" rtl="0" fontAlgn="ctr"/>
                      <a:r>
                        <a:rPr lang="en-US" sz="1200" b="0" i="1" u="none" strike="noStrike" dirty="0">
                          <a:solidFill>
                            <a:schemeClr val="tx1"/>
                          </a:solidFill>
                          <a:effectLst/>
                          <a:latin typeface="Arial" panose="020B0604020202020204" pitchFamily="34" charset="0"/>
                        </a:rPr>
                        <a:t>As of Jan-21</a:t>
                      </a:r>
                    </a:p>
                  </a:txBody>
                  <a:tcPr marL="45720" marR="45720" marT="0" marB="0"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en-US" sz="1200" b="1" i="0" u="none" strike="noStrike">
                          <a:solidFill>
                            <a:schemeClr val="tx1"/>
                          </a:solidFill>
                          <a:effectLst/>
                          <a:latin typeface="Arial" panose="020B0604020202020204" pitchFamily="34" charset="0"/>
                        </a:rPr>
                        <a:t>Spinraza</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3" gridSpan="2">
                  <a:txBody>
                    <a:bodyPr/>
                    <a:lstStyle/>
                    <a:p>
                      <a:r>
                        <a:rPr lang="en-US" sz="1200" b="0" dirty="0">
                          <a:solidFill>
                            <a:schemeClr val="tx1"/>
                          </a:solidFill>
                        </a:rPr>
                        <a:t>Treatment is reimbursed and there are no access restrictions to the relevant regulatory label* </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US" sz="1200" b="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3">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sz="1200" b="0">
                          <a:solidFill>
                            <a:schemeClr val="tx1"/>
                          </a:solidFill>
                        </a:rPr>
                        <a:t>Treatment is reimbursed but there are access restrictions applied to the relevant regulatory label*</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r>
                        <a:rPr lang="en-US" sz="1200" b="0" dirty="0">
                          <a:solidFill>
                            <a:schemeClr val="tx1"/>
                          </a:solidFill>
                        </a:rPr>
                        <a:t>A negative reimbursement decision has been made resulting in no access for any indicated patients</a:t>
                      </a:r>
                      <a:endParaRPr lang="en-GB" sz="1200" b="0" dirty="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7313878"/>
                  </a:ext>
                </a:extLst>
              </a:tr>
              <a:tr h="374120">
                <a:tc vMerge="1">
                  <a:txBody>
                    <a:bodyPr/>
                    <a:lstStyle/>
                    <a:p>
                      <a:endParaRPr lang="en-GB"/>
                    </a:p>
                  </a:txBody>
                  <a:tcPr/>
                </a:tc>
                <a:tc vMerge="1">
                  <a:txBody>
                    <a:bodyPr/>
                    <a:lstStyle/>
                    <a:p>
                      <a:endParaRPr lang="en-GB"/>
                    </a:p>
                  </a:txBody>
                  <a:tcPr/>
                </a:tc>
                <a:tc>
                  <a:txBody>
                    <a:bodyPr/>
                    <a:lstStyle/>
                    <a:p>
                      <a:pPr algn="l" rtl="0" fontAlgn="ctr"/>
                      <a:r>
                        <a:rPr lang="en-US" sz="1200" b="1" i="0" u="none" strike="noStrike">
                          <a:solidFill>
                            <a:schemeClr val="tx1"/>
                          </a:solidFill>
                          <a:effectLst/>
                          <a:latin typeface="Arial" panose="020B0604020202020204" pitchFamily="34" charset="0"/>
                        </a:rPr>
                        <a:t>Zolgensma</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3356505"/>
                  </a:ext>
                </a:extLst>
              </a:tr>
              <a:tr h="374120">
                <a:tc vMerge="1">
                  <a:txBody>
                    <a:bodyPr/>
                    <a:lstStyle/>
                    <a:p>
                      <a:endParaRPr lang="en-GB"/>
                    </a:p>
                  </a:txBody>
                  <a:tcPr/>
                </a:tc>
                <a:tc vMerge="1">
                  <a:txBody>
                    <a:bodyPr/>
                    <a:lstStyle/>
                    <a:p>
                      <a:endParaRPr lang="en-GB"/>
                    </a:p>
                  </a:txBody>
                  <a:tcPr/>
                </a:tc>
                <a:tc>
                  <a:txBody>
                    <a:bodyPr/>
                    <a:lstStyle/>
                    <a:p>
                      <a:pPr algn="l" rtl="0" fontAlgn="ctr"/>
                      <a:r>
                        <a:rPr lang="en-US" sz="1200" b="1" i="0" u="none" strike="noStrike" dirty="0">
                          <a:solidFill>
                            <a:schemeClr val="tx1"/>
                          </a:solidFill>
                          <a:effectLst/>
                          <a:latin typeface="Arial" panose="020B0604020202020204" pitchFamily="34" charset="0"/>
                        </a:rPr>
                        <a:t>Evrysdi</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42375128"/>
                  </a:ext>
                </a:extLst>
              </a:tr>
              <a:tr h="257036">
                <a:tc vMerge="1">
                  <a:txBody>
                    <a:bodyPr/>
                    <a:lstStyle/>
                    <a:p>
                      <a:endParaRPr lang="en-GB"/>
                    </a:p>
                  </a:txBody>
                  <a:tcPr/>
                </a:tc>
                <a:tc rowSpan="2" gridSpan="2">
                  <a:txBody>
                    <a:bodyPr/>
                    <a:lstStyle/>
                    <a:p>
                      <a:pPr algn="l" rtl="0" fontAlgn="ct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2" hMerge="1">
                  <a:txBody>
                    <a:bodyPr/>
                    <a:lstStyle/>
                    <a:p>
                      <a:endParaRPr lang="en-GB"/>
                    </a:p>
                  </a:txBody>
                  <a:tcPr/>
                </a:tc>
                <a:tc>
                  <a:txBody>
                    <a:bodyPr/>
                    <a:lstStyle/>
                    <a:p>
                      <a:r>
                        <a:rPr lang="en-GB" sz="1100" b="1" i="1" dirty="0">
                          <a:solidFill>
                            <a:schemeClr val="tx1"/>
                          </a:solidFill>
                        </a:rPr>
                        <a:t>Grey</a:t>
                      </a:r>
                    </a:p>
                  </a:txBody>
                  <a:tcPr anchor="ctr">
                    <a:lnL w="190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5">
                  <a:txBody>
                    <a:bodyPr/>
                    <a:lstStyle/>
                    <a:p>
                      <a:r>
                        <a:rPr lang="en-GB" sz="1200" b="0" dirty="0">
                          <a:solidFill>
                            <a:schemeClr val="tx1"/>
                          </a:solidFill>
                        </a:rPr>
                        <a:t>Product does not yet have marketing authorisation; or assessment ongoing/not yet completed</a:t>
                      </a: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00"/>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hMerge="1">
                  <a:txBody>
                    <a:bodyPr/>
                    <a:lstStyle/>
                    <a:p>
                      <a:endParaRPr lang="en-US" sz="1200" b="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GB" sz="100"/>
                    </a:p>
                  </a:txBody>
                  <a:tcPr marL="0" marR="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846568263"/>
                  </a:ext>
                </a:extLst>
              </a:tr>
              <a:tr h="257036">
                <a:tc vMerge="1">
                  <a:txBody>
                    <a:bodyPr/>
                    <a:lstStyle/>
                    <a:p>
                      <a:endParaRPr lang="en-GB"/>
                    </a:p>
                  </a:txBody>
                  <a:tcPr/>
                </a:tc>
                <a:tc gridSpan="2" vMerge="1">
                  <a:txBody>
                    <a:bodyPr/>
                    <a:lstStyle/>
                    <a:p>
                      <a:pPr algn="l" rtl="0" fontAlgn="ct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vMerge="1">
                  <a:txBody>
                    <a:bodyPr/>
                    <a:lstStyle/>
                    <a:p>
                      <a:endParaRPr lang="en-GB"/>
                    </a:p>
                  </a:txBody>
                  <a:tcPr/>
                </a:tc>
                <a:tc>
                  <a:txBody>
                    <a:bodyPr/>
                    <a:lstStyle/>
                    <a:p>
                      <a:r>
                        <a:rPr lang="en-GB" sz="1100" b="1" i="1" dirty="0">
                          <a:solidFill>
                            <a:schemeClr val="bg1"/>
                          </a:solidFill>
                        </a:rPr>
                        <a:t>Blue</a:t>
                      </a:r>
                    </a:p>
                  </a:txBody>
                  <a:tcPr anchor="ctr">
                    <a:lnL w="190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3AE"/>
                    </a:solidFill>
                  </a:tcPr>
                </a:tc>
                <a:tc gridSpan="5">
                  <a:txBody>
                    <a:bodyPr/>
                    <a:lstStyle/>
                    <a:p>
                      <a:r>
                        <a:rPr lang="en-US" sz="1200" b="0" dirty="0">
                          <a:solidFill>
                            <a:schemeClr val="tx1"/>
                          </a:solidFill>
                        </a:rPr>
                        <a:t>Treatment is reimbursed through a formally agreed early access program</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199024"/>
                  </a:ext>
                </a:extLst>
              </a:tr>
              <a:tr h="1113821">
                <a:tc vMerge="1">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200" b="1">
                        <a:solidFill>
                          <a:schemeClr val="bg1"/>
                        </a:solidFill>
                      </a:endParaRPr>
                    </a:p>
                  </a:txBody>
                  <a:tcPr marL="288000" marT="0" marB="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gridSpan="2">
                  <a:txBody>
                    <a:bodyPr/>
                    <a:lstStyle/>
                    <a:p>
                      <a:pPr algn="l" rtl="0" fontAlgn="ctr"/>
                      <a:r>
                        <a:rPr lang="en-US" sz="1200" b="1" i="0" u="none" strike="noStrike" dirty="0">
                          <a:solidFill>
                            <a:schemeClr val="tx1"/>
                          </a:solidFill>
                          <a:effectLst/>
                          <a:latin typeface="Arial" panose="020B0604020202020204" pitchFamily="34" charset="0"/>
                        </a:rPr>
                        <a:t>Selected care provisions</a:t>
                      </a: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reimbursed for SMA patients and caregivers without major issues experienced to gain access to these services</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hMerge="1">
                  <a:txBody>
                    <a:bodyPr/>
                    <a:lstStyle/>
                    <a:p>
                      <a:endParaRPr lang="en-US" sz="1200" b="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reimbursed for SMA patients or caregivers but there are issues for patients to access the necessary care</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not reimbursed or limited for SMA patients or caregivers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5325821"/>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2" y="3768826"/>
            <a:ext cx="351293" cy="351293"/>
          </a:xfrm>
          <a:prstGeom prst="ellipse">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5</a:t>
            </a:r>
          </a:p>
        </p:txBody>
      </p:sp>
      <p:sp>
        <p:nvSpPr>
          <p:cNvPr id="9" name="Text Placeholder 14">
            <a:extLst>
              <a:ext uri="{FF2B5EF4-FFF2-40B4-BE49-F238E27FC236}">
                <a16:creationId xmlns:a16="http://schemas.microsoft.com/office/drawing/2014/main" id="{251BEC93-47B7-45F0-9517-B33CADEE4389}"/>
              </a:ext>
            </a:extLst>
          </p:cNvPr>
          <p:cNvSpPr txBox="1">
            <a:spLocks/>
          </p:cNvSpPr>
          <p:nvPr/>
        </p:nvSpPr>
        <p:spPr>
          <a:xfrm>
            <a:off x="711200" y="5835766"/>
            <a:ext cx="11145838" cy="588979"/>
          </a:xfrm>
          <a:prstGeom prst="rect">
            <a:avLst/>
          </a:prstGeom>
        </p:spPr>
        <p:txBody>
          <a:bodyPr anchor="ct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300"/>
              </a:spcBef>
              <a:spcAft>
                <a:spcPts val="0"/>
              </a:spcAft>
              <a:buClrTx/>
              <a:buSzTx/>
              <a:buFontTx/>
              <a:buNone/>
              <a:tabLst/>
              <a:defRPr/>
            </a:pPr>
            <a:r>
              <a:rPr kumimoji="0" lang="en-GB"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EMA – </a:t>
            </a:r>
            <a:r>
              <a:rPr kumimoji="0" lang="en-GB"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European Medicines Agency, </a:t>
            </a:r>
            <a:r>
              <a:rPr kumimoji="0" lang="en-GB"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SMA – </a:t>
            </a:r>
            <a:r>
              <a:rPr kumimoji="0" lang="en-GB"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Spinal Muscular Atrophy</a:t>
            </a:r>
          </a:p>
          <a:p>
            <a:pPr marL="0" marR="0" lvl="0" indent="0" algn="l" defTabSz="914363" rtl="0" eaLnBrk="1" fontAlgn="auto" latinLnBrk="0" hangingPunct="1">
              <a:lnSpc>
                <a:spcPct val="85000"/>
              </a:lnSpc>
              <a:spcBef>
                <a:spcPts val="300"/>
              </a:spcBef>
              <a:spcAft>
                <a:spcPts val="0"/>
              </a:spcAft>
              <a:buClrTx/>
              <a:buSzTx/>
              <a:buFontTx/>
              <a:buNone/>
              <a:tabLst/>
              <a:defRPr/>
            </a:pPr>
            <a:r>
              <a:rPr kumimoji="0" lang="en-US" sz="10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Comparison to the relevant regulatory label will be made (EMA in most markets; national regulatory agencies in CH, UA, MD, RS) EMA approved labels for Spinraza and Zolgensma are included in the slide notes</a:t>
            </a:r>
          </a:p>
          <a:p>
            <a:pPr marL="0" marR="0" lvl="0" indent="0" algn="l" defTabSz="914363" rtl="0" eaLnBrk="1" fontAlgn="auto" latinLnBrk="0" hangingPunct="1">
              <a:lnSpc>
                <a:spcPct val="85000"/>
              </a:lnSpc>
              <a:spcBef>
                <a:spcPts val="300"/>
              </a:spcBef>
              <a:spcAft>
                <a:spcPts val="0"/>
              </a:spcAft>
              <a:buClrTx/>
              <a:buSzTx/>
              <a:buFontTx/>
              <a:buNone/>
              <a:tabLst/>
              <a:defRPr/>
            </a:pP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Treatment-related care will focus specifically on:</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(1)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Physiotherapy and rehabilitation therapies, </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(2)</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Home adaptation; and</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(3)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Financial patient/caregiver support</a:t>
            </a:r>
          </a:p>
        </p:txBody>
      </p:sp>
      <p:grpSp>
        <p:nvGrpSpPr>
          <p:cNvPr id="29" name="Group 28">
            <a:extLst>
              <a:ext uri="{FF2B5EF4-FFF2-40B4-BE49-F238E27FC236}">
                <a16:creationId xmlns:a16="http://schemas.microsoft.com/office/drawing/2014/main" id="{64DC7F84-CEB8-49B0-B3CC-D8BF3D31E85C}"/>
              </a:ext>
            </a:extLst>
          </p:cNvPr>
          <p:cNvGrpSpPr/>
          <p:nvPr/>
        </p:nvGrpSpPr>
        <p:grpSpPr>
          <a:xfrm>
            <a:off x="612292" y="6134319"/>
            <a:ext cx="8435032" cy="844627"/>
            <a:chOff x="612292" y="6134319"/>
            <a:chExt cx="8435032" cy="844627"/>
          </a:xfrm>
        </p:grpSpPr>
        <p:grpSp>
          <p:nvGrpSpPr>
            <p:cNvPr id="31" name="Group 30">
              <a:extLst>
                <a:ext uri="{FF2B5EF4-FFF2-40B4-BE49-F238E27FC236}">
                  <a16:creationId xmlns:a16="http://schemas.microsoft.com/office/drawing/2014/main" id="{E06A7F03-818D-4DD4-AF39-FA466040339F}"/>
                </a:ext>
              </a:extLst>
            </p:cNvPr>
            <p:cNvGrpSpPr/>
            <p:nvPr/>
          </p:nvGrpSpPr>
          <p:grpSpPr>
            <a:xfrm>
              <a:off x="612292" y="6134319"/>
              <a:ext cx="8435032" cy="659678"/>
              <a:chOff x="612292" y="6134319"/>
              <a:chExt cx="8435032" cy="659678"/>
            </a:xfrm>
          </p:grpSpPr>
          <p:sp>
            <p:nvSpPr>
              <p:cNvPr id="35" name="Text Placeholder 3">
                <a:extLst>
                  <a:ext uri="{FF2B5EF4-FFF2-40B4-BE49-F238E27FC236}">
                    <a16:creationId xmlns:a16="http://schemas.microsoft.com/office/drawing/2014/main" id="{0FFB101D-22A0-40D2-A48B-39F168DB245F}"/>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6" name="Rectangle 35">
                <a:extLst>
                  <a:ext uri="{FF2B5EF4-FFF2-40B4-BE49-F238E27FC236}">
                    <a16:creationId xmlns:a16="http://schemas.microsoft.com/office/drawing/2014/main" id="{B9172746-F7AB-492D-8A51-441F8A7C8E54}"/>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7" name="Rectangle 36">
                <a:extLst>
                  <a:ext uri="{FF2B5EF4-FFF2-40B4-BE49-F238E27FC236}">
                    <a16:creationId xmlns:a16="http://schemas.microsoft.com/office/drawing/2014/main" id="{1A10ECB7-EF78-4CB1-8A37-2F2DE24F1420}"/>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8" name="Rectangle 37">
                <a:extLst>
                  <a:ext uri="{FF2B5EF4-FFF2-40B4-BE49-F238E27FC236}">
                    <a16:creationId xmlns:a16="http://schemas.microsoft.com/office/drawing/2014/main" id="{82F8E995-3C88-42AA-BFB7-27CF2A2C310F}"/>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9" name="Text Placeholder 3">
                <a:extLst>
                  <a:ext uri="{FF2B5EF4-FFF2-40B4-BE49-F238E27FC236}">
                    <a16:creationId xmlns:a16="http://schemas.microsoft.com/office/drawing/2014/main" id="{EEF18E60-2AB2-4668-AC1A-A3F7FB7B6D9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0" name="Rectangle 39">
                <a:extLst>
                  <a:ext uri="{FF2B5EF4-FFF2-40B4-BE49-F238E27FC236}">
                    <a16:creationId xmlns:a16="http://schemas.microsoft.com/office/drawing/2014/main" id="{09455B08-DBC9-4913-B8F5-99A437A207EF}"/>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1" name="Rectangle 40">
                <a:extLst>
                  <a:ext uri="{FF2B5EF4-FFF2-40B4-BE49-F238E27FC236}">
                    <a16:creationId xmlns:a16="http://schemas.microsoft.com/office/drawing/2014/main" id="{09A5353F-43C7-40BE-81A2-5504A3978ECD}"/>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2" name="Rectangle 41">
                <a:extLst>
                  <a:ext uri="{FF2B5EF4-FFF2-40B4-BE49-F238E27FC236}">
                    <a16:creationId xmlns:a16="http://schemas.microsoft.com/office/drawing/2014/main" id="{2C94FD1A-9C72-4B03-8E51-5CDD8A95FC6F}"/>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3" name="Text Placeholder 3">
                <a:extLst>
                  <a:ext uri="{FF2B5EF4-FFF2-40B4-BE49-F238E27FC236}">
                    <a16:creationId xmlns:a16="http://schemas.microsoft.com/office/drawing/2014/main" id="{D9314CFE-823F-469E-BD58-9548831BF47C}"/>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4" name="Right Bracket 43">
                <a:extLst>
                  <a:ext uri="{FF2B5EF4-FFF2-40B4-BE49-F238E27FC236}">
                    <a16:creationId xmlns:a16="http://schemas.microsoft.com/office/drawing/2014/main" id="{7AFD45F0-CBD3-4E4F-A9D4-CE74A1057E71}"/>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1A3F3F1C-BB83-416A-B1C7-B1FA9D74F842}"/>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805492F0-7D42-4FA0-B5F4-6010821E7353}"/>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C9E569A0-A693-4780-9FC6-F1CD6A9C32E6}"/>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2" name="Rectangle 31">
              <a:extLst>
                <a:ext uri="{FF2B5EF4-FFF2-40B4-BE49-F238E27FC236}">
                  <a16:creationId xmlns:a16="http://schemas.microsoft.com/office/drawing/2014/main" id="{6CD2F04D-90D4-4DA1-AB66-9A6412A8DC06}"/>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3" name="Graphic 32" descr="Map with pin">
              <a:extLst>
                <a:ext uri="{FF2B5EF4-FFF2-40B4-BE49-F238E27FC236}">
                  <a16:creationId xmlns:a16="http://schemas.microsoft.com/office/drawing/2014/main" id="{6769511F-EB9D-45AB-AA66-B7AA865B6B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4" name="Graphic 33" descr="DNA">
              <a:extLst>
                <a:ext uri="{FF2B5EF4-FFF2-40B4-BE49-F238E27FC236}">
                  <a16:creationId xmlns:a16="http://schemas.microsoft.com/office/drawing/2014/main" id="{47751E3C-09E7-4FA8-A83A-55263AFB820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133164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5074FDC-A435-41A0-9679-5F0AF543E81D}"/>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3"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35074FDC-A435-41A0-9679-5F0AF543E81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CCEBF3A9-50F1-4E17-854F-653798C7F92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E1ADF865-47ED-44A0-9D20-FBBA0D3293EF}"/>
              </a:ext>
            </a:extLst>
          </p:cNvPr>
          <p:cNvSpPr>
            <a:spLocks noGrp="1"/>
          </p:cNvSpPr>
          <p:nvPr>
            <p:ph type="title"/>
          </p:nvPr>
        </p:nvSpPr>
        <p:spPr/>
        <p:txBody>
          <a:bodyPr/>
          <a:lstStyle/>
          <a:p>
            <a:r>
              <a:rPr lang="en-US"/>
              <a:t>Summary of key information: Market</a:t>
            </a:r>
          </a:p>
        </p:txBody>
      </p:sp>
      <p:graphicFrame>
        <p:nvGraphicFramePr>
          <p:cNvPr id="7" name="Table 6">
            <a:extLst>
              <a:ext uri="{FF2B5EF4-FFF2-40B4-BE49-F238E27FC236}">
                <a16:creationId xmlns:a16="http://schemas.microsoft.com/office/drawing/2014/main" id="{F6BA28B9-286B-4CAA-82C7-776EFBCE6CB4}"/>
              </a:ext>
            </a:extLst>
          </p:cNvPr>
          <p:cNvGraphicFramePr>
            <a:graphicFrameLocks noGrp="1"/>
          </p:cNvGraphicFramePr>
          <p:nvPr>
            <p:extLst>
              <p:ext uri="{D42A27DB-BD31-4B8C-83A1-F6EECF244321}">
                <p14:modId xmlns:p14="http://schemas.microsoft.com/office/powerpoint/2010/main" val="754108704"/>
              </p:ext>
            </p:extLst>
          </p:nvPr>
        </p:nvGraphicFramePr>
        <p:xfrm>
          <a:off x="711199" y="1179726"/>
          <a:ext cx="11257214" cy="5169097"/>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503383727"/>
                    </a:ext>
                  </a:extLst>
                </a:gridCol>
                <a:gridCol w="1208085">
                  <a:extLst>
                    <a:ext uri="{9D8B030D-6E8A-4147-A177-3AD203B41FA5}">
                      <a16:colId xmlns:a16="http://schemas.microsoft.com/office/drawing/2014/main" val="2924457438"/>
                    </a:ext>
                  </a:extLst>
                </a:gridCol>
                <a:gridCol w="5919915">
                  <a:extLst>
                    <a:ext uri="{9D8B030D-6E8A-4147-A177-3AD203B41FA5}">
                      <a16:colId xmlns:a16="http://schemas.microsoft.com/office/drawing/2014/main" val="1107795009"/>
                    </a:ext>
                  </a:extLst>
                </a:gridCol>
                <a:gridCol w="1214508">
                  <a:extLst>
                    <a:ext uri="{9D8B030D-6E8A-4147-A177-3AD203B41FA5}">
                      <a16:colId xmlns:a16="http://schemas.microsoft.com/office/drawing/2014/main" val="3094829288"/>
                    </a:ext>
                  </a:extLst>
                </a:gridCol>
                <a:gridCol w="981492">
                  <a:extLst>
                    <a:ext uri="{9D8B030D-6E8A-4147-A177-3AD203B41FA5}">
                      <a16:colId xmlns:a16="http://schemas.microsoft.com/office/drawing/2014/main" val="3724992773"/>
                    </a:ext>
                  </a:extLst>
                </a:gridCol>
                <a:gridCol w="340467">
                  <a:extLst>
                    <a:ext uri="{9D8B030D-6E8A-4147-A177-3AD203B41FA5}">
                      <a16:colId xmlns:a16="http://schemas.microsoft.com/office/drawing/2014/main" val="2565063402"/>
                    </a:ext>
                  </a:extLst>
                </a:gridCol>
                <a:gridCol w="340467">
                  <a:extLst>
                    <a:ext uri="{9D8B030D-6E8A-4147-A177-3AD203B41FA5}">
                      <a16:colId xmlns:a16="http://schemas.microsoft.com/office/drawing/2014/main" val="3169032153"/>
                    </a:ext>
                  </a:extLst>
                </a:gridCol>
                <a:gridCol w="1044000">
                  <a:extLst>
                    <a:ext uri="{9D8B030D-6E8A-4147-A177-3AD203B41FA5}">
                      <a16:colId xmlns:a16="http://schemas.microsoft.com/office/drawing/2014/main" val="3435888246"/>
                    </a:ext>
                  </a:extLst>
                </a:gridCol>
              </a:tblGrid>
              <a:tr h="322840">
                <a:tc gridSpan="2">
                  <a:txBody>
                    <a:bodyPr/>
                    <a:lstStyle/>
                    <a:p>
                      <a:r>
                        <a:rPr lang="en-US" sz="1400">
                          <a:solidFill>
                            <a:schemeClr val="tx1"/>
                          </a:solidFill>
                        </a:rPr>
                        <a:t>Areas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200"/>
                    </a:p>
                  </a:txBody>
                  <a:tcPr/>
                </a:tc>
                <a:tc>
                  <a:txBody>
                    <a:bodyPr/>
                    <a:lstStyle/>
                    <a:p>
                      <a:r>
                        <a:rPr lang="en-US" sz="1400">
                          <a:solidFill>
                            <a:schemeClr val="tx1"/>
                          </a:solidFill>
                        </a:rPr>
                        <a:t>Summary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r>
                        <a:rPr lang="en-US" sz="1400">
                          <a:solidFill>
                            <a:schemeClr val="tx1"/>
                          </a:solidFill>
                        </a:rPr>
                        <a:t>Metric Status*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US"/>
                    </a:p>
                  </a:txBody>
                  <a:tcPr/>
                </a:tc>
                <a:tc gridSpan="2">
                  <a:txBody>
                    <a:bodyPr/>
                    <a:lstStyle/>
                    <a:p>
                      <a:pPr algn="ctr"/>
                      <a:r>
                        <a:rPr lang="en-US" sz="1400">
                          <a:solidFill>
                            <a:schemeClr val="tx1"/>
                          </a:solidFill>
                        </a:rPr>
                        <a:t>Variation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60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84971697"/>
                  </a:ext>
                </a:extLst>
              </a:tr>
              <a:tr h="341624">
                <a:tc rowSpan="2">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r>
                        <a:rPr lang="en-US" sz="1200" b="1"/>
                        <a:t>Political leadership &amp; policy</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2">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There is no national rare disease strategy and the national health reform agenda does not have a designated rare diseases section</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CSMA have a political mandate but policymakers do not always recognise or consider activities. They also support the maintenance of the national SMA registry</a:t>
                      </a:r>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National strategies for rare / genetic disorders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46774863"/>
                  </a:ext>
                </a:extLst>
              </a:tr>
              <a:tr h="389833">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a:solidFill>
                            <a:schemeClr val="tx1"/>
                          </a:solidFill>
                          <a:effectLst/>
                        </a:rPr>
                        <a:t>Patient organisations and advocacy </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54356645"/>
                  </a:ext>
                </a:extLst>
              </a:tr>
              <a:tr h="337856">
                <a:tc rowSpan="3">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rowSpan="3">
                  <a:txBody>
                    <a:bodyPr/>
                    <a:lstStyle/>
                    <a:p>
                      <a:r>
                        <a:rPr lang="en-US" sz="1200" b="1"/>
                        <a:t>Healthcare system preparedness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3">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Studies of prevalence of SMA are outdated, based on a small sample size or focused on all neuromuscular diseases</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0">
                          <a:solidFill>
                            <a:schemeClr val="tx1"/>
                          </a:solidFill>
                          <a:latin typeface="Arial" panose="020B0604020202020204" pitchFamily="34" charset="0"/>
                          <a:cs typeface="Arial" panose="020B0604020202020204" pitchFamily="34" charset="0"/>
                        </a:rPr>
                        <a:t>In February 2020, CSMA reported </a:t>
                      </a:r>
                      <a:r>
                        <a:rPr lang="en-US" sz="1200" b="0" strike="noStrike" kern="0" baseline="0">
                          <a:solidFill>
                            <a:schemeClr val="tx1"/>
                          </a:solidFill>
                        </a:rPr>
                        <a:t>a total of 267 Ukrainian SMA patients in the national CSMA registry which records epidemiological and clinical history data</a:t>
                      </a:r>
                      <a:endParaRPr lang="en-GB" sz="1200" kern="0">
                        <a:solidFill>
                          <a:schemeClr val="tx1"/>
                        </a:solidFill>
                        <a:latin typeface="Arial" panose="020B0604020202020204" pitchFamily="34" charset="0"/>
                        <a:cs typeface="Arial" panose="020B0604020202020204" pitchFamily="34" charset="0"/>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trike="noStrike" kern="0" baseline="0">
                          <a:solidFill>
                            <a:schemeClr val="tx1"/>
                          </a:solidFill>
                          <a:latin typeface="Arial" panose="020B0604020202020204" pitchFamily="34" charset="0"/>
                          <a:cs typeface="Arial" panose="020B0604020202020204" pitchFamily="34" charset="0"/>
                        </a:rPr>
                        <a:t>Ukraine has two </a:t>
                      </a:r>
                      <a:r>
                        <a:rPr lang="en-US" sz="1200" b="0" strike="noStrike" kern="0" baseline="0" err="1">
                          <a:solidFill>
                            <a:schemeClr val="tx1"/>
                          </a:solidFill>
                          <a:latin typeface="Arial" panose="020B0604020202020204" pitchFamily="34" charset="0"/>
                          <a:cs typeface="Arial" panose="020B0604020202020204" pitchFamily="34" charset="0"/>
                        </a:rPr>
                        <a:t>CoE</a:t>
                      </a:r>
                      <a:r>
                        <a:rPr lang="en-US" sz="1200" b="0" strike="noStrike" kern="0" baseline="0">
                          <a:solidFill>
                            <a:schemeClr val="tx1"/>
                          </a:solidFill>
                          <a:latin typeface="Arial" panose="020B0604020202020204" pitchFamily="34" charset="0"/>
                          <a:cs typeface="Arial" panose="020B0604020202020204" pitchFamily="34" charset="0"/>
                        </a:rPr>
                        <a:t> for managing NMDs </a:t>
                      </a:r>
                      <a:r>
                        <a:rPr lang="en-GB" sz="1200" b="0" strike="noStrike" kern="0" baseline="0">
                          <a:solidFill>
                            <a:schemeClr val="tx1"/>
                          </a:solidFill>
                          <a:latin typeface="Arial" panose="020B0604020202020204" pitchFamily="34" charset="0"/>
                          <a:cs typeface="Arial" panose="020B0604020202020204" pitchFamily="34" charset="0"/>
                        </a:rPr>
                        <a:t>which equates to just 0.05 </a:t>
                      </a:r>
                      <a:r>
                        <a:rPr lang="en-GB" sz="1200" b="0" strike="noStrike" kern="0" baseline="0" err="1">
                          <a:solidFill>
                            <a:schemeClr val="tx1"/>
                          </a:solidFill>
                          <a:latin typeface="Arial" panose="020B0604020202020204" pitchFamily="34" charset="0"/>
                          <a:cs typeface="Arial" panose="020B0604020202020204" pitchFamily="34" charset="0"/>
                        </a:rPr>
                        <a:t>CoE’s</a:t>
                      </a:r>
                      <a:r>
                        <a:rPr lang="en-GB" sz="1200" b="0" strike="noStrike" kern="0" baseline="0">
                          <a:solidFill>
                            <a:schemeClr val="tx1"/>
                          </a:solidFill>
                          <a:latin typeface="Arial" panose="020B0604020202020204" pitchFamily="34" charset="0"/>
                          <a:cs typeface="Arial" panose="020B0604020202020204" pitchFamily="34" charset="0"/>
                        </a:rPr>
                        <a:t> per 1M of the population, one of the lowest in Europe</a:t>
                      </a:r>
                      <a:endParaRPr lang="en-GB" sz="1200" baseline="0"/>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Epidemiology Estimate</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0890321"/>
                  </a:ext>
                </a:extLst>
              </a:tr>
              <a:tr h="337856">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a:solidFill>
                            <a:schemeClr val="tx1"/>
                          </a:solidFill>
                          <a:effectLst/>
                        </a:rPr>
                        <a:t>National SMA patient registry</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93851346"/>
                  </a:ext>
                </a:extLst>
              </a:tr>
              <a:tr h="349162">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a:solidFill>
                            <a:schemeClr val="tx1"/>
                          </a:solidFill>
                          <a:effectLst/>
                        </a:rPr>
                        <a:t>Infrastructure</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92206843"/>
                  </a:ext>
                </a:extLst>
              </a:tr>
              <a:tr h="389833">
                <a:tc>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200" b="1"/>
                        <a:t>Diagnosis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noProof="0" dirty="0">
                          <a:solidFill>
                            <a:schemeClr val="dk1"/>
                          </a:solidFill>
                          <a:latin typeface="+mn-lt"/>
                          <a:ea typeface="+mn-ea"/>
                          <a:cs typeface="+mn-cs"/>
                        </a:rPr>
                        <a:t>A budget amendment was passed in Jun-2021 that will allow the introduction of newborn screening for SMA, this is expected to start from Jan-2022</a:t>
                      </a:r>
                      <a:endParaRPr kumimoji="0" lang="en-US" sz="1200" b="0" i="0" u="none" strike="noStrike" kern="1200" cap="none" spc="0" normalizeH="0" baseline="0" noProof="0" dirty="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noProof="0" dirty="0">
                          <a:solidFill>
                            <a:schemeClr val="dk1"/>
                          </a:solidFill>
                          <a:latin typeface="+mn-lt"/>
                          <a:ea typeface="+mn-ea"/>
                          <a:cs typeface="+mn-cs"/>
                        </a:rPr>
                        <a:t>This amendment includes additional funding for one central &amp; two regional labs.</a:t>
                      </a:r>
                      <a:endParaRPr lang="en-US" sz="1200" kern="1200" baseline="30000" noProof="0" dirty="0">
                        <a:solidFill>
                          <a:schemeClr val="dk1"/>
                        </a:solidFill>
                        <a:latin typeface="+mn-lt"/>
                        <a:ea typeface="+mn-ea"/>
                        <a:cs typeface="+mn-cs"/>
                      </a:endParaRPr>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marL="0" indent="0" algn="r">
                        <a:spcBef>
                          <a:spcPts val="600"/>
                        </a:spcBef>
                        <a:buFont typeface="Arial" panose="020B0604020202020204" pitchFamily="34" charset="0"/>
                        <a:buNone/>
                      </a:pPr>
                      <a:r>
                        <a:rPr lang="en-GB" sz="1200" b="0" u="none" strike="noStrike" kern="1200" dirty="0">
                          <a:solidFill>
                            <a:schemeClr val="tx1"/>
                          </a:solidFill>
                          <a:effectLst/>
                          <a:latin typeface="+mn-lt"/>
                          <a:ea typeface="+mn-ea"/>
                          <a:cs typeface="+mn-cs"/>
                        </a:rPr>
                        <a:t>Efficiency of diagnostic pathway</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dirty="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dirty="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dirty="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14328270"/>
                  </a:ext>
                </a:extLst>
              </a:tr>
              <a:tr h="341624">
                <a:tc rowSpan="2">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r>
                        <a:rPr lang="en-US" sz="1200" b="1"/>
                        <a:t>Access Pathways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2">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Early access programs are not available for reimbursement in Ukraine</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t>There is non-reimbursed access on the basis of a compassionate use programme </a:t>
                      </a:r>
                      <a:endParaRPr kumimoji="0" lang="en-GB"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is no specialized pathway for orphan drugs</a:t>
                      </a:r>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GB" sz="1200" b="0" u="none" strike="noStrike" kern="1200" dirty="0">
                          <a:solidFill>
                            <a:schemeClr val="tx1"/>
                          </a:solidFill>
                          <a:effectLst/>
                          <a:latin typeface="+mn-lt"/>
                          <a:ea typeface="+mn-ea"/>
                          <a:cs typeface="+mn-cs"/>
                        </a:rPr>
                        <a:t>Post-MA early access pathways </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77650587"/>
                  </a:ext>
                </a:extLst>
              </a:tr>
              <a:tr h="341624">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GB" sz="1200" b="0" u="none" strike="noStrike" kern="1200" dirty="0">
                          <a:solidFill>
                            <a:schemeClr val="tx1"/>
                          </a:solidFill>
                          <a:effectLst/>
                          <a:latin typeface="+mn-lt"/>
                          <a:ea typeface="+mn-ea"/>
                          <a:cs typeface="+mn-cs"/>
                        </a:rPr>
                        <a:t>Specialised reimbursement/ HTA pathways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64738609"/>
                  </a:ext>
                </a:extLst>
              </a:tr>
              <a:tr h="341624">
                <a:tc rowSpan="5">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rowSpan="5">
                  <a:txBody>
                    <a:bodyPr/>
                    <a:lstStyle/>
                    <a:p>
                      <a:r>
                        <a:rPr lang="en-US" sz="1200" b="1">
                          <a:solidFill>
                            <a:schemeClr val="tx1">
                              <a:lumMod val="50000"/>
                            </a:schemeClr>
                          </a:solidFill>
                        </a:rPr>
                        <a:t>Access to treatment and care</a:t>
                      </a:r>
                      <a:endParaRPr lang="en-US" sz="1200" b="1" dirty="0">
                        <a:solidFill>
                          <a:schemeClr val="tx1">
                            <a:lumMod val="50000"/>
                          </a:schemeClr>
                        </a:solidFill>
                      </a:endParaRP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solidFill>
                      <a:schemeClr val="bg1">
                        <a:lumMod val="95000"/>
                      </a:schemeClr>
                    </a:solidFill>
                  </a:tcPr>
                </a:tc>
                <a:tc rowSpan="5">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Treatment guidelines are currently based on the 2017 TREAT-NMD international standards of care</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Spinraza has marketing authorization in SMA, but is not reimbursed</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Zolgensma is available through Novartis’ free lottery until marketing authorization</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Evrysdi as received state registration in Ukraine but has not yet been formally assessed nor received formal reimbursement</a:t>
                      </a:r>
                      <a:endParaRPr kumimoji="0" lang="en-US" sz="1200" b="0" i="0" u="none" strike="noStrike" kern="1200" cap="none" spc="0" normalizeH="0" baseline="0" noProof="0">
                        <a:ln>
                          <a:noFill/>
                        </a:ln>
                        <a:solidFill>
                          <a:srgbClr val="404040"/>
                        </a:solidFill>
                        <a:effectLst/>
                        <a:uLnTx/>
                        <a:uFillTx/>
                        <a:latin typeface="+mn-lt"/>
                        <a:ea typeface="+mn-ea"/>
                        <a:cs typeface="+mn-cs"/>
                      </a:endParaRPr>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kern="1200" dirty="0">
                          <a:solidFill>
                            <a:schemeClr val="tx1"/>
                          </a:solidFill>
                          <a:effectLst/>
                          <a:latin typeface="+mn-lt"/>
                          <a:ea typeface="+mn-ea"/>
                          <a:cs typeface="+mn-cs"/>
                        </a:rPr>
                        <a:t>Treatment and care guideline recommendations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22613971"/>
                  </a:ext>
                </a:extLst>
              </a:tr>
              <a:tr h="313156">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r" rtl="0" fontAlgn="ctr"/>
                      <a:r>
                        <a:rPr lang="en-US" sz="1200" b="0" u="none" strike="noStrike" kern="1200">
                          <a:solidFill>
                            <a:schemeClr val="tx1"/>
                          </a:solidFill>
                          <a:effectLst/>
                          <a:latin typeface="+mn-lt"/>
                          <a:ea typeface="+mn-ea"/>
                          <a:cs typeface="+mn-cs"/>
                        </a:rPr>
                        <a:t>Treatment availability</a:t>
                      </a:r>
                    </a:p>
                  </a:txBody>
                  <a:tcPr marL="36000" marR="108000" marT="0" marB="0"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rtl="0" fontAlgn="ctr"/>
                      <a:r>
                        <a:rPr lang="en-US" sz="1200" b="0" i="1" u="none" strike="noStrike" kern="1200" dirty="0">
                          <a:solidFill>
                            <a:schemeClr val="tx1"/>
                          </a:solidFill>
                          <a:effectLst/>
                          <a:latin typeface="+mn-lt"/>
                          <a:ea typeface="+mn-ea"/>
                          <a:cs typeface="+mn-cs"/>
                        </a:rPr>
                        <a:t>Spinraza</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13710742"/>
                  </a:ext>
                </a:extLst>
              </a:tr>
              <a:tr h="31315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r" rtl="0" fontAlgn="ctr"/>
                      <a:endParaRPr lang="en-US" sz="1200" b="0" i="0" u="none" strike="noStrike">
                        <a:solidFill>
                          <a:schemeClr val="tx1"/>
                        </a:solidFill>
                        <a:effectLst/>
                        <a:latin typeface="Arial" panose="020B0604020202020204" pitchFamily="34" charset="0"/>
                      </a:endParaRP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rtl="0" fontAlgn="ctr"/>
                      <a:r>
                        <a:rPr lang="en-US" sz="1200" b="0" i="1" u="none" strike="noStrike" kern="1200" dirty="0">
                          <a:solidFill>
                            <a:schemeClr val="tx1"/>
                          </a:solidFill>
                          <a:effectLst/>
                          <a:latin typeface="+mn-lt"/>
                          <a:ea typeface="+mn-ea"/>
                          <a:cs typeface="+mn-cs"/>
                        </a:rPr>
                        <a:t>Zolgensma</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68099995"/>
                  </a:ext>
                </a:extLst>
              </a:tr>
              <a:tr h="31315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r" rtl="0" fontAlgn="ctr"/>
                      <a:endParaRPr lang="en-US" sz="1200" b="0" i="0" u="none" strike="noStrike">
                        <a:solidFill>
                          <a:schemeClr val="tx1"/>
                        </a:solidFill>
                        <a:effectLst/>
                        <a:latin typeface="Arial" panose="020B0604020202020204" pitchFamily="34" charset="0"/>
                      </a:endParaRP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rtl="0" fontAlgn="ctr"/>
                      <a:r>
                        <a:rPr lang="en-US" sz="1200" b="0" i="1" u="none" strike="noStrike" kern="1200" dirty="0">
                          <a:solidFill>
                            <a:schemeClr val="tx1"/>
                          </a:solidFill>
                          <a:effectLst/>
                          <a:latin typeface="+mn-lt"/>
                          <a:ea typeface="+mn-ea"/>
                          <a:cs typeface="+mn-cs"/>
                        </a:rPr>
                        <a:t>Evrysdi</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48992349"/>
                  </a:ext>
                </a:extLst>
              </a:tr>
              <a:tr h="341624">
                <a:tc vMerge="1">
                  <a:txBody>
                    <a:bodyPr/>
                    <a:lstStyle/>
                    <a:p>
                      <a:endParaRPr lang="en-US"/>
                    </a:p>
                  </a:txBody>
                  <a:tcPr>
                    <a:lnT w="12700" cap="flat" cmpd="sng" algn="ctr">
                      <a:solidFill>
                        <a:schemeClr val="bg1"/>
                      </a:solidFill>
                      <a:prstDash val="solid"/>
                      <a:round/>
                      <a:headEnd type="none" w="med" len="med"/>
                      <a:tailEnd type="none" w="med" len="med"/>
                    </a:lnT>
                  </a:tcPr>
                </a:tc>
                <a:tc vMerge="1">
                  <a:txBody>
                    <a:bodyPr/>
                    <a:lstStyle/>
                    <a:p>
                      <a:endParaRPr lang="en-US"/>
                    </a:p>
                  </a:txBody>
                  <a:tcPr>
                    <a:lnT w="12700" cmpd="sng">
                      <a:noFill/>
                    </a:lnT>
                  </a:tcPr>
                </a:tc>
                <a:tc vMerge="1">
                  <a:txBody>
                    <a:bodyPr/>
                    <a:lstStyle/>
                    <a:p>
                      <a:endParaRPr lang="en-US"/>
                    </a:p>
                  </a:txBody>
                  <a:tcPr>
                    <a:lnT w="12700" cmpd="sng">
                      <a:noFill/>
                    </a:lnT>
                  </a:tcPr>
                </a:tc>
                <a:tc gridSpan="2">
                  <a:txBody>
                    <a:bodyPr/>
                    <a:lstStyle/>
                    <a:p>
                      <a:pPr algn="r" rtl="0" fontAlgn="ctr"/>
                      <a:r>
                        <a:rPr lang="en-US" sz="1200" b="0" u="none" strike="noStrike" kern="1200" dirty="0">
                          <a:solidFill>
                            <a:schemeClr val="tx1"/>
                          </a:solidFill>
                          <a:effectLst/>
                          <a:latin typeface="+mn-lt"/>
                          <a:ea typeface="+mn-ea"/>
                          <a:cs typeface="+mn-cs"/>
                        </a:rPr>
                        <a:t>Selected care provisions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dirty="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31454402"/>
                  </a:ext>
                </a:extLst>
              </a:tr>
            </a:tbl>
          </a:graphicData>
        </a:graphic>
      </p:graphicFrame>
      <p:sp>
        <p:nvSpPr>
          <p:cNvPr id="4" name="Rectangle 3">
            <a:extLst>
              <a:ext uri="{FF2B5EF4-FFF2-40B4-BE49-F238E27FC236}">
                <a16:creationId xmlns:a16="http://schemas.microsoft.com/office/drawing/2014/main" id="{DBFB3E85-4420-4607-AE53-3ADB5D569333}"/>
              </a:ext>
            </a:extLst>
          </p:cNvPr>
          <p:cNvSpPr/>
          <p:nvPr/>
        </p:nvSpPr>
        <p:spPr>
          <a:xfrm>
            <a:off x="0" y="1493820"/>
            <a:ext cx="144000" cy="76049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DD7DE261-4FEE-4650-831C-8D395302BD73}"/>
              </a:ext>
            </a:extLst>
          </p:cNvPr>
          <p:cNvSpPr/>
          <p:nvPr/>
        </p:nvSpPr>
        <p:spPr>
          <a:xfrm>
            <a:off x="0" y="2254313"/>
            <a:ext cx="144000" cy="96083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0F904FC4-0B2B-415A-90B8-9D46D4BB998E}"/>
              </a:ext>
            </a:extLst>
          </p:cNvPr>
          <p:cNvSpPr/>
          <p:nvPr/>
        </p:nvSpPr>
        <p:spPr>
          <a:xfrm>
            <a:off x="0" y="3222917"/>
            <a:ext cx="144000" cy="612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4F79821F-0B57-4E2D-B342-236A07918CE0}"/>
              </a:ext>
            </a:extLst>
          </p:cNvPr>
          <p:cNvSpPr/>
          <p:nvPr/>
        </p:nvSpPr>
        <p:spPr>
          <a:xfrm>
            <a:off x="0" y="3842686"/>
            <a:ext cx="144000" cy="684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0B672CFD-7CF2-4FF8-ACB8-6E860206B349}"/>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Oval 14">
            <a:extLst>
              <a:ext uri="{FF2B5EF4-FFF2-40B4-BE49-F238E27FC236}">
                <a16:creationId xmlns:a16="http://schemas.microsoft.com/office/drawing/2014/main" id="{A2F8685C-21A9-4E4E-AF64-C31E6112822D}"/>
              </a:ext>
            </a:extLst>
          </p:cNvPr>
          <p:cNvSpPr/>
          <p:nvPr/>
        </p:nvSpPr>
        <p:spPr>
          <a:xfrm>
            <a:off x="534230" y="1729472"/>
            <a:ext cx="290325" cy="290325"/>
          </a:xfrm>
          <a:prstGeom prst="ellipse">
            <a:avLst/>
          </a:prstGeom>
          <a:solidFill>
            <a:schemeClr val="accent1">
              <a:lumMod val="20000"/>
              <a:lumOff val="8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1</a:t>
            </a:r>
          </a:p>
        </p:txBody>
      </p:sp>
      <p:sp>
        <p:nvSpPr>
          <p:cNvPr id="16" name="Oval 15">
            <a:extLst>
              <a:ext uri="{FF2B5EF4-FFF2-40B4-BE49-F238E27FC236}">
                <a16:creationId xmlns:a16="http://schemas.microsoft.com/office/drawing/2014/main" id="{784EDF5B-B927-427D-A86B-2A5E35348535}"/>
              </a:ext>
            </a:extLst>
          </p:cNvPr>
          <p:cNvSpPr/>
          <p:nvPr/>
        </p:nvSpPr>
        <p:spPr>
          <a:xfrm>
            <a:off x="534230" y="2679788"/>
            <a:ext cx="290325" cy="290325"/>
          </a:xfrm>
          <a:prstGeom prst="ellipse">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2</a:t>
            </a:r>
          </a:p>
        </p:txBody>
      </p:sp>
      <p:sp>
        <p:nvSpPr>
          <p:cNvPr id="17" name="Oval 16">
            <a:extLst>
              <a:ext uri="{FF2B5EF4-FFF2-40B4-BE49-F238E27FC236}">
                <a16:creationId xmlns:a16="http://schemas.microsoft.com/office/drawing/2014/main" id="{EE75D53E-AF13-42FB-B014-BD6A5AB31785}"/>
              </a:ext>
            </a:extLst>
          </p:cNvPr>
          <p:cNvSpPr/>
          <p:nvPr/>
        </p:nvSpPr>
        <p:spPr>
          <a:xfrm>
            <a:off x="534230" y="3433531"/>
            <a:ext cx="290325" cy="290325"/>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3</a:t>
            </a:r>
          </a:p>
        </p:txBody>
      </p:sp>
      <p:sp>
        <p:nvSpPr>
          <p:cNvPr id="18" name="Oval 17">
            <a:extLst>
              <a:ext uri="{FF2B5EF4-FFF2-40B4-BE49-F238E27FC236}">
                <a16:creationId xmlns:a16="http://schemas.microsoft.com/office/drawing/2014/main" id="{FBF958B1-9E45-48B1-8913-D10D99E4C506}"/>
              </a:ext>
            </a:extLst>
          </p:cNvPr>
          <p:cNvSpPr/>
          <p:nvPr/>
        </p:nvSpPr>
        <p:spPr>
          <a:xfrm>
            <a:off x="534230" y="4015820"/>
            <a:ext cx="290325" cy="290325"/>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4</a:t>
            </a:r>
          </a:p>
        </p:txBody>
      </p:sp>
      <p:sp>
        <p:nvSpPr>
          <p:cNvPr id="19" name="Oval 18">
            <a:extLst>
              <a:ext uri="{FF2B5EF4-FFF2-40B4-BE49-F238E27FC236}">
                <a16:creationId xmlns:a16="http://schemas.microsoft.com/office/drawing/2014/main" id="{4EFBC480-034E-4EF2-95C8-BC81AF4FE4AE}"/>
              </a:ext>
            </a:extLst>
          </p:cNvPr>
          <p:cNvSpPr/>
          <p:nvPr/>
        </p:nvSpPr>
        <p:spPr>
          <a:xfrm>
            <a:off x="534230" y="5242212"/>
            <a:ext cx="290325" cy="290325"/>
          </a:xfrm>
          <a:prstGeom prst="ellipse">
            <a:avLst/>
          </a:prstGeom>
          <a:solidFill>
            <a:schemeClr val="accent1">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5</a:t>
            </a:r>
          </a:p>
        </p:txBody>
      </p:sp>
      <p:pic>
        <p:nvPicPr>
          <p:cNvPr id="31" name="Picture 30">
            <a:extLst>
              <a:ext uri="{FF2B5EF4-FFF2-40B4-BE49-F238E27FC236}">
                <a16:creationId xmlns:a16="http://schemas.microsoft.com/office/drawing/2014/main" id="{28BE5EA7-2C4C-4DAF-8E31-3033694C1D87}"/>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1416717" y="193385"/>
            <a:ext cx="564581" cy="343658"/>
          </a:xfrm>
          <a:prstGeom prst="rect">
            <a:avLst/>
          </a:prstGeom>
        </p:spPr>
      </p:pic>
      <p:grpSp>
        <p:nvGrpSpPr>
          <p:cNvPr id="52" name="Group 51">
            <a:extLst>
              <a:ext uri="{FF2B5EF4-FFF2-40B4-BE49-F238E27FC236}">
                <a16:creationId xmlns:a16="http://schemas.microsoft.com/office/drawing/2014/main" id="{093A5C35-FAEE-4E4F-918D-2FFCE0479269}"/>
              </a:ext>
            </a:extLst>
          </p:cNvPr>
          <p:cNvGrpSpPr/>
          <p:nvPr/>
        </p:nvGrpSpPr>
        <p:grpSpPr>
          <a:xfrm>
            <a:off x="612292" y="6134319"/>
            <a:ext cx="9077274" cy="844627"/>
            <a:chOff x="612292" y="6134319"/>
            <a:chExt cx="9077274" cy="844627"/>
          </a:xfrm>
        </p:grpSpPr>
        <p:sp>
          <p:nvSpPr>
            <p:cNvPr id="53" name="Rectangle 52">
              <a:extLst>
                <a:ext uri="{FF2B5EF4-FFF2-40B4-BE49-F238E27FC236}">
                  <a16:creationId xmlns:a16="http://schemas.microsoft.com/office/drawing/2014/main" id="{EC59D68E-E289-4F73-AF81-1B132E49EA7B}"/>
                </a:ext>
              </a:extLst>
            </p:cNvPr>
            <p:cNvSpPr/>
            <p:nvPr/>
          </p:nvSpPr>
          <p:spPr>
            <a:xfrm>
              <a:off x="2211049"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54" name="Rectangle 53">
              <a:extLst>
                <a:ext uri="{FF2B5EF4-FFF2-40B4-BE49-F238E27FC236}">
                  <a16:creationId xmlns:a16="http://schemas.microsoft.com/office/drawing/2014/main" id="{90FBFDEF-AD6D-4E36-B50F-D7BBD3F0BBA3}"/>
                </a:ext>
              </a:extLst>
            </p:cNvPr>
            <p:cNvSpPr/>
            <p:nvPr/>
          </p:nvSpPr>
          <p:spPr>
            <a:xfrm>
              <a:off x="3739998"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55" name="Rectangle 54">
              <a:extLst>
                <a:ext uri="{FF2B5EF4-FFF2-40B4-BE49-F238E27FC236}">
                  <a16:creationId xmlns:a16="http://schemas.microsoft.com/office/drawing/2014/main" id="{0B647E17-ECE8-4EF6-B498-FBA45D0140CE}"/>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56" name="Rectangle 55">
              <a:extLst>
                <a:ext uri="{FF2B5EF4-FFF2-40B4-BE49-F238E27FC236}">
                  <a16:creationId xmlns:a16="http://schemas.microsoft.com/office/drawing/2014/main" id="{E21A906A-1F89-42E1-9524-BBD31BE7151B}"/>
                </a:ext>
              </a:extLst>
            </p:cNvPr>
            <p:cNvSpPr/>
            <p:nvPr/>
          </p:nvSpPr>
          <p:spPr>
            <a:xfrm>
              <a:off x="6046502"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919396"/>
                </a:solidFill>
                <a:effectLst/>
                <a:uLnTx/>
                <a:uFillTx/>
                <a:latin typeface="Arial"/>
                <a:ea typeface="+mn-ea"/>
                <a:cs typeface="+mn-cs"/>
              </a:endParaRPr>
            </a:p>
          </p:txBody>
        </p:sp>
        <p:grpSp>
          <p:nvGrpSpPr>
            <p:cNvPr id="57" name="Group 56">
              <a:extLst>
                <a:ext uri="{FF2B5EF4-FFF2-40B4-BE49-F238E27FC236}">
                  <a16:creationId xmlns:a16="http://schemas.microsoft.com/office/drawing/2014/main" id="{0010A597-8B90-45F2-82AD-4D5C9E48FB99}"/>
                </a:ext>
              </a:extLst>
            </p:cNvPr>
            <p:cNvGrpSpPr/>
            <p:nvPr/>
          </p:nvGrpSpPr>
          <p:grpSpPr>
            <a:xfrm>
              <a:off x="612292" y="6367772"/>
              <a:ext cx="9077274" cy="611174"/>
              <a:chOff x="612292" y="6367772"/>
              <a:chExt cx="9077274" cy="611174"/>
            </a:xfrm>
          </p:grpSpPr>
          <p:sp>
            <p:nvSpPr>
              <p:cNvPr id="59" name="Text Placeholder 3">
                <a:extLst>
                  <a:ext uri="{FF2B5EF4-FFF2-40B4-BE49-F238E27FC236}">
                    <a16:creationId xmlns:a16="http://schemas.microsoft.com/office/drawing/2014/main" id="{E7E845B2-FE5C-4CEF-A7B5-1568368960CB}"/>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60" name="Rectangle 59">
                <a:extLst>
                  <a:ext uri="{FF2B5EF4-FFF2-40B4-BE49-F238E27FC236}">
                    <a16:creationId xmlns:a16="http://schemas.microsoft.com/office/drawing/2014/main" id="{0C76CFAC-03C7-4698-9B53-9C4D674DBECF}"/>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61" name="Rectangle 60">
                <a:extLst>
                  <a:ext uri="{FF2B5EF4-FFF2-40B4-BE49-F238E27FC236}">
                    <a16:creationId xmlns:a16="http://schemas.microsoft.com/office/drawing/2014/main" id="{6962B076-588F-4ED3-AE6A-5210B2C4E68B}"/>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62" name="Rectangle 61">
                <a:extLst>
                  <a:ext uri="{FF2B5EF4-FFF2-40B4-BE49-F238E27FC236}">
                    <a16:creationId xmlns:a16="http://schemas.microsoft.com/office/drawing/2014/main" id="{4E1A02FC-869A-49D7-A863-B3B07152A7E1}"/>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63" name="Text Placeholder 3">
                <a:extLst>
                  <a:ext uri="{FF2B5EF4-FFF2-40B4-BE49-F238E27FC236}">
                    <a16:creationId xmlns:a16="http://schemas.microsoft.com/office/drawing/2014/main" id="{633EC8A8-5922-43FC-8554-CA485A80DB93}"/>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64" name="Rectangle 63">
                <a:extLst>
                  <a:ext uri="{FF2B5EF4-FFF2-40B4-BE49-F238E27FC236}">
                    <a16:creationId xmlns:a16="http://schemas.microsoft.com/office/drawing/2014/main" id="{367311FF-12E1-40A2-8326-E469FA760C79}"/>
                  </a:ext>
                </a:extLst>
              </p:cNvPr>
              <p:cNvSpPr/>
              <p:nvPr/>
            </p:nvSpPr>
            <p:spPr>
              <a:xfrm>
                <a:off x="4000341" y="6413627"/>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65" name="Rectangle 64">
                <a:extLst>
                  <a:ext uri="{FF2B5EF4-FFF2-40B4-BE49-F238E27FC236}">
                    <a16:creationId xmlns:a16="http://schemas.microsoft.com/office/drawing/2014/main" id="{4F0D3479-2E88-46C6-A772-5E0A04E065D6}"/>
                  </a:ext>
                </a:extLst>
              </p:cNvPr>
              <p:cNvSpPr/>
              <p:nvPr/>
            </p:nvSpPr>
            <p:spPr>
              <a:xfrm>
                <a:off x="1820366" y="6413627"/>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66" name="Rectangle 65">
                <a:extLst>
                  <a:ext uri="{FF2B5EF4-FFF2-40B4-BE49-F238E27FC236}">
                    <a16:creationId xmlns:a16="http://schemas.microsoft.com/office/drawing/2014/main" id="{F2B01B48-5AB8-4776-93CC-38D039CB5B76}"/>
                  </a:ext>
                </a:extLst>
              </p:cNvPr>
              <p:cNvSpPr/>
              <p:nvPr/>
            </p:nvSpPr>
            <p:spPr>
              <a:xfrm>
                <a:off x="2466153" y="6413627"/>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67" name="Text Placeholder 3">
                <a:extLst>
                  <a:ext uri="{FF2B5EF4-FFF2-40B4-BE49-F238E27FC236}">
                    <a16:creationId xmlns:a16="http://schemas.microsoft.com/office/drawing/2014/main" id="{5DB48F79-596C-41F1-A5BC-293DB39F3721}"/>
                  </a:ext>
                </a:extLst>
              </p:cNvPr>
              <p:cNvSpPr txBox="1">
                <a:spLocks/>
              </p:cNvSpPr>
              <p:nvPr/>
            </p:nvSpPr>
            <p:spPr>
              <a:xfrm>
                <a:off x="7760874" y="6389314"/>
                <a:ext cx="1928692" cy="415498"/>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68" name="Right Bracket 67">
                <a:extLst>
                  <a:ext uri="{FF2B5EF4-FFF2-40B4-BE49-F238E27FC236}">
                    <a16:creationId xmlns:a16="http://schemas.microsoft.com/office/drawing/2014/main" id="{3FDB262B-1546-4A58-B687-C86474046199}"/>
                  </a:ext>
                </a:extLst>
              </p:cNvPr>
              <p:cNvSpPr/>
              <p:nvPr/>
            </p:nvSpPr>
            <p:spPr>
              <a:xfrm>
                <a:off x="7750909" y="6367772"/>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74" name="Rectangle 73">
                <a:extLst>
                  <a:ext uri="{FF2B5EF4-FFF2-40B4-BE49-F238E27FC236}">
                    <a16:creationId xmlns:a16="http://schemas.microsoft.com/office/drawing/2014/main" id="{14C777CD-2791-4303-8175-40065C4A621E}"/>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75" name="Graphic 74" descr="Map with pin">
                <a:extLst>
                  <a:ext uri="{FF2B5EF4-FFF2-40B4-BE49-F238E27FC236}">
                    <a16:creationId xmlns:a16="http://schemas.microsoft.com/office/drawing/2014/main" id="{2A535313-C43A-4A1C-937D-7F6A26EB80D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76" name="Graphic 75" descr="DNA">
                <a:extLst>
                  <a:ext uri="{FF2B5EF4-FFF2-40B4-BE49-F238E27FC236}">
                    <a16:creationId xmlns:a16="http://schemas.microsoft.com/office/drawing/2014/main" id="{DEEDE363-7C5A-45B4-95F0-2BB0433A514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77" name="Rectangle 76">
                <a:extLst>
                  <a:ext uri="{FF2B5EF4-FFF2-40B4-BE49-F238E27FC236}">
                    <a16:creationId xmlns:a16="http://schemas.microsoft.com/office/drawing/2014/main" id="{7DE30B45-B89C-4F3A-88B6-D93AB1308D6B}"/>
                  </a:ext>
                </a:extLst>
              </p:cNvPr>
              <p:cNvSpPr/>
              <p:nvPr/>
            </p:nvSpPr>
            <p:spPr>
              <a:xfrm>
                <a:off x="6288418" y="6413627"/>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dirty="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/assessed</a:t>
                </a:r>
              </a:p>
            </p:txBody>
          </p:sp>
          <p:sp>
            <p:nvSpPr>
              <p:cNvPr id="78" name="Rectangle 77">
                <a:extLst>
                  <a:ext uri="{FF2B5EF4-FFF2-40B4-BE49-F238E27FC236}">
                    <a16:creationId xmlns:a16="http://schemas.microsoft.com/office/drawing/2014/main" id="{952DEE8E-AE95-4207-BF34-95CB5B869276}"/>
                  </a:ext>
                </a:extLst>
              </p:cNvPr>
              <p:cNvSpPr/>
              <p:nvPr/>
            </p:nvSpPr>
            <p:spPr>
              <a:xfrm>
                <a:off x="4835902" y="6413627"/>
                <a:ext cx="1438214"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Early access program</a:t>
                </a:r>
              </a:p>
            </p:txBody>
          </p:sp>
        </p:grpSp>
        <p:sp>
          <p:nvSpPr>
            <p:cNvPr id="58" name="Rectangle 57">
              <a:extLst>
                <a:ext uri="{FF2B5EF4-FFF2-40B4-BE49-F238E27FC236}">
                  <a16:creationId xmlns:a16="http://schemas.microsoft.com/office/drawing/2014/main" id="{87E7A2C3-E564-400F-9001-46298863D582}"/>
                </a:ext>
              </a:extLst>
            </p:cNvPr>
            <p:cNvSpPr/>
            <p:nvPr/>
          </p:nvSpPr>
          <p:spPr>
            <a:xfrm>
              <a:off x="4573331"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73AE"/>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73AE"/>
                </a:solidFill>
                <a:effectLst/>
                <a:uLnTx/>
                <a:uFillTx/>
                <a:latin typeface="Arial"/>
                <a:ea typeface="+mn-ea"/>
                <a:cs typeface="+mn-cs"/>
              </a:endParaRPr>
            </a:p>
          </p:txBody>
        </p:sp>
      </p:grpSp>
    </p:spTree>
    <p:extLst>
      <p:ext uri="{BB962C8B-B14F-4D97-AF65-F5344CB8AC3E}">
        <p14:creationId xmlns:p14="http://schemas.microsoft.com/office/powerpoint/2010/main" val="46289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87"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Political leadership &amp; policy </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nvGraphicFramePr>
        <p:xfrm>
          <a:off x="711199" y="1179723"/>
          <a:ext cx="11160000" cy="4856043"/>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4106821079"/>
                    </a:ext>
                  </a:extLst>
                </a:gridCol>
              </a:tblGrid>
              <a:tr h="447381">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812782">
                <a:tc>
                  <a:txBody>
                    <a:bodyPr/>
                    <a:lstStyle/>
                    <a:p>
                      <a:pPr algn="ctr"/>
                      <a:endParaRPr lang="en-US" sz="1200" b="1">
                        <a:solidFill>
                          <a:schemeClr val="tx1"/>
                        </a:solidFill>
                      </a:endParaRPr>
                    </a:p>
                    <a:p>
                      <a:pPr algn="ctr"/>
                      <a:r>
                        <a:rPr lang="en-US" sz="1200" b="1">
                          <a:solidFill>
                            <a:schemeClr val="tx1"/>
                          </a:solidFill>
                        </a:rPr>
                        <a:t>National strategies for rare / genetic disorders</a:t>
                      </a:r>
                    </a:p>
                    <a:p>
                      <a:pPr algn="ctr"/>
                      <a:endParaRPr lang="en-US" sz="1200" b="1">
                        <a:solidFill>
                          <a:schemeClr val="tx1"/>
                        </a:solidFill>
                      </a:endParaRPr>
                    </a:p>
                    <a:p>
                      <a:pPr algn="ctr"/>
                      <a:endParaRPr lang="en-US" sz="1200" b="1">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There is no national rare disease strategy in Ukraine.</a:t>
                      </a:r>
                      <a:r>
                        <a:rPr kumimoji="0" lang="en-GB" sz="1200" b="0" i="0" u="none" strike="noStrike" kern="1200" cap="none" spc="0" normalizeH="0" baseline="30000" noProof="0">
                          <a:ln>
                            <a:noFill/>
                          </a:ln>
                          <a:solidFill>
                            <a:srgbClr val="404040"/>
                          </a:solidFill>
                          <a:effectLst/>
                          <a:uLnTx/>
                          <a:uFillTx/>
                          <a:latin typeface="+mn-lt"/>
                          <a:ea typeface="+mn-ea"/>
                          <a:cs typeface="+mn-cs"/>
                        </a:rPr>
                        <a:t>[1]</a:t>
                      </a:r>
                      <a:endParaRPr kumimoji="0" lang="en-GB"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 unavailability of enough patients’ data has prevented the assessment of needed actions as well as the expenditure planning for a national strategy on rare diseases.</a:t>
                      </a:r>
                      <a:r>
                        <a:rPr kumimoji="0" lang="en-GB" sz="1200" b="0" i="0" u="none" strike="noStrike" kern="1200" cap="none" spc="0" normalizeH="0" baseline="30000" noProof="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t>An update to Ukrainian legislation in 2015 defined the notion of a ‘rare (orphan) disease’ within the law and a number of legal provisions aimed at the prevention of these diseases were included including clause 53 regarding coverage for orphan diseases but no specific national strategy exists.</a:t>
                      </a:r>
                      <a:r>
                        <a:rPr lang="en-GB" sz="1200" baseline="30000"/>
                        <a:t>[6]</a:t>
                      </a:r>
                      <a:endParaRPr lang="en-GB" sz="1200" baseline="30000">
                        <a:highlight>
                          <a:srgbClr val="FFFF00"/>
                        </a:highligh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r h="1799217">
                <a:tc>
                  <a:txBody>
                    <a:bodyPr/>
                    <a:lstStyle/>
                    <a:p>
                      <a:pPr algn="ctr"/>
                      <a:endParaRPr lang="en-US" sz="1200" b="1">
                        <a:solidFill>
                          <a:schemeClr val="tx1"/>
                        </a:solidFill>
                      </a:endParaRPr>
                    </a:p>
                    <a:p>
                      <a:pPr algn="ctr"/>
                      <a:r>
                        <a:rPr lang="en-US" sz="1200" b="1">
                          <a:solidFill>
                            <a:schemeClr val="tx1"/>
                          </a:solidFill>
                        </a:rPr>
                        <a:t>Patient organisations and advocacy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Children Spinal Muscular Atrophy Foundation (CSMA) was established in 2004 to improve the quality of life of all SMA patients.</a:t>
                      </a:r>
                      <a:r>
                        <a:rPr kumimoji="0" lang="en-US" sz="1200" b="0" i="0" u="none" strike="noStrike" kern="1200" cap="none" spc="0" normalizeH="0" baseline="30000" noProof="0">
                          <a:ln>
                            <a:noFill/>
                          </a:ln>
                          <a:solidFill>
                            <a:srgbClr val="404040"/>
                          </a:solidFill>
                          <a:effectLst/>
                          <a:uLnTx/>
                          <a:uFillTx/>
                          <a:latin typeface="+mn-lt"/>
                          <a:ea typeface="+mn-ea"/>
                          <a:cs typeface="+mn-cs"/>
                        </a:rPr>
                        <a:t>[2]</a:t>
                      </a:r>
                      <a:r>
                        <a:rPr kumimoji="0" lang="en-US" sz="1200" b="0" i="0" u="none" strike="noStrike" kern="1200" cap="none" spc="0" normalizeH="0" baseline="0" noProof="0">
                          <a:ln>
                            <a:noFill/>
                          </a:ln>
                          <a:solidFill>
                            <a:srgbClr val="404040"/>
                          </a:solidFill>
                          <a:effectLst/>
                          <a:uLnTx/>
                          <a:uFillTx/>
                          <a:latin typeface="+mn-lt"/>
                          <a:ea typeface="+mn-ea"/>
                          <a:cs typeface="+mn-cs"/>
                        </a:rPr>
                        <a:t> </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CSMA is a member of SMA Europe.</a:t>
                      </a:r>
                      <a:r>
                        <a:rPr kumimoji="0" lang="en-US" sz="1200" b="0" i="0" u="none" strike="noStrike" kern="1200" cap="none" spc="0" normalizeH="0" baseline="30000" noProof="0">
                          <a:ln>
                            <a:noFill/>
                          </a:ln>
                          <a:solidFill>
                            <a:srgbClr val="404040"/>
                          </a:solidFill>
                          <a:effectLst/>
                          <a:uLnTx/>
                          <a:uFillTx/>
                          <a:latin typeface="+mn-lt"/>
                          <a:ea typeface="+mn-ea"/>
                          <a:cs typeface="+mn-cs"/>
                        </a:rPr>
                        <a:t>[3]</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a:t>The CSMA mandate is highly political however their advocacy activities are not always recognised by policymakers have formal links with national decision makers, however their influence on policy decisions is variable. </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a:t>Recently the President of CSMA has called out the minster of health for making performative statements regarding funding and access of SMA treatments when there is a clear lack of agency to change legislation to allow administration and import of products.</a:t>
                      </a:r>
                      <a:r>
                        <a:rPr lang="en-GB" sz="1200" baseline="30000"/>
                        <a:t>[7]</a:t>
                      </a:r>
                      <a:endParaRPr lang="en-GB" sz="1200" b="0" kern="0" baseline="30000">
                        <a:solidFill>
                          <a:schemeClr val="tx1"/>
                        </a:solidFill>
                        <a:highlight>
                          <a:srgbClr val="FFFF00"/>
                        </a:highlight>
                        <a:latin typeface="+mn-lt"/>
                        <a:ea typeface="+mn-ea"/>
                        <a:cs typeface="+mn-cs"/>
                      </a:endParaRP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0" kern="0" baseline="0">
                          <a:solidFill>
                            <a:schemeClr val="tx1"/>
                          </a:solidFill>
                          <a:latin typeface="+mn-lt"/>
                          <a:ea typeface="+mn-ea"/>
                          <a:cs typeface="+mn-cs"/>
                        </a:rPr>
                        <a:t>Importantly, CSMA supports the maintenance of a national registry of patients with SMA which is one of the only registries in the country.</a:t>
                      </a:r>
                      <a:r>
                        <a:rPr lang="en-GB" sz="1200" b="0" kern="0" baseline="30000">
                          <a:solidFill>
                            <a:schemeClr val="tx1"/>
                          </a:solidFill>
                          <a:latin typeface="+mn-lt"/>
                          <a:ea typeface="+mn-ea"/>
                          <a:cs typeface="+mn-cs"/>
                        </a:rPr>
                        <a:t>[4,5]</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b="0" kern="0" baseline="0">
                          <a:solidFill>
                            <a:schemeClr val="tx1"/>
                          </a:solidFill>
                          <a:latin typeface="+mn-lt"/>
                          <a:ea typeface="+mn-ea"/>
                          <a:cs typeface="+mn-cs"/>
                        </a:rPr>
                        <a:t>While the NGO “Rare Diseases of Ukraine” has supported in the development of the </a:t>
                      </a:r>
                      <a:r>
                        <a:rPr lang="en-GB" sz="1200"/>
                        <a:t>national health reform strategy for Ukraine.</a:t>
                      </a:r>
                      <a:r>
                        <a:rPr lang="en-GB" sz="1200" baseline="30000"/>
                        <a:t>[5]</a:t>
                      </a:r>
                      <a:r>
                        <a:rPr lang="en-GB" sz="1200"/>
                        <a:t>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bl>
          </a:graphicData>
        </a:graphic>
      </p:graphicFrame>
      <p:sp>
        <p:nvSpPr>
          <p:cNvPr id="15" name="Rectangle 14">
            <a:extLst>
              <a:ext uri="{FF2B5EF4-FFF2-40B4-BE49-F238E27FC236}">
                <a16:creationId xmlns:a16="http://schemas.microsoft.com/office/drawing/2014/main" id="{24C668B6-667C-4324-A84F-09C9647E014F}"/>
              </a:ext>
            </a:extLst>
          </p:cNvPr>
          <p:cNvSpPr/>
          <p:nvPr/>
        </p:nvSpPr>
        <p:spPr>
          <a:xfrm rot="16200000">
            <a:off x="-814137" y="2324044"/>
            <a:ext cx="2082300"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Political leadership &amp; policy</a:t>
            </a:r>
          </a:p>
        </p:txBody>
      </p:sp>
      <p:sp>
        <p:nvSpPr>
          <p:cNvPr id="23" name="Rectangle 22">
            <a:extLst>
              <a:ext uri="{FF2B5EF4-FFF2-40B4-BE49-F238E27FC236}">
                <a16:creationId xmlns:a16="http://schemas.microsoft.com/office/drawing/2014/main" id="{83699F93-4937-4DF6-A05D-D533159C617C}"/>
              </a:ext>
            </a:extLst>
          </p:cNvPr>
          <p:cNvSpPr/>
          <p:nvPr/>
        </p:nvSpPr>
        <p:spPr>
          <a:xfrm>
            <a:off x="0" y="1493820"/>
            <a:ext cx="144000" cy="76049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8E7C9F5A-1403-4E87-ADEC-E9CDEB6F9779}"/>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A1DD4F8F-A6C2-4C3F-A0B0-74A04F8473CD}"/>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11664AF5-D6D7-47F0-81DB-DE7654599424}"/>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8" name="Rectangle 37">
            <a:extLst>
              <a:ext uri="{FF2B5EF4-FFF2-40B4-BE49-F238E27FC236}">
                <a16:creationId xmlns:a16="http://schemas.microsoft.com/office/drawing/2014/main" id="{A6618733-9E36-4709-AE1A-D01A5E3A8EFF}"/>
              </a:ext>
            </a:extLst>
          </p:cNvPr>
          <p:cNvSpPr/>
          <p:nvPr/>
        </p:nvSpPr>
        <p:spPr>
          <a:xfrm>
            <a:off x="0" y="4534455"/>
            <a:ext cx="144000" cy="169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39" name="Picture 38">
            <a:extLst>
              <a:ext uri="{FF2B5EF4-FFF2-40B4-BE49-F238E27FC236}">
                <a16:creationId xmlns:a16="http://schemas.microsoft.com/office/drawing/2014/main" id="{5FBBE9A3-73A9-4605-9B62-14349A8A4BBC}"/>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1416717" y="193385"/>
            <a:ext cx="564581" cy="343658"/>
          </a:xfrm>
          <a:prstGeom prst="rect">
            <a:avLst/>
          </a:prstGeom>
        </p:spPr>
      </p:pic>
      <p:sp>
        <p:nvSpPr>
          <p:cNvPr id="72" name="Rectangle 71">
            <a:extLst>
              <a:ext uri="{FF2B5EF4-FFF2-40B4-BE49-F238E27FC236}">
                <a16:creationId xmlns:a16="http://schemas.microsoft.com/office/drawing/2014/main" id="{D6C18FBE-389D-432B-B7E3-FEA699D2E566}"/>
              </a:ext>
            </a:extLst>
          </p:cNvPr>
          <p:cNvSpPr/>
          <p:nvPr/>
        </p:nvSpPr>
        <p:spPr>
          <a:xfrm>
            <a:off x="727592" y="2466205"/>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Jan-2021</a:t>
            </a:r>
          </a:p>
        </p:txBody>
      </p:sp>
      <p:sp>
        <p:nvSpPr>
          <p:cNvPr id="73" name="Rectangle 72">
            <a:extLst>
              <a:ext uri="{FF2B5EF4-FFF2-40B4-BE49-F238E27FC236}">
                <a16:creationId xmlns:a16="http://schemas.microsoft.com/office/drawing/2014/main" id="{3F995385-E0C3-4050-9972-57378442B8CC}"/>
              </a:ext>
            </a:extLst>
          </p:cNvPr>
          <p:cNvSpPr/>
          <p:nvPr/>
        </p:nvSpPr>
        <p:spPr>
          <a:xfrm>
            <a:off x="711199" y="4311357"/>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Jan-2021</a:t>
            </a:r>
          </a:p>
        </p:txBody>
      </p:sp>
      <p:grpSp>
        <p:nvGrpSpPr>
          <p:cNvPr id="40" name="Group 39">
            <a:extLst>
              <a:ext uri="{FF2B5EF4-FFF2-40B4-BE49-F238E27FC236}">
                <a16:creationId xmlns:a16="http://schemas.microsoft.com/office/drawing/2014/main" id="{23AE0197-C50B-4890-8693-2931E28A0682}"/>
              </a:ext>
            </a:extLst>
          </p:cNvPr>
          <p:cNvGrpSpPr/>
          <p:nvPr/>
        </p:nvGrpSpPr>
        <p:grpSpPr>
          <a:xfrm>
            <a:off x="612292" y="6134319"/>
            <a:ext cx="8921891" cy="844627"/>
            <a:chOff x="612292" y="6134319"/>
            <a:chExt cx="8921891" cy="844627"/>
          </a:xfrm>
        </p:grpSpPr>
        <p:sp>
          <p:nvSpPr>
            <p:cNvPr id="41" name="Text Placeholder 3">
              <a:extLst>
                <a:ext uri="{FF2B5EF4-FFF2-40B4-BE49-F238E27FC236}">
                  <a16:creationId xmlns:a16="http://schemas.microsoft.com/office/drawing/2014/main" id="{A9F6F19F-9F2E-476E-9E75-54A2B7BAF135}"/>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42" name="Rectangle 41">
              <a:extLst>
                <a:ext uri="{FF2B5EF4-FFF2-40B4-BE49-F238E27FC236}">
                  <a16:creationId xmlns:a16="http://schemas.microsoft.com/office/drawing/2014/main" id="{B4E88544-27CE-481D-8942-AA65929C6994}"/>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43" name="Rectangle 42">
              <a:extLst>
                <a:ext uri="{FF2B5EF4-FFF2-40B4-BE49-F238E27FC236}">
                  <a16:creationId xmlns:a16="http://schemas.microsoft.com/office/drawing/2014/main" id="{02D45DC7-56EE-45EF-A254-FB8F07E86DDF}"/>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44" name="Rectangle 43">
              <a:extLst>
                <a:ext uri="{FF2B5EF4-FFF2-40B4-BE49-F238E27FC236}">
                  <a16:creationId xmlns:a16="http://schemas.microsoft.com/office/drawing/2014/main" id="{D4F2905E-86F6-44DF-9EA3-028C68917D39}"/>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5" name="Text Placeholder 3">
              <a:extLst>
                <a:ext uri="{FF2B5EF4-FFF2-40B4-BE49-F238E27FC236}">
                  <a16:creationId xmlns:a16="http://schemas.microsoft.com/office/drawing/2014/main" id="{BF4A3AA4-62B7-4308-BCCF-813B7CD16752}"/>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6" name="Rectangle 45">
              <a:extLst>
                <a:ext uri="{FF2B5EF4-FFF2-40B4-BE49-F238E27FC236}">
                  <a16:creationId xmlns:a16="http://schemas.microsoft.com/office/drawing/2014/main" id="{CC0B5295-5E1E-4E83-9C7E-C36902411A00}"/>
                </a:ext>
              </a:extLst>
            </p:cNvPr>
            <p:cNvSpPr/>
            <p:nvPr/>
          </p:nvSpPr>
          <p:spPr>
            <a:xfrm>
              <a:off x="4564553"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7" name="Rectangle 46">
              <a:extLst>
                <a:ext uri="{FF2B5EF4-FFF2-40B4-BE49-F238E27FC236}">
                  <a16:creationId xmlns:a16="http://schemas.microsoft.com/office/drawing/2014/main" id="{C8BF9B74-C40D-40BC-AA35-018115511F57}"/>
                </a:ext>
              </a:extLst>
            </p:cNvPr>
            <p:cNvSpPr/>
            <p:nvPr/>
          </p:nvSpPr>
          <p:spPr>
            <a:xfrm>
              <a:off x="182036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8" name="Rectangle 47">
              <a:extLst>
                <a:ext uri="{FF2B5EF4-FFF2-40B4-BE49-F238E27FC236}">
                  <a16:creationId xmlns:a16="http://schemas.microsoft.com/office/drawing/2014/main" id="{69FC5646-40F2-4A3A-A835-72F338F9C25E}"/>
                </a:ext>
              </a:extLst>
            </p:cNvPr>
            <p:cNvSpPr/>
            <p:nvPr/>
          </p:nvSpPr>
          <p:spPr>
            <a:xfrm>
              <a:off x="2952545"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9" name="Text Placeholder 3">
              <a:extLst>
                <a:ext uri="{FF2B5EF4-FFF2-40B4-BE49-F238E27FC236}">
                  <a16:creationId xmlns:a16="http://schemas.microsoft.com/office/drawing/2014/main" id="{C6EA5A6D-7B28-42B5-A133-B571D1EC1D1F}"/>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50" name="Right Bracket 49">
              <a:extLst>
                <a:ext uri="{FF2B5EF4-FFF2-40B4-BE49-F238E27FC236}">
                  <a16:creationId xmlns:a16="http://schemas.microsoft.com/office/drawing/2014/main" id="{39A66353-584B-47E3-ACF9-3F653BB72570}"/>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51" name="Rectangle 50">
              <a:extLst>
                <a:ext uri="{FF2B5EF4-FFF2-40B4-BE49-F238E27FC236}">
                  <a16:creationId xmlns:a16="http://schemas.microsoft.com/office/drawing/2014/main" id="{75035413-7756-4BB7-9D9F-DBA570CE6476}"/>
                </a:ext>
              </a:extLst>
            </p:cNvPr>
            <p:cNvSpPr/>
            <p:nvPr/>
          </p:nvSpPr>
          <p:spPr>
            <a:xfrm>
              <a:off x="269744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52" name="Rectangle 51">
              <a:extLst>
                <a:ext uri="{FF2B5EF4-FFF2-40B4-BE49-F238E27FC236}">
                  <a16:creationId xmlns:a16="http://schemas.microsoft.com/office/drawing/2014/main" id="{79D289A3-ED39-474C-83CC-ED5406E23037}"/>
                </a:ext>
              </a:extLst>
            </p:cNvPr>
            <p:cNvSpPr/>
            <p:nvPr/>
          </p:nvSpPr>
          <p:spPr>
            <a:xfrm>
              <a:off x="4304210"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53" name="Rectangle 52">
              <a:extLst>
                <a:ext uri="{FF2B5EF4-FFF2-40B4-BE49-F238E27FC236}">
                  <a16:creationId xmlns:a16="http://schemas.microsoft.com/office/drawing/2014/main" id="{28CF3D84-1ADC-4E46-992F-CD12998D23D6}"/>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54" name="Rectangle 53">
              <a:extLst>
                <a:ext uri="{FF2B5EF4-FFF2-40B4-BE49-F238E27FC236}">
                  <a16:creationId xmlns:a16="http://schemas.microsoft.com/office/drawing/2014/main" id="{F3880FC3-8A4E-4DD3-98D1-14573E846550}"/>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55" name="Graphic 54" descr="Map with pin">
              <a:extLst>
                <a:ext uri="{FF2B5EF4-FFF2-40B4-BE49-F238E27FC236}">
                  <a16:creationId xmlns:a16="http://schemas.microsoft.com/office/drawing/2014/main" id="{8D4C2BCB-F3CF-453C-9BB1-BB9827DF4B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56" name="Graphic 55" descr="DNA">
              <a:extLst>
                <a:ext uri="{FF2B5EF4-FFF2-40B4-BE49-F238E27FC236}">
                  <a16:creationId xmlns:a16="http://schemas.microsoft.com/office/drawing/2014/main" id="{82273CA0-61BA-4735-84FB-5CCA83BFD2E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57" name="Rectangle 56">
              <a:extLst>
                <a:ext uri="{FF2B5EF4-FFF2-40B4-BE49-F238E27FC236}">
                  <a16:creationId xmlns:a16="http://schemas.microsoft.com/office/drawing/2014/main" id="{3BD71FB3-7D3E-4CC5-8A12-8853E3B0AA87}"/>
                </a:ext>
              </a:extLst>
            </p:cNvPr>
            <p:cNvSpPr/>
            <p:nvPr/>
          </p:nvSpPr>
          <p:spPr>
            <a:xfrm>
              <a:off x="528356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74" name="Rectangle 73">
              <a:extLst>
                <a:ext uri="{FF2B5EF4-FFF2-40B4-BE49-F238E27FC236}">
                  <a16:creationId xmlns:a16="http://schemas.microsoft.com/office/drawing/2014/main" id="{58C739C8-EC05-46D4-9663-7DEE56E69475}"/>
                </a:ext>
              </a:extLst>
            </p:cNvPr>
            <p:cNvSpPr/>
            <p:nvPr/>
          </p:nvSpPr>
          <p:spPr>
            <a:xfrm>
              <a:off x="5525480" y="6406196"/>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2106433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11"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Healthcare system preparedness</a:t>
            </a:r>
            <a:br>
              <a:rPr lang="en-US"/>
            </a:br>
            <a:endParaRPr lang="en-US"/>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nvGraphicFramePr>
        <p:xfrm>
          <a:off x="711199" y="1179726"/>
          <a:ext cx="11160000" cy="515112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3141558827"/>
                    </a:ext>
                  </a:extLst>
                </a:gridCol>
              </a:tblGrid>
              <a:tr h="286317">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803796">
                <a:tc>
                  <a:txBody>
                    <a:bodyPr/>
                    <a:lstStyle/>
                    <a:p>
                      <a:pPr algn="ctr"/>
                      <a:endParaRPr lang="en-US" sz="1200" b="1">
                        <a:solidFill>
                          <a:schemeClr val="bg1"/>
                        </a:solidFill>
                      </a:endParaRPr>
                    </a:p>
                    <a:p>
                      <a:pPr algn="ctr"/>
                      <a:endParaRPr lang="en-US" sz="1200" b="1">
                        <a:solidFill>
                          <a:schemeClr val="bg1"/>
                        </a:solidFill>
                      </a:endParaRPr>
                    </a:p>
                    <a:p>
                      <a:pPr algn="ctr"/>
                      <a:r>
                        <a:rPr lang="en-US" sz="1200" b="1">
                          <a:solidFill>
                            <a:schemeClr val="bg1"/>
                          </a:solidFill>
                        </a:rPr>
                        <a:t>Epidemiology Estimate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 prevalence of SMA in Ukraine remains to be established.</a:t>
                      </a:r>
                      <a:r>
                        <a:rPr kumimoji="0" lang="en-GB" sz="1200" b="0" i="0" u="none" strike="noStrike" kern="1200" cap="none" spc="0" normalizeH="0" baseline="30000" noProof="0">
                          <a:ln>
                            <a:noFill/>
                          </a:ln>
                          <a:solidFill>
                            <a:srgbClr val="404040"/>
                          </a:solidFill>
                          <a:effectLst/>
                          <a:uLnTx/>
                          <a:uFillTx/>
                          <a:latin typeface="+mn-lt"/>
                          <a:ea typeface="+mn-ea"/>
                          <a:cs typeface="+mn-cs"/>
                        </a:rPr>
                        <a:t>[4]</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 most recent peer-reviewed literature, published in 2015, is a survey of two Ukrainian laboratories and reported </a:t>
                      </a:r>
                      <a:r>
                        <a:rPr kumimoji="0" lang="en-US" sz="1200" b="0" i="0" u="none" strike="noStrike" kern="1200" cap="none" spc="0" normalizeH="0" baseline="0" noProof="0">
                          <a:ln>
                            <a:noFill/>
                          </a:ln>
                          <a:solidFill>
                            <a:srgbClr val="404040"/>
                          </a:solidFill>
                          <a:effectLst/>
                          <a:uLnTx/>
                          <a:uFillTx/>
                          <a:latin typeface="+mn-lt"/>
                          <a:ea typeface="+mn-ea"/>
                          <a:cs typeface="+mn-cs"/>
                        </a:rPr>
                        <a:t>52 SMA patients and an incidence of 10.7 in 100,000 for SMA</a:t>
                      </a:r>
                      <a:r>
                        <a:rPr kumimoji="0" lang="en-US" sz="1200" b="0" i="0" u="none" strike="noStrike" kern="1200" cap="none" spc="0" normalizeH="0" baseline="30000" noProof="0">
                          <a:ln>
                            <a:noFill/>
                          </a:ln>
                          <a:solidFill>
                            <a:srgbClr val="404040"/>
                          </a:solidFill>
                          <a:effectLst/>
                          <a:uLnTx/>
                          <a:uFillTx/>
                          <a:latin typeface="+mn-lt"/>
                          <a:ea typeface="+mn-ea"/>
                          <a:cs typeface="+mn-cs"/>
                        </a:rPr>
                        <a:t>[8]</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In 2016, a global burden analysis of aggregated results from Ukraine counted a</a:t>
                      </a:r>
                      <a:r>
                        <a:rPr kumimoji="0" lang="en-GB" sz="1200" b="0" i="0" u="none" strike="noStrike" kern="1200" cap="none" spc="0" normalizeH="0" baseline="0" noProof="0">
                          <a:ln>
                            <a:noFill/>
                          </a:ln>
                          <a:solidFill>
                            <a:srgbClr val="404040"/>
                          </a:solidFill>
                          <a:effectLst/>
                          <a:uLnTx/>
                          <a:uFillTx/>
                          <a:latin typeface="+mn-lt"/>
                          <a:ea typeface="+mn-ea"/>
                          <a:cs typeface="+mn-cs"/>
                        </a:rPr>
                        <a:t> all-age Ukrainian </a:t>
                      </a:r>
                      <a:r>
                        <a:rPr kumimoji="0" lang="en-US" sz="1200" b="0" i="0" u="none" strike="noStrike" kern="1200" cap="none" spc="0" normalizeH="0" baseline="0" noProof="0">
                          <a:ln>
                            <a:noFill/>
                          </a:ln>
                          <a:solidFill>
                            <a:srgbClr val="404040"/>
                          </a:solidFill>
                          <a:effectLst/>
                          <a:uLnTx/>
                          <a:uFillTx/>
                          <a:latin typeface="+mn-lt"/>
                          <a:ea typeface="+mn-ea"/>
                          <a:cs typeface="+mn-cs"/>
                        </a:rPr>
                        <a:t>motor neuron disease </a:t>
                      </a:r>
                      <a:r>
                        <a:rPr kumimoji="0" lang="en-GB" sz="1200" b="0" i="0" u="none" strike="noStrike" kern="1200" cap="none" spc="0" normalizeH="0" baseline="0" noProof="0">
                          <a:ln>
                            <a:noFill/>
                          </a:ln>
                          <a:solidFill>
                            <a:srgbClr val="404040"/>
                          </a:solidFill>
                          <a:effectLst/>
                          <a:uLnTx/>
                          <a:uFillTx/>
                          <a:latin typeface="+mn-lt"/>
                          <a:ea typeface="+mn-ea"/>
                          <a:cs typeface="+mn-cs"/>
                        </a:rPr>
                        <a:t>prevalence of 1.8 in 100,000. As well as SMA, this </a:t>
                      </a:r>
                      <a:r>
                        <a:rPr kumimoji="0" lang="en-US" sz="1200" b="0" i="0" u="none" strike="noStrike" kern="1200" cap="none" spc="0" normalizeH="0" baseline="0" noProof="0">
                          <a:ln>
                            <a:noFill/>
                          </a:ln>
                          <a:solidFill>
                            <a:srgbClr val="404040"/>
                          </a:solidFill>
                          <a:effectLst/>
                          <a:uLnTx/>
                          <a:uFillTx/>
                          <a:latin typeface="+mn-lt"/>
                          <a:ea typeface="+mn-ea"/>
                          <a:cs typeface="+mn-cs"/>
                        </a:rPr>
                        <a:t>includes other NMDs such as: amyotrophic lateral sclerosis, hereditary spastic paraplegia, primary lateral sclerosis, progressive muscular atrophy, and pseudobulbar palsy.</a:t>
                      </a:r>
                      <a:r>
                        <a:rPr kumimoji="0" lang="en-US" sz="1200" b="0" i="0" u="none" strike="noStrike" kern="1200" cap="none" spc="0" normalizeH="0" baseline="30000" noProof="0">
                          <a:ln>
                            <a:noFill/>
                          </a:ln>
                          <a:solidFill>
                            <a:srgbClr val="404040"/>
                          </a:solidFill>
                          <a:effectLst/>
                          <a:uLnTx/>
                          <a:uFillTx/>
                          <a:latin typeface="+mn-lt"/>
                          <a:ea typeface="+mn-ea"/>
                          <a:cs typeface="+mn-cs"/>
                        </a:rPr>
                        <a:t>[5]</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0">
                          <a:solidFill>
                            <a:schemeClr val="tx1"/>
                          </a:solidFill>
                          <a:latin typeface="Arial" panose="020B0604020202020204" pitchFamily="34" charset="0"/>
                          <a:cs typeface="Arial" panose="020B0604020202020204" pitchFamily="34" charset="0"/>
                        </a:rPr>
                        <a:t>A report from the national SMA patient registry published by CSMA states that there have been 429 SMA patients registered from Ukraine and neighbouring countries without their own registries since 2004. In February 2020, </a:t>
                      </a:r>
                      <a:r>
                        <a:rPr lang="en-US" sz="1200" b="0" strike="noStrike" kern="0" baseline="0">
                          <a:solidFill>
                            <a:schemeClr val="tx1"/>
                          </a:solidFill>
                        </a:rPr>
                        <a:t>there were a total of 267 alive Ukrainian SMA patients registered</a:t>
                      </a:r>
                      <a:r>
                        <a:rPr lang="en-GB" sz="1200" kern="0">
                          <a:solidFill>
                            <a:schemeClr val="tx1"/>
                          </a:solidFill>
                          <a:latin typeface="Arial" panose="020B0604020202020204" pitchFamily="34" charset="0"/>
                          <a:cs typeface="Arial" panose="020B0604020202020204" pitchFamily="34" charset="0"/>
                        </a:rPr>
                        <a:t>.</a:t>
                      </a:r>
                      <a:r>
                        <a:rPr lang="en-GB" sz="1200" kern="0" baseline="30000">
                          <a:solidFill>
                            <a:schemeClr val="tx1"/>
                          </a:solidFill>
                          <a:latin typeface="Arial" panose="020B0604020202020204" pitchFamily="34" charset="0"/>
                          <a:cs typeface="Arial" panose="020B0604020202020204" pitchFamily="34" charset="0"/>
                        </a:rPr>
                        <a:t>[2]</a:t>
                      </a:r>
                      <a:endParaRPr lang="en-GB" sz="1200" ker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10890321"/>
                  </a:ext>
                </a:extLst>
              </a:tr>
              <a:tr h="1709464">
                <a:tc>
                  <a:txBody>
                    <a:bodyPr/>
                    <a:lstStyle/>
                    <a:p>
                      <a:pPr algn="ctr"/>
                      <a:endParaRPr lang="en-US" sz="1200" b="1">
                        <a:solidFill>
                          <a:schemeClr val="bg1"/>
                        </a:solidFill>
                      </a:endParaRPr>
                    </a:p>
                    <a:p>
                      <a:pPr algn="ctr"/>
                      <a:endParaRPr lang="en-US" sz="1200" b="1">
                        <a:solidFill>
                          <a:schemeClr val="bg1"/>
                        </a:solidFill>
                      </a:endParaRPr>
                    </a:p>
                    <a:p>
                      <a:pPr algn="ctr"/>
                      <a:r>
                        <a:rPr lang="en-US" sz="1200" b="1">
                          <a:solidFill>
                            <a:schemeClr val="bg1"/>
                          </a:solidFill>
                        </a:rPr>
                        <a:t>National SMA patient registry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Since 2004, CSMA has implemented a patient registry for children with SMA supported by the Institute of Neurology, Psychiatry and Narcology of the National Academy of Medical Sciences of Ukraine.</a:t>
                      </a:r>
                      <a:r>
                        <a:rPr kumimoji="0" lang="en-GB" sz="1200" b="0" i="0" u="none" strike="noStrike" kern="1200" cap="none" spc="0" normalizeH="0" baseline="30000" noProof="0">
                          <a:ln>
                            <a:noFill/>
                          </a:ln>
                          <a:solidFill>
                            <a:srgbClr val="404040"/>
                          </a:solidFill>
                          <a:effectLst/>
                          <a:uLnTx/>
                          <a:uFillTx/>
                          <a:latin typeface="+mn-lt"/>
                          <a:ea typeface="+mn-ea"/>
                          <a:cs typeface="+mn-cs"/>
                        </a:rPr>
                        <a:t>[1,2]</a:t>
                      </a:r>
                      <a:endParaRPr kumimoji="0" lang="en-GB" sz="1200" b="0" i="0" u="none" strike="noStrike" kern="1200" cap="none" spc="0" normalizeH="0" baseline="0" noProof="0">
                        <a:ln>
                          <a:noFill/>
                        </a:ln>
                        <a:solidFill>
                          <a:srgbClr val="404040"/>
                        </a:solidFill>
                        <a:effectLst/>
                        <a:uLnTx/>
                        <a:uFillTx/>
                        <a:latin typeface="+mn-lt"/>
                        <a:ea typeface="+mn-ea"/>
                        <a:cs typeface="+mn-cs"/>
                      </a:endParaRP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0">
                          <a:solidFill>
                            <a:schemeClr val="tx1"/>
                          </a:solidFill>
                          <a:latin typeface="Arial" panose="020B0604020202020204" pitchFamily="34" charset="0"/>
                          <a:cs typeface="Arial" panose="020B0604020202020204" pitchFamily="34" charset="0"/>
                        </a:rPr>
                        <a:t>The </a:t>
                      </a:r>
                      <a:r>
                        <a:rPr lang="en-GB" sz="1200" kern="0" err="1">
                          <a:solidFill>
                            <a:schemeClr val="tx1"/>
                          </a:solidFill>
                          <a:latin typeface="Arial" panose="020B0604020202020204" pitchFamily="34" charset="0"/>
                          <a:cs typeface="Arial" panose="020B0604020202020204" pitchFamily="34" charset="0"/>
                        </a:rPr>
                        <a:t>MoH</a:t>
                      </a:r>
                      <a:r>
                        <a:rPr lang="en-GB" sz="1200" kern="0">
                          <a:solidFill>
                            <a:schemeClr val="tx1"/>
                          </a:solidFill>
                          <a:latin typeface="Arial" panose="020B0604020202020204" pitchFamily="34" charset="0"/>
                          <a:cs typeface="Arial" panose="020B0604020202020204" pitchFamily="34" charset="0"/>
                        </a:rPr>
                        <a:t> do not currently recognise or use the information in this registry despite its availability.</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0">
                          <a:solidFill>
                            <a:schemeClr val="tx1"/>
                          </a:solidFill>
                          <a:latin typeface="Arial" panose="020B0604020202020204" pitchFamily="34" charset="0"/>
                          <a:cs typeface="Arial" panose="020B0604020202020204" pitchFamily="34" charset="0"/>
                        </a:rPr>
                        <a:t>Since 2018, an expanded core dataset is collected, this includes personal, diagnosis, treatment and outcomes data including validated motor outcome measures and </a:t>
                      </a:r>
                      <a:r>
                        <a:rPr lang="en-GB" sz="1200" kern="0" err="1">
                          <a:solidFill>
                            <a:schemeClr val="tx1"/>
                          </a:solidFill>
                          <a:latin typeface="Arial" panose="020B0604020202020204" pitchFamily="34" charset="0"/>
                          <a:cs typeface="Arial" panose="020B0604020202020204" pitchFamily="34" charset="0"/>
                        </a:rPr>
                        <a:t>PROs.</a:t>
                      </a:r>
                      <a:r>
                        <a:rPr lang="en-GB" sz="1200" kern="0" baseline="30000">
                          <a:solidFill>
                            <a:schemeClr val="tx1"/>
                          </a:solidFill>
                          <a:latin typeface="Arial" panose="020B0604020202020204" pitchFamily="34" charset="0"/>
                          <a:cs typeface="Arial" panose="020B0604020202020204" pitchFamily="34" charset="0"/>
                        </a:rPr>
                        <a:t>[2]</a:t>
                      </a:r>
                      <a:endParaRPr lang="en-GB" sz="1200" kern="0">
                        <a:solidFill>
                          <a:schemeClr val="tx1"/>
                        </a:solidFill>
                        <a:latin typeface="Arial" panose="020B0604020202020204" pitchFamily="34" charset="0"/>
                        <a:cs typeface="Arial" panose="020B0604020202020204" pitchFamily="34" charset="0"/>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0">
                          <a:solidFill>
                            <a:schemeClr val="tx1"/>
                          </a:solidFill>
                          <a:latin typeface="Arial" panose="020B0604020202020204" pitchFamily="34" charset="0"/>
                          <a:cs typeface="Arial" panose="020B0604020202020204" pitchFamily="34" charset="0"/>
                        </a:rPr>
                        <a:t>The registry has been harmonised with other European registries through INDRA &amp; TREAT-NMD but is not publicly available with the last published status update in February 2020.</a:t>
                      </a:r>
                      <a:r>
                        <a:rPr kumimoji="0" lang="en-GB" sz="1200" b="0" i="0" u="none" strike="noStrike" kern="1200" cap="none" spc="0" normalizeH="0" baseline="30000" noProof="0">
                          <a:ln>
                            <a:noFill/>
                          </a:ln>
                          <a:solidFill>
                            <a:srgbClr val="404040"/>
                          </a:solidFill>
                          <a:effectLst/>
                          <a:uLnTx/>
                          <a:uFillTx/>
                          <a:latin typeface="+mn-lt"/>
                          <a:ea typeface="+mn-ea"/>
                          <a:cs typeface="+mn-cs"/>
                        </a:rPr>
                        <a:t>[3]</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0">
                          <a:solidFill>
                            <a:schemeClr val="tx1"/>
                          </a:solidFill>
                          <a:latin typeface="Arial" panose="020B0604020202020204" pitchFamily="34" charset="0"/>
                          <a:cs typeface="Arial" panose="020B0604020202020204" pitchFamily="34" charset="0"/>
                        </a:rPr>
                        <a:t>Since 2004, there have been 429 SMA patients registered from Ukraine and neighbouring countries without their own registries since 2004. In February 2020, </a:t>
                      </a:r>
                      <a:r>
                        <a:rPr lang="en-US" sz="1200" b="0" strike="noStrike" kern="0" baseline="0">
                          <a:solidFill>
                            <a:schemeClr val="tx1"/>
                          </a:solidFill>
                        </a:rPr>
                        <a:t>there were a total of 267 alive Ukrainian SMA patients registered</a:t>
                      </a:r>
                      <a:r>
                        <a:rPr lang="en-GB" sz="1200" kern="0">
                          <a:solidFill>
                            <a:schemeClr val="tx1"/>
                          </a:solidFill>
                          <a:latin typeface="Arial" panose="020B0604020202020204" pitchFamily="34" charset="0"/>
                          <a:cs typeface="Arial" panose="020B0604020202020204" pitchFamily="34" charset="0"/>
                        </a:rPr>
                        <a:t>.</a:t>
                      </a:r>
                      <a:r>
                        <a:rPr lang="en-GB" sz="1200" kern="0" baseline="30000">
                          <a:solidFill>
                            <a:schemeClr val="tx1"/>
                          </a:solidFill>
                          <a:latin typeface="Arial" panose="020B0604020202020204" pitchFamily="34" charset="0"/>
                          <a:cs typeface="Arial" panose="020B0604020202020204" pitchFamily="34" charset="0"/>
                        </a:rPr>
                        <a:t>[2]</a:t>
                      </a:r>
                      <a:endParaRPr lang="en-GB" sz="1200" ker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74474360"/>
                  </a:ext>
                </a:extLst>
              </a:tr>
              <a:tr h="996027">
                <a:tc>
                  <a:txBody>
                    <a:bodyPr/>
                    <a:lstStyle/>
                    <a:p>
                      <a:pPr algn="ctr"/>
                      <a:r>
                        <a:rPr lang="en-US" sz="1200" b="1">
                          <a:solidFill>
                            <a:schemeClr val="bg1"/>
                          </a:solidFill>
                        </a:rPr>
                        <a:t>Infrastructure</a:t>
                      </a:r>
                    </a:p>
                    <a:p>
                      <a:pPr algn="ctr"/>
                      <a:endParaRPr lang="en-US" sz="12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National children's specialized hospital, OKHMADET, </a:t>
                      </a:r>
                      <a:r>
                        <a:rPr kumimoji="0" lang="en-GB" sz="1200" b="0" i="0" u="none" strike="noStrike" kern="1200" cap="none" spc="0" normalizeH="0" baseline="0" noProof="0">
                          <a:ln>
                            <a:noFill/>
                          </a:ln>
                          <a:solidFill>
                            <a:srgbClr val="404040"/>
                          </a:solidFill>
                          <a:effectLst/>
                          <a:uLnTx/>
                          <a:uFillTx/>
                          <a:latin typeface="+mn-lt"/>
                          <a:ea typeface="+mn-ea"/>
                          <a:cs typeface="+mn-cs"/>
                        </a:rPr>
                        <a:t>in Kiev is the main SMA centre in Ukraine, where paediatric patients may gain access to treatment.</a:t>
                      </a:r>
                      <a:r>
                        <a:rPr lang="en-GB" sz="1200" baseline="30000"/>
                        <a:t> </a:t>
                      </a:r>
                      <a:r>
                        <a:rPr kumimoji="0" lang="en-US" sz="1200" b="0" i="0" u="none" strike="noStrike" kern="1200" cap="none" spc="0" normalizeH="0" baseline="0" noProof="0">
                          <a:ln>
                            <a:noFill/>
                          </a:ln>
                          <a:solidFill>
                            <a:srgbClr val="404040"/>
                          </a:solidFill>
                          <a:effectLst/>
                          <a:uLnTx/>
                          <a:uFillTx/>
                          <a:latin typeface="+mn-lt"/>
                          <a:ea typeface="+mn-ea"/>
                          <a:cs typeface="+mn-cs"/>
                        </a:rPr>
                        <a:t>T</a:t>
                      </a:r>
                      <a:r>
                        <a:rPr kumimoji="0" lang="en-GB" sz="1200" b="0" i="0" u="none" strike="noStrike" kern="1200" cap="none" spc="0" normalizeH="0" baseline="0" noProof="0">
                          <a:ln>
                            <a:noFill/>
                          </a:ln>
                          <a:solidFill>
                            <a:srgbClr val="404040"/>
                          </a:solidFill>
                          <a:effectLst/>
                          <a:uLnTx/>
                          <a:uFillTx/>
                          <a:latin typeface="+mn-lt"/>
                          <a:ea typeface="+mn-ea"/>
                          <a:cs typeface="+mn-cs"/>
                        </a:rPr>
                        <a:t>he Institute of Neurology, Psychiatry and Narcology also may provide access to treatment and diagnostic services for children and adults.</a:t>
                      </a:r>
                      <a:r>
                        <a:rPr lang="en-GB" sz="1200" baseline="30000"/>
                        <a:t>[7] </a:t>
                      </a:r>
                      <a:endParaRPr kumimoji="0" lang="en-GB"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a:t>Given a population of 43,7M people, this equates to 0.05 expert centres per 1M of the population where patients are able to receive treatment.</a:t>
                      </a:r>
                      <a:r>
                        <a:rPr lang="en-GB" sz="1200" baseline="30000"/>
                        <a:t>[10] </a:t>
                      </a:r>
                      <a:endParaRPr kumimoji="0" lang="en-US" sz="1200" b="0" i="0" u="none" strike="noStrike" kern="1200" cap="none" spc="0" normalizeH="0" baseline="0" noProof="0">
                        <a:ln>
                          <a:noFill/>
                        </a:ln>
                        <a:solidFill>
                          <a:srgbClr val="404040"/>
                        </a:solidFill>
                        <a:effectLst/>
                        <a:uLnTx/>
                        <a:uFillTx/>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392270485"/>
                  </a:ext>
                </a:extLst>
              </a:tr>
            </a:tbl>
          </a:graphicData>
        </a:graphic>
      </p:graphicFrame>
      <p:sp>
        <p:nvSpPr>
          <p:cNvPr id="16" name="Rectangle 15">
            <a:extLst>
              <a:ext uri="{FF2B5EF4-FFF2-40B4-BE49-F238E27FC236}">
                <a16:creationId xmlns:a16="http://schemas.microsoft.com/office/drawing/2014/main" id="{0A85E039-550A-4570-98FD-F9BDEB01E733}"/>
              </a:ext>
            </a:extLst>
          </p:cNvPr>
          <p:cNvSpPr/>
          <p:nvPr/>
        </p:nvSpPr>
        <p:spPr>
          <a:xfrm rot="16200000">
            <a:off x="-983890" y="3254286"/>
            <a:ext cx="2421808"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Healthcare system preparedness</a:t>
            </a:r>
          </a:p>
        </p:txBody>
      </p:sp>
      <p:sp>
        <p:nvSpPr>
          <p:cNvPr id="23" name="Rectangle 22">
            <a:extLst>
              <a:ext uri="{FF2B5EF4-FFF2-40B4-BE49-F238E27FC236}">
                <a16:creationId xmlns:a16="http://schemas.microsoft.com/office/drawing/2014/main" id="{3A57BC34-866B-47E6-BF80-B2430B94C1D8}"/>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7C5BD2E6-3864-4B4E-B164-A875065B1221}"/>
              </a:ext>
            </a:extLst>
          </p:cNvPr>
          <p:cNvSpPr/>
          <p:nvPr/>
        </p:nvSpPr>
        <p:spPr>
          <a:xfrm>
            <a:off x="0" y="2254313"/>
            <a:ext cx="144000" cy="96083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86B1C5BF-A7E5-4B10-B95C-6810A3C899F4}"/>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05E4FD91-33A3-441C-BE84-394E77AB6F5F}"/>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7" name="Rectangle 26">
            <a:extLst>
              <a:ext uri="{FF2B5EF4-FFF2-40B4-BE49-F238E27FC236}">
                <a16:creationId xmlns:a16="http://schemas.microsoft.com/office/drawing/2014/main" id="{0BEB6B8C-1929-43D4-95F8-1532D95D030B}"/>
              </a:ext>
            </a:extLst>
          </p:cNvPr>
          <p:cNvSpPr/>
          <p:nvPr/>
        </p:nvSpPr>
        <p:spPr>
          <a:xfrm>
            <a:off x="0" y="4534455"/>
            <a:ext cx="144000" cy="169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28" name="Picture 27">
            <a:extLst>
              <a:ext uri="{FF2B5EF4-FFF2-40B4-BE49-F238E27FC236}">
                <a16:creationId xmlns:a16="http://schemas.microsoft.com/office/drawing/2014/main" id="{3920A867-8758-481D-BD44-F436024A4F7D}"/>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1416717" y="193385"/>
            <a:ext cx="564581" cy="343658"/>
          </a:xfrm>
          <a:prstGeom prst="rect">
            <a:avLst/>
          </a:prstGeom>
        </p:spPr>
      </p:pic>
      <p:sp>
        <p:nvSpPr>
          <p:cNvPr id="69" name="Rectangle 68">
            <a:extLst>
              <a:ext uri="{FF2B5EF4-FFF2-40B4-BE49-F238E27FC236}">
                <a16:creationId xmlns:a16="http://schemas.microsoft.com/office/drawing/2014/main" id="{2B35637A-FEEA-46F7-BDEB-FB09697225C7}"/>
              </a:ext>
            </a:extLst>
          </p:cNvPr>
          <p:cNvSpPr/>
          <p:nvPr/>
        </p:nvSpPr>
        <p:spPr>
          <a:xfrm>
            <a:off x="727592" y="2362857"/>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p:txBody>
      </p:sp>
      <p:sp>
        <p:nvSpPr>
          <p:cNvPr id="70" name="Rectangle 69">
            <a:extLst>
              <a:ext uri="{FF2B5EF4-FFF2-40B4-BE49-F238E27FC236}">
                <a16:creationId xmlns:a16="http://schemas.microsoft.com/office/drawing/2014/main" id="{BDE95F71-C071-466D-8A4C-18EEF3229749}"/>
              </a:ext>
            </a:extLst>
          </p:cNvPr>
          <p:cNvSpPr/>
          <p:nvPr/>
        </p:nvSpPr>
        <p:spPr>
          <a:xfrm>
            <a:off x="727592" y="4254583"/>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p:txBody>
      </p:sp>
      <p:sp>
        <p:nvSpPr>
          <p:cNvPr id="71" name="Rectangle 70">
            <a:extLst>
              <a:ext uri="{FF2B5EF4-FFF2-40B4-BE49-F238E27FC236}">
                <a16:creationId xmlns:a16="http://schemas.microsoft.com/office/drawing/2014/main" id="{6FFC79D4-CAE6-431E-B257-8BD95892910C}"/>
              </a:ext>
            </a:extLst>
          </p:cNvPr>
          <p:cNvSpPr/>
          <p:nvPr/>
        </p:nvSpPr>
        <p:spPr>
          <a:xfrm>
            <a:off x="752737" y="5668653"/>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p:txBody>
      </p:sp>
      <p:grpSp>
        <p:nvGrpSpPr>
          <p:cNvPr id="35" name="Group 34">
            <a:extLst>
              <a:ext uri="{FF2B5EF4-FFF2-40B4-BE49-F238E27FC236}">
                <a16:creationId xmlns:a16="http://schemas.microsoft.com/office/drawing/2014/main" id="{30EEF0C1-81C7-4390-BBBC-C7B9BFCE8393}"/>
              </a:ext>
            </a:extLst>
          </p:cNvPr>
          <p:cNvGrpSpPr/>
          <p:nvPr/>
        </p:nvGrpSpPr>
        <p:grpSpPr>
          <a:xfrm>
            <a:off x="612292" y="6134319"/>
            <a:ext cx="8921891" cy="844627"/>
            <a:chOff x="612292" y="6134319"/>
            <a:chExt cx="8921891" cy="844627"/>
          </a:xfrm>
        </p:grpSpPr>
        <p:sp>
          <p:nvSpPr>
            <p:cNvPr id="36" name="Text Placeholder 3">
              <a:extLst>
                <a:ext uri="{FF2B5EF4-FFF2-40B4-BE49-F238E27FC236}">
                  <a16:creationId xmlns:a16="http://schemas.microsoft.com/office/drawing/2014/main" id="{CF3620E7-C777-4843-9D84-5AC439B43B72}"/>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2EEB8224-6D31-4F5E-B5BB-C414FA429783}"/>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0594F36A-BFF6-470E-BA48-EB5C8283B854}"/>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40" name="Rectangle 39">
              <a:extLst>
                <a:ext uri="{FF2B5EF4-FFF2-40B4-BE49-F238E27FC236}">
                  <a16:creationId xmlns:a16="http://schemas.microsoft.com/office/drawing/2014/main" id="{F1569E76-58F5-4713-BFEA-1365D60EB457}"/>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1" name="Text Placeholder 3">
              <a:extLst>
                <a:ext uri="{FF2B5EF4-FFF2-40B4-BE49-F238E27FC236}">
                  <a16:creationId xmlns:a16="http://schemas.microsoft.com/office/drawing/2014/main" id="{910B764F-BDAC-4E91-93AD-6E8786DE5C6C}"/>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2" name="Rectangle 41">
              <a:extLst>
                <a:ext uri="{FF2B5EF4-FFF2-40B4-BE49-F238E27FC236}">
                  <a16:creationId xmlns:a16="http://schemas.microsoft.com/office/drawing/2014/main" id="{0BBBBBE5-EE24-4A15-8D26-FB5CAB6FDD3E}"/>
                </a:ext>
              </a:extLst>
            </p:cNvPr>
            <p:cNvSpPr/>
            <p:nvPr/>
          </p:nvSpPr>
          <p:spPr>
            <a:xfrm>
              <a:off x="4564553"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50" name="Rectangle 49">
              <a:extLst>
                <a:ext uri="{FF2B5EF4-FFF2-40B4-BE49-F238E27FC236}">
                  <a16:creationId xmlns:a16="http://schemas.microsoft.com/office/drawing/2014/main" id="{590995F7-FDFF-4539-B721-8DDFBFD7583F}"/>
                </a:ext>
              </a:extLst>
            </p:cNvPr>
            <p:cNvSpPr/>
            <p:nvPr/>
          </p:nvSpPr>
          <p:spPr>
            <a:xfrm>
              <a:off x="182036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1" name="Rectangle 50">
              <a:extLst>
                <a:ext uri="{FF2B5EF4-FFF2-40B4-BE49-F238E27FC236}">
                  <a16:creationId xmlns:a16="http://schemas.microsoft.com/office/drawing/2014/main" id="{05523BE8-2643-4C34-87C9-ED628D7E02BD}"/>
                </a:ext>
              </a:extLst>
            </p:cNvPr>
            <p:cNvSpPr/>
            <p:nvPr/>
          </p:nvSpPr>
          <p:spPr>
            <a:xfrm>
              <a:off x="2952545"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2" name="Text Placeholder 3">
              <a:extLst>
                <a:ext uri="{FF2B5EF4-FFF2-40B4-BE49-F238E27FC236}">
                  <a16:creationId xmlns:a16="http://schemas.microsoft.com/office/drawing/2014/main" id="{813EAABE-1B99-47FB-8509-7BEB64995767}"/>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53" name="Right Bracket 52">
              <a:extLst>
                <a:ext uri="{FF2B5EF4-FFF2-40B4-BE49-F238E27FC236}">
                  <a16:creationId xmlns:a16="http://schemas.microsoft.com/office/drawing/2014/main" id="{0BBF7635-3713-4CBF-93FE-8C1520496CD2}"/>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54" name="Rectangle 53">
              <a:extLst>
                <a:ext uri="{FF2B5EF4-FFF2-40B4-BE49-F238E27FC236}">
                  <a16:creationId xmlns:a16="http://schemas.microsoft.com/office/drawing/2014/main" id="{DF352DCE-9A7D-412B-8E91-B881285304C1}"/>
                </a:ext>
              </a:extLst>
            </p:cNvPr>
            <p:cNvSpPr/>
            <p:nvPr/>
          </p:nvSpPr>
          <p:spPr>
            <a:xfrm>
              <a:off x="269744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55" name="Rectangle 54">
              <a:extLst>
                <a:ext uri="{FF2B5EF4-FFF2-40B4-BE49-F238E27FC236}">
                  <a16:creationId xmlns:a16="http://schemas.microsoft.com/office/drawing/2014/main" id="{0A9190F0-CED2-4764-B90D-2D2170B597B1}"/>
                </a:ext>
              </a:extLst>
            </p:cNvPr>
            <p:cNvSpPr/>
            <p:nvPr/>
          </p:nvSpPr>
          <p:spPr>
            <a:xfrm>
              <a:off x="4304210"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56" name="Rectangle 55">
              <a:extLst>
                <a:ext uri="{FF2B5EF4-FFF2-40B4-BE49-F238E27FC236}">
                  <a16:creationId xmlns:a16="http://schemas.microsoft.com/office/drawing/2014/main" id="{3B50B178-3C3D-4331-8DF1-FB000546F792}"/>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57" name="Rectangle 56">
              <a:extLst>
                <a:ext uri="{FF2B5EF4-FFF2-40B4-BE49-F238E27FC236}">
                  <a16:creationId xmlns:a16="http://schemas.microsoft.com/office/drawing/2014/main" id="{41ACEEB3-5720-4A96-B535-D0D4D54B1E00}"/>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72" name="Graphic 71" descr="Map with pin">
              <a:extLst>
                <a:ext uri="{FF2B5EF4-FFF2-40B4-BE49-F238E27FC236}">
                  <a16:creationId xmlns:a16="http://schemas.microsoft.com/office/drawing/2014/main" id="{114FFAB3-3778-4035-BB94-E40B0A02B7E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73" name="Graphic 72" descr="DNA">
              <a:extLst>
                <a:ext uri="{FF2B5EF4-FFF2-40B4-BE49-F238E27FC236}">
                  <a16:creationId xmlns:a16="http://schemas.microsoft.com/office/drawing/2014/main" id="{8538BA22-86F2-4E3F-ACB8-366997DA4F7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74" name="Rectangle 73">
              <a:extLst>
                <a:ext uri="{FF2B5EF4-FFF2-40B4-BE49-F238E27FC236}">
                  <a16:creationId xmlns:a16="http://schemas.microsoft.com/office/drawing/2014/main" id="{1E9008A7-91FC-49A2-97EA-0CFC0FE7D4F5}"/>
                </a:ext>
              </a:extLst>
            </p:cNvPr>
            <p:cNvSpPr/>
            <p:nvPr/>
          </p:nvSpPr>
          <p:spPr>
            <a:xfrm>
              <a:off x="528356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75" name="Rectangle 74">
              <a:extLst>
                <a:ext uri="{FF2B5EF4-FFF2-40B4-BE49-F238E27FC236}">
                  <a16:creationId xmlns:a16="http://schemas.microsoft.com/office/drawing/2014/main" id="{6D44141B-6548-4BE3-85B6-6928166665E2}"/>
                </a:ext>
              </a:extLst>
            </p:cNvPr>
            <p:cNvSpPr/>
            <p:nvPr/>
          </p:nvSpPr>
          <p:spPr>
            <a:xfrm>
              <a:off x="5525480" y="6406196"/>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1061494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5"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Diagnosis </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4166002920"/>
              </p:ext>
            </p:extLst>
          </p:nvPr>
        </p:nvGraphicFramePr>
        <p:xfrm>
          <a:off x="711199" y="1179722"/>
          <a:ext cx="11160000" cy="410904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035187734"/>
                    </a:ext>
                  </a:extLst>
                </a:gridCol>
              </a:tblGrid>
              <a:tr h="360000">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3118138">
                <a:tc>
                  <a:txBody>
                    <a:bodyPr/>
                    <a:lstStyle/>
                    <a:p>
                      <a:pPr algn="ctr"/>
                      <a:r>
                        <a:rPr lang="en-US" sz="1200" b="1" dirty="0">
                          <a:solidFill>
                            <a:schemeClr val="bg1"/>
                          </a:solidFill>
                        </a:rPr>
                        <a:t>Efficiency of diagnostic pathway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Newborn Screening</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A </a:t>
                      </a:r>
                      <a:r>
                        <a:rPr kumimoji="0" lang="en-US" sz="1200" b="0" i="0" u="none" strike="noStrike" kern="1200" cap="none" spc="0" normalizeH="0" baseline="0" noProof="0" dirty="0">
                          <a:ln>
                            <a:noFill/>
                          </a:ln>
                          <a:solidFill>
                            <a:srgbClr val="404040"/>
                          </a:solidFill>
                          <a:effectLst/>
                          <a:uLnTx/>
                          <a:uFillTx/>
                          <a:latin typeface="+mn-lt"/>
                          <a:ea typeface="+mn-ea"/>
                          <a:cs typeface="+mn-cs"/>
                        </a:rPr>
                        <a:t>newborn</a:t>
                      </a:r>
                      <a:r>
                        <a:rPr lang="en-GB" sz="1200" dirty="0"/>
                        <a:t> screening program is established in Ukraine which mandates a list of reagents for screening that are procured under the program “provision of medical measures of individual state programs and comprehensive program measures".</a:t>
                      </a:r>
                      <a:r>
                        <a:rPr lang="en-GB" sz="1200" baseline="30000" dirty="0"/>
                        <a:t>[1]</a:t>
                      </a:r>
                      <a:r>
                        <a:rPr lang="en-GB" sz="1200" dirty="0"/>
                        <a:t> </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The list of disorders screened for is laid down by the </a:t>
                      </a:r>
                      <a:r>
                        <a:rPr lang="en-GB" sz="1200" b="0" i="0" kern="1200" dirty="0">
                          <a:solidFill>
                            <a:schemeClr val="dk1"/>
                          </a:solidFill>
                          <a:effectLst/>
                          <a:latin typeface="+mn-lt"/>
                          <a:ea typeface="+mn-ea"/>
                          <a:cs typeface="+mn-cs"/>
                        </a:rPr>
                        <a:t>Cabinet of Ministers of Ukraine</a:t>
                      </a:r>
                      <a:r>
                        <a:rPr lang="en-GB" sz="1200" dirty="0"/>
                        <a:t>.</a:t>
                      </a:r>
                      <a:r>
                        <a:rPr lang="en-GB" sz="1200" baseline="30000" dirty="0"/>
                        <a:t>[1]</a:t>
                      </a:r>
                      <a:r>
                        <a:rPr lang="en-GB" sz="1200" dirty="0"/>
                        <a:t> </a:t>
                      </a:r>
                      <a:endParaRPr kumimoji="0" lang="en-US" sz="1200" b="0" i="0" u="none" strike="noStrike" kern="1200" cap="none" spc="0" normalizeH="0" baseline="0" noProof="0" dirty="0">
                        <a:ln>
                          <a:noFill/>
                        </a:ln>
                        <a:solidFill>
                          <a:srgbClr val="404040"/>
                        </a:solidFill>
                        <a:effectLst/>
                        <a:uLnTx/>
                        <a:uFillTx/>
                        <a:latin typeface="+mn-lt"/>
                        <a:ea typeface="+mn-ea"/>
                        <a:cs typeface="+mn-cs"/>
                      </a:endParaRP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Since 2019, the Ukrainian newborn screening program </a:t>
                      </a:r>
                      <a:r>
                        <a:rPr lang="en-GB" sz="1200" b="0" i="0" kern="1200" dirty="0">
                          <a:solidFill>
                            <a:schemeClr val="dk1"/>
                          </a:solidFill>
                          <a:effectLst/>
                          <a:latin typeface="+mn-lt"/>
                          <a:ea typeface="+mn-ea"/>
                          <a:cs typeface="+mn-cs"/>
                        </a:rPr>
                        <a:t>includes just four conditions: </a:t>
                      </a:r>
                      <a:r>
                        <a:rPr lang="en-US" sz="1200" b="0" i="0" kern="1200" dirty="0">
                          <a:solidFill>
                            <a:schemeClr val="dk1"/>
                          </a:solidFill>
                          <a:effectLst/>
                          <a:latin typeface="+mn-lt"/>
                          <a:ea typeface="+mn-ea"/>
                          <a:cs typeface="+mn-cs"/>
                        </a:rPr>
                        <a:t>phenylketonuria, congenital hypothyroidism, cystic fibrosis and adrenogenital syndrome</a:t>
                      </a:r>
                      <a:r>
                        <a:rPr kumimoji="0" lang="en-US" sz="1200" b="0" i="0" u="none" strike="noStrike" kern="1200" cap="none" spc="0" normalizeH="0" baseline="0" noProof="0" dirty="0">
                          <a:ln>
                            <a:noFill/>
                          </a:ln>
                          <a:solidFill>
                            <a:srgbClr val="404040"/>
                          </a:solidFill>
                          <a:effectLst/>
                          <a:uLnTx/>
                          <a:uFillTx/>
                          <a:latin typeface="+mn-lt"/>
                          <a:ea typeface="+mn-ea"/>
                          <a:cs typeface="+mn-cs"/>
                        </a:rPr>
                        <a:t>does.</a:t>
                      </a:r>
                      <a:r>
                        <a:rPr kumimoji="0" lang="en-US" sz="1200" b="0" i="0" u="none" strike="noStrike" kern="1200" cap="none" spc="0" normalizeH="0" baseline="30000" noProof="0" dirty="0">
                          <a:ln>
                            <a:noFill/>
                          </a:ln>
                          <a:solidFill>
                            <a:srgbClr val="404040"/>
                          </a:solidFill>
                          <a:effectLst/>
                          <a:uLnTx/>
                          <a:uFillTx/>
                          <a:latin typeface="+mn-lt"/>
                          <a:ea typeface="+mn-ea"/>
                          <a:cs typeface="+mn-cs"/>
                        </a:rPr>
                        <a:t>[1,3,6]</a:t>
                      </a:r>
                      <a:endParaRPr kumimoji="0" lang="en-US" sz="1200" b="0" i="0" u="none" strike="noStrike" kern="1200" cap="none" spc="0" normalizeH="0" baseline="0" noProof="0" dirty="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noProof="0" dirty="0">
                          <a:solidFill>
                            <a:schemeClr val="dk1"/>
                          </a:solidFill>
                          <a:latin typeface="+mn-lt"/>
                          <a:ea typeface="+mn-ea"/>
                          <a:cs typeface="+mn-cs"/>
                        </a:rPr>
                        <a:t>As of June 2021, the </a:t>
                      </a:r>
                      <a:r>
                        <a:rPr lang="en-US" sz="1200" kern="1200" noProof="0" dirty="0" err="1">
                          <a:solidFill>
                            <a:schemeClr val="dk1"/>
                          </a:solidFill>
                          <a:latin typeface="+mn-lt"/>
                          <a:ea typeface="+mn-ea"/>
                          <a:cs typeface="+mn-cs"/>
                        </a:rPr>
                        <a:t>Ukranian</a:t>
                      </a:r>
                      <a:r>
                        <a:rPr lang="en-US" sz="1200" kern="1200" noProof="0" dirty="0">
                          <a:solidFill>
                            <a:schemeClr val="dk1"/>
                          </a:solidFill>
                          <a:latin typeface="+mn-lt"/>
                          <a:ea typeface="+mn-ea"/>
                          <a:cs typeface="+mn-cs"/>
                        </a:rPr>
                        <a:t> parliament passed a budget amendment that will allow the introduction of newborn screening for SMA and other metabolic disorders. The amendment allocates an additional UAH 300 million (around EUR 9.2 million) to neonatal screening programme and includes additional funding for one central and two regional labs.</a:t>
                      </a:r>
                      <a:r>
                        <a:rPr lang="en-US" sz="1200" kern="1200" baseline="30000" noProof="0" dirty="0">
                          <a:solidFill>
                            <a:schemeClr val="dk1"/>
                          </a:solidFill>
                          <a:latin typeface="+mn-lt"/>
                          <a:ea typeface="+mn-ea"/>
                          <a:cs typeface="+mn-cs"/>
                        </a:rPr>
                        <a:t>[6]</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noProof="0" dirty="0">
                          <a:solidFill>
                            <a:schemeClr val="dk1"/>
                          </a:solidFill>
                          <a:latin typeface="+mn-lt"/>
                          <a:ea typeface="+mn-ea"/>
                          <a:cs typeface="+mn-cs"/>
                        </a:rPr>
                        <a:t>The amended programme is expected to start from January 2022, will bring the total number of disorders screened for at birth from to 21.</a:t>
                      </a:r>
                      <a:r>
                        <a:rPr lang="en-US" sz="1200" kern="1200" baseline="30000" noProof="0" dirty="0">
                          <a:solidFill>
                            <a:schemeClr val="dk1"/>
                          </a:solidFill>
                          <a:latin typeface="+mn-lt"/>
                          <a:ea typeface="+mn-ea"/>
                          <a:cs typeface="+mn-cs"/>
                        </a:rPr>
                        <a:t>[6]</a:t>
                      </a: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chemeClr val="tx1"/>
                          </a:solidFill>
                          <a:effectLst/>
                          <a:uLnTx/>
                          <a:uFillTx/>
                          <a:latin typeface="+mn-lt"/>
                          <a:ea typeface="+mn-ea"/>
                          <a:cs typeface="+mn-cs"/>
                        </a:rPr>
                        <a:t>Genetic Diagnostic Testing</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The </a:t>
                      </a:r>
                      <a:r>
                        <a:rPr lang="en-GB" sz="1200" i="0" dirty="0">
                          <a:solidFill>
                            <a:schemeClr val="tx1"/>
                          </a:solidFill>
                        </a:rPr>
                        <a:t>National List of Essential </a:t>
                      </a:r>
                      <a:r>
                        <a:rPr kumimoji="0" lang="en-GB" sz="1200" b="0" i="0" u="none" strike="noStrike" kern="1200" cap="none" spc="0" normalizeH="0" baseline="0" noProof="0" dirty="0">
                          <a:ln>
                            <a:noFill/>
                          </a:ln>
                          <a:solidFill>
                            <a:schemeClr val="tx1"/>
                          </a:solidFill>
                          <a:effectLst/>
                          <a:uLnTx/>
                          <a:uFillTx/>
                          <a:latin typeface="+mn-lt"/>
                          <a:ea typeface="+mn-ea"/>
                          <a:cs typeface="+mn-cs"/>
                        </a:rPr>
                        <a:t>medicines and medical devices that are purchased on the basis of procurement agreements does not include SMA reagents for molecular genetic research.</a:t>
                      </a:r>
                      <a:r>
                        <a:rPr kumimoji="0" lang="en-GB" sz="1200" b="0" i="0" u="none" strike="noStrike" kern="1200" cap="none" spc="0" normalizeH="0" baseline="30000" noProof="0" dirty="0">
                          <a:ln>
                            <a:noFill/>
                          </a:ln>
                          <a:solidFill>
                            <a:schemeClr val="tx1"/>
                          </a:solidFill>
                          <a:effectLst/>
                          <a:uLnTx/>
                          <a:uFillTx/>
                          <a:latin typeface="+mn-lt"/>
                          <a:ea typeface="+mn-ea"/>
                          <a:cs typeface="+mn-cs"/>
                        </a:rPr>
                        <a:t>[4]</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noProof="0" dirty="0">
                          <a:solidFill>
                            <a:schemeClr val="dk1"/>
                          </a:solidFill>
                          <a:latin typeface="+mn-lt"/>
                          <a:ea typeface="+mn-ea"/>
                          <a:cs typeface="+mn-cs"/>
                        </a:rPr>
                        <a:t>The recent budget amendment includes additional funding for one central and two regional labs.</a:t>
                      </a:r>
                      <a:r>
                        <a:rPr lang="en-US" sz="1200" kern="1200" baseline="30000" noProof="0" dirty="0">
                          <a:solidFill>
                            <a:schemeClr val="dk1"/>
                          </a:solidFill>
                          <a:latin typeface="+mn-lt"/>
                          <a:ea typeface="+mn-ea"/>
                          <a:cs typeface="+mn-cs"/>
                        </a:rPr>
                        <a:t>[6]</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A free screening service is planned to be included in </a:t>
                      </a:r>
                      <a:r>
                        <a:rPr kumimoji="0" lang="en-GB" sz="1200" b="0" i="0" u="none" strike="noStrike" kern="1200" cap="none" spc="0" normalizeH="0" baseline="0" noProof="0" dirty="0" err="1">
                          <a:ln>
                            <a:noFill/>
                          </a:ln>
                          <a:solidFill>
                            <a:schemeClr val="tx1"/>
                          </a:solidFill>
                          <a:effectLst/>
                          <a:uLnTx/>
                          <a:uFillTx/>
                          <a:latin typeface="+mn-lt"/>
                          <a:ea typeface="+mn-ea"/>
                          <a:cs typeface="+mn-cs"/>
                        </a:rPr>
                        <a:t>Okhmadet</a:t>
                      </a:r>
                      <a:r>
                        <a:rPr kumimoji="0" lang="en-GB" sz="1200" b="0" i="0" u="none" strike="noStrike" kern="1200" cap="none" spc="0" normalizeH="0" baseline="0" noProof="0" dirty="0">
                          <a:ln>
                            <a:noFill/>
                          </a:ln>
                          <a:solidFill>
                            <a:schemeClr val="tx1"/>
                          </a:solidFill>
                          <a:effectLst/>
                          <a:uLnTx/>
                          <a:uFillTx/>
                          <a:latin typeface="+mn-lt"/>
                          <a:ea typeface="+mn-ea"/>
                          <a:cs typeface="+mn-cs"/>
                        </a:rPr>
                        <a:t> Hospital, Kiev, which is a primary clinical centre for orphan patients, which is established under the ministry of health.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bl>
          </a:graphicData>
        </a:graphic>
      </p:graphicFrame>
      <p:sp>
        <p:nvSpPr>
          <p:cNvPr id="16" name="Rectangle 15">
            <a:extLst>
              <a:ext uri="{FF2B5EF4-FFF2-40B4-BE49-F238E27FC236}">
                <a16:creationId xmlns:a16="http://schemas.microsoft.com/office/drawing/2014/main" id="{AC009285-7507-4EA7-89BB-54FD6359B140}"/>
              </a:ext>
            </a:extLst>
          </p:cNvPr>
          <p:cNvSpPr/>
          <p:nvPr/>
        </p:nvSpPr>
        <p:spPr>
          <a:xfrm rot="16200000">
            <a:off x="-1096216" y="4354381"/>
            <a:ext cx="2652667"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Diagnosis</a:t>
            </a:r>
          </a:p>
        </p:txBody>
      </p:sp>
      <p:sp>
        <p:nvSpPr>
          <p:cNvPr id="28" name="Rectangle 27">
            <a:extLst>
              <a:ext uri="{FF2B5EF4-FFF2-40B4-BE49-F238E27FC236}">
                <a16:creationId xmlns:a16="http://schemas.microsoft.com/office/drawing/2014/main" id="{0327A52B-E779-447C-9A36-6C1CD679F2F4}"/>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9208FB7F-74C0-4A47-B12D-FE947FBF7E5D}"/>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28D56C04-9E1B-4EF4-805E-BFA9EFF56FAB}"/>
              </a:ext>
            </a:extLst>
          </p:cNvPr>
          <p:cNvSpPr/>
          <p:nvPr/>
        </p:nvSpPr>
        <p:spPr>
          <a:xfrm>
            <a:off x="0" y="3222917"/>
            <a:ext cx="144000" cy="612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FEC14AF2-BBFA-4FCC-8E28-A624CC3EF771}"/>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D35279E6-33A0-4C47-9A79-21E024E84D16}"/>
              </a:ext>
            </a:extLst>
          </p:cNvPr>
          <p:cNvSpPr/>
          <p:nvPr/>
        </p:nvSpPr>
        <p:spPr>
          <a:xfrm>
            <a:off x="0" y="4534455"/>
            <a:ext cx="144000" cy="169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33" name="Picture 32">
            <a:extLst>
              <a:ext uri="{FF2B5EF4-FFF2-40B4-BE49-F238E27FC236}">
                <a16:creationId xmlns:a16="http://schemas.microsoft.com/office/drawing/2014/main" id="{3E34EF87-4484-4647-BE78-9FCA7A8D8C6D}"/>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1416717" y="193385"/>
            <a:ext cx="564581" cy="343658"/>
          </a:xfrm>
          <a:prstGeom prst="rect">
            <a:avLst/>
          </a:prstGeom>
        </p:spPr>
      </p:pic>
      <p:sp>
        <p:nvSpPr>
          <p:cNvPr id="74" name="Rectangle 73">
            <a:extLst>
              <a:ext uri="{FF2B5EF4-FFF2-40B4-BE49-F238E27FC236}">
                <a16:creationId xmlns:a16="http://schemas.microsoft.com/office/drawing/2014/main" id="{E3D03902-0808-48A2-845C-436472882A3E}"/>
              </a:ext>
            </a:extLst>
          </p:cNvPr>
          <p:cNvSpPr/>
          <p:nvPr/>
        </p:nvSpPr>
        <p:spPr>
          <a:xfrm>
            <a:off x="727592" y="3848997"/>
            <a:ext cx="1681738" cy="415498"/>
          </a:xfrm>
          <a:prstGeom prst="rect">
            <a:avLst/>
          </a:prstGeom>
        </p:spPr>
        <p:txBody>
          <a:bodyPr wrap="square" lIns="0" rIns="0">
            <a:spAutoFit/>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08-Aug-2021</a:t>
            </a:r>
            <a:endParaRPr kumimoji="0" lang="en-GB" sz="1200" b="1" i="0" u="none" strike="noStrike" kern="1200" cap="none" spc="0" normalizeH="0" baseline="0" noProof="0" dirty="0">
              <a:ln>
                <a:noFill/>
              </a:ln>
              <a:solidFill>
                <a:srgbClr val="FFFFFF"/>
              </a:solidFill>
              <a:effectLst/>
              <a:uLnTx/>
              <a:uFillTx/>
              <a:latin typeface="Arial"/>
              <a:ea typeface="+mn-ea"/>
              <a:cs typeface="+mn-cs"/>
            </a:endParaRPr>
          </a:p>
        </p:txBody>
      </p:sp>
      <p:grpSp>
        <p:nvGrpSpPr>
          <p:cNvPr id="34" name="Group 33">
            <a:extLst>
              <a:ext uri="{FF2B5EF4-FFF2-40B4-BE49-F238E27FC236}">
                <a16:creationId xmlns:a16="http://schemas.microsoft.com/office/drawing/2014/main" id="{1CC03D25-BE05-45DB-9053-4C8707910F7E}"/>
              </a:ext>
            </a:extLst>
          </p:cNvPr>
          <p:cNvGrpSpPr/>
          <p:nvPr/>
        </p:nvGrpSpPr>
        <p:grpSpPr>
          <a:xfrm>
            <a:off x="612292" y="6134319"/>
            <a:ext cx="8921891" cy="844627"/>
            <a:chOff x="612292" y="6134319"/>
            <a:chExt cx="8921891" cy="844627"/>
          </a:xfrm>
        </p:grpSpPr>
        <p:sp>
          <p:nvSpPr>
            <p:cNvPr id="35" name="Text Placeholder 3">
              <a:extLst>
                <a:ext uri="{FF2B5EF4-FFF2-40B4-BE49-F238E27FC236}">
                  <a16:creationId xmlns:a16="http://schemas.microsoft.com/office/drawing/2014/main" id="{0326FE4C-A47B-40FB-A933-753ED1C9842D}"/>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6" name="Rectangle 35">
              <a:extLst>
                <a:ext uri="{FF2B5EF4-FFF2-40B4-BE49-F238E27FC236}">
                  <a16:creationId xmlns:a16="http://schemas.microsoft.com/office/drawing/2014/main" id="{24BAED64-F729-495A-9A3E-7FBEAF294C74}"/>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7" name="Rectangle 36">
              <a:extLst>
                <a:ext uri="{FF2B5EF4-FFF2-40B4-BE49-F238E27FC236}">
                  <a16:creationId xmlns:a16="http://schemas.microsoft.com/office/drawing/2014/main" id="{C2544FC5-FA97-4B92-AF3E-C4102CF3E6FA}"/>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8" name="Rectangle 37">
              <a:extLst>
                <a:ext uri="{FF2B5EF4-FFF2-40B4-BE49-F238E27FC236}">
                  <a16:creationId xmlns:a16="http://schemas.microsoft.com/office/drawing/2014/main" id="{5C828547-5B05-4DFF-8395-11E572151599}"/>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9" name="Text Placeholder 3">
              <a:extLst>
                <a:ext uri="{FF2B5EF4-FFF2-40B4-BE49-F238E27FC236}">
                  <a16:creationId xmlns:a16="http://schemas.microsoft.com/office/drawing/2014/main" id="{32105C6D-B301-4746-AF48-862CC9FF87E7}"/>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0" name="Rectangle 39">
              <a:extLst>
                <a:ext uri="{FF2B5EF4-FFF2-40B4-BE49-F238E27FC236}">
                  <a16:creationId xmlns:a16="http://schemas.microsoft.com/office/drawing/2014/main" id="{30CA6ECA-E606-455B-9BC2-E9AD356B68DE}"/>
                </a:ext>
              </a:extLst>
            </p:cNvPr>
            <p:cNvSpPr/>
            <p:nvPr/>
          </p:nvSpPr>
          <p:spPr>
            <a:xfrm>
              <a:off x="4564553"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1" name="Rectangle 40">
              <a:extLst>
                <a:ext uri="{FF2B5EF4-FFF2-40B4-BE49-F238E27FC236}">
                  <a16:creationId xmlns:a16="http://schemas.microsoft.com/office/drawing/2014/main" id="{23251788-458A-4E65-A9F4-1DF311515910}"/>
                </a:ext>
              </a:extLst>
            </p:cNvPr>
            <p:cNvSpPr/>
            <p:nvPr/>
          </p:nvSpPr>
          <p:spPr>
            <a:xfrm>
              <a:off x="182036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2" name="Rectangle 41">
              <a:extLst>
                <a:ext uri="{FF2B5EF4-FFF2-40B4-BE49-F238E27FC236}">
                  <a16:creationId xmlns:a16="http://schemas.microsoft.com/office/drawing/2014/main" id="{FBA2EE72-2360-4184-B436-3F65D1EA0A66}"/>
                </a:ext>
              </a:extLst>
            </p:cNvPr>
            <p:cNvSpPr/>
            <p:nvPr/>
          </p:nvSpPr>
          <p:spPr>
            <a:xfrm>
              <a:off x="2952545"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3" name="Text Placeholder 3">
              <a:extLst>
                <a:ext uri="{FF2B5EF4-FFF2-40B4-BE49-F238E27FC236}">
                  <a16:creationId xmlns:a16="http://schemas.microsoft.com/office/drawing/2014/main" id="{C667CC66-4085-46D8-9659-08D438975C76}"/>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4" name="Right Bracket 43">
              <a:extLst>
                <a:ext uri="{FF2B5EF4-FFF2-40B4-BE49-F238E27FC236}">
                  <a16:creationId xmlns:a16="http://schemas.microsoft.com/office/drawing/2014/main" id="{7870098C-E4F6-47C5-875C-F652571FB231}"/>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4320964B-F124-4C81-AE8A-8064610D3623}"/>
                </a:ext>
              </a:extLst>
            </p:cNvPr>
            <p:cNvSpPr/>
            <p:nvPr/>
          </p:nvSpPr>
          <p:spPr>
            <a:xfrm>
              <a:off x="269744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C1D02619-9100-47FD-886D-0A4AAB3C0931}"/>
                </a:ext>
              </a:extLst>
            </p:cNvPr>
            <p:cNvSpPr/>
            <p:nvPr/>
          </p:nvSpPr>
          <p:spPr>
            <a:xfrm>
              <a:off x="4304210"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664EF88F-3278-43F1-8D7A-718849BA00D0}"/>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B1F3EBBA-A5F3-4350-8E24-6C03A1573BBD}"/>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49" name="Graphic 48" descr="Map with pin">
              <a:extLst>
                <a:ext uri="{FF2B5EF4-FFF2-40B4-BE49-F238E27FC236}">
                  <a16:creationId xmlns:a16="http://schemas.microsoft.com/office/drawing/2014/main" id="{347B367B-6D58-44E1-A525-DF1DAC62539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50" name="Graphic 49" descr="DNA">
              <a:extLst>
                <a:ext uri="{FF2B5EF4-FFF2-40B4-BE49-F238E27FC236}">
                  <a16:creationId xmlns:a16="http://schemas.microsoft.com/office/drawing/2014/main" id="{A4713EA8-9934-4D80-B031-B3F6912ABEB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51" name="Rectangle 50">
              <a:extLst>
                <a:ext uri="{FF2B5EF4-FFF2-40B4-BE49-F238E27FC236}">
                  <a16:creationId xmlns:a16="http://schemas.microsoft.com/office/drawing/2014/main" id="{961A20A2-E959-4C40-8CC4-1E28C8496091}"/>
                </a:ext>
              </a:extLst>
            </p:cNvPr>
            <p:cNvSpPr/>
            <p:nvPr/>
          </p:nvSpPr>
          <p:spPr>
            <a:xfrm>
              <a:off x="528356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54" name="Rectangle 53">
              <a:extLst>
                <a:ext uri="{FF2B5EF4-FFF2-40B4-BE49-F238E27FC236}">
                  <a16:creationId xmlns:a16="http://schemas.microsoft.com/office/drawing/2014/main" id="{25BD85F2-E84C-4F8F-8266-7D21F7CB84E4}"/>
                </a:ext>
              </a:extLst>
            </p:cNvPr>
            <p:cNvSpPr/>
            <p:nvPr/>
          </p:nvSpPr>
          <p:spPr>
            <a:xfrm>
              <a:off x="5525480" y="6406196"/>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27760153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41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bNumberIsYear val=&quot;0&quot;/&gt;&lt;m_strFormatTime&gt;Q%5&lt;/m_strFormatTime&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P.S3fwJS4ftPvIxfgM43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LtooacJqe99iweBRNxcQ3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dhDUNWOvkQxEy1XpiVUN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mZWZix5Rca_RvvSxqPTQo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YkoLRd7CLa_K5lbKE_aM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G345Rcu74bRm1D.gEQ8nv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seTgifkidlzcFTdy60Ea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P.S3fwJS4ftPvIxfgM43Z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tooacJqe99iweBRNxcQ3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pdhDUNWOvkQxEy1XpiVUN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ZWZix5Rca_RvvSxqPTQo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IfyCJGAUxB3f6CHkLFpX3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UYkoLRd7CLa_K5lbKE_aM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G345Rcu74bRm1D.gEQ8nv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seTgifkidlzcFTdy60Ea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RA Calibri">
  <a:themeElements>
    <a:clrScheme name="CRA8 1">
      <a:dk1>
        <a:srgbClr val="404040"/>
      </a:dk1>
      <a:lt1>
        <a:srgbClr val="FFFFFF"/>
      </a:lt1>
      <a:dk2>
        <a:srgbClr val="C0C0C0"/>
      </a:dk2>
      <a:lt2>
        <a:srgbClr val="919396"/>
      </a:lt2>
      <a:accent1>
        <a:srgbClr val="0073AE"/>
      </a:accent1>
      <a:accent2>
        <a:srgbClr val="47B1CC"/>
      </a:accent2>
      <a:accent3>
        <a:srgbClr val="539ED6"/>
      </a:accent3>
      <a:accent4>
        <a:srgbClr val="00A6AA"/>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CRA Calibri" id="{AF86A99F-6A3C-4049-A0BE-C66511F5E217}" vid="{2AF023DF-25DF-49D2-B57D-8BF290B16955}"/>
    </a:ext>
  </a:extLst>
</a:theme>
</file>

<file path=ppt/theme/theme2.xml><?xml version="1.0" encoding="utf-8"?>
<a:theme xmlns:a="http://schemas.openxmlformats.org/drawingml/2006/main" name="1_CRA Calibri">
  <a:themeElements>
    <a:clrScheme name="CRA8 1">
      <a:dk1>
        <a:srgbClr val="404040"/>
      </a:dk1>
      <a:lt1>
        <a:srgbClr val="FFFFFF"/>
      </a:lt1>
      <a:dk2>
        <a:srgbClr val="C0C0C0"/>
      </a:dk2>
      <a:lt2>
        <a:srgbClr val="919396"/>
      </a:lt2>
      <a:accent1>
        <a:srgbClr val="0073AE"/>
      </a:accent1>
      <a:accent2>
        <a:srgbClr val="47B1CC"/>
      </a:accent2>
      <a:accent3>
        <a:srgbClr val="539ED6"/>
      </a:accent3>
      <a:accent4>
        <a:srgbClr val="00A6AA"/>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CRA Calibri" id="{AF86A99F-6A3C-4049-A0BE-C66511F5E217}" vid="{2AF023DF-25DF-49D2-B57D-8BF290B1695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B8D83662EF104993498F6D5CF54D0C" ma:contentTypeVersion="8" ma:contentTypeDescription="Create a new document." ma:contentTypeScope="" ma:versionID="bbd2f6415a15cb350ddfcf386bda1374">
  <xsd:schema xmlns:xsd="http://www.w3.org/2001/XMLSchema" xmlns:xs="http://www.w3.org/2001/XMLSchema" xmlns:p="http://schemas.microsoft.com/office/2006/metadata/properties" xmlns:ns2="8bff6cef-ea7d-44ca-ba1e-be437b6bf78f" targetNamespace="http://schemas.microsoft.com/office/2006/metadata/properties" ma:root="true" ma:fieldsID="71b708ea199a0f14b6c580da9dcd09cd" ns2:_="">
    <xsd:import namespace="8bff6cef-ea7d-44ca-ba1e-be437b6bf7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ff6cef-ea7d-44ca-ba1e-be437b6bf7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758909-DC36-4BCD-923D-BEB4A4B96361}">
  <ds:schemaRefs>
    <ds:schemaRef ds:uri="http://schemas.microsoft.com/sharepoint/v3/contenttype/forms"/>
  </ds:schemaRefs>
</ds:datastoreItem>
</file>

<file path=customXml/itemProps2.xml><?xml version="1.0" encoding="utf-8"?>
<ds:datastoreItem xmlns:ds="http://schemas.openxmlformats.org/officeDocument/2006/customXml" ds:itemID="{008C605C-F5FF-4441-A26E-E30F774DEF18}">
  <ds:schemaRefs>
    <ds:schemaRef ds:uri="http://www.w3.org/XML/1998/namespace"/>
    <ds:schemaRef ds:uri="8bff6cef-ea7d-44ca-ba1e-be437b6bf78f"/>
    <ds:schemaRef ds:uri="http://purl.org/dc/elements/1.1/"/>
    <ds:schemaRef ds:uri="http://schemas.microsoft.com/office/2006/documentManagement/types"/>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7A09E0CC-FF56-446F-B9A2-AF31C74DEE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ff6cef-ea7d-44ca-ba1e-be437b6bf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5820</Words>
  <Application>Microsoft Office PowerPoint</Application>
  <PresentationFormat>Widescreen</PresentationFormat>
  <Paragraphs>641</Paragraphs>
  <Slides>11</Slides>
  <Notes>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.AppleSystemUIFont</vt:lpstr>
      <vt:lpstr>Arial</vt:lpstr>
      <vt:lpstr>Arial Narrow</vt:lpstr>
      <vt:lpstr>Calibri</vt:lpstr>
      <vt:lpstr>CRA Calibri</vt:lpstr>
      <vt:lpstr>1_CRA Calibri</vt:lpstr>
      <vt:lpstr>think-cell Slide</vt:lpstr>
      <vt:lpstr>PowerPoint Presentation</vt:lpstr>
      <vt:lpstr>Glossary of Terms</vt:lpstr>
      <vt:lpstr>Access tracker metric descriptions (1/3)</vt:lpstr>
      <vt:lpstr>Access tracker metric descriptions (2/3)</vt:lpstr>
      <vt:lpstr>Access tracker metric descriptions (3/3)</vt:lpstr>
      <vt:lpstr>Summary of key information: Market</vt:lpstr>
      <vt:lpstr>Access Tracker: Political leadership &amp; policy </vt:lpstr>
      <vt:lpstr>Access Tracker: Healthcare system preparedness </vt:lpstr>
      <vt:lpstr>Access Tracker: Diagnosis </vt:lpstr>
      <vt:lpstr>Access Tracker: Access Pathways</vt:lpstr>
      <vt:lpstr>Access Tracker: Access to treatment and care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62</cp:revision>
  <dcterms:created xsi:type="dcterms:W3CDTF">2020-10-30T17:55:54Z</dcterms:created>
  <dcterms:modified xsi:type="dcterms:W3CDTF">2021-08-13T11:38:42Z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0x010100B8B8D83662EF104993498F6D5CF54D0C</vt:lpwstr>
  </property>
</Properties>
</file>