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heme/theme3.xml" ContentType="application/vnd.openxmlformats-officedocument.theme+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notesSlides/notesSlide1.xml" ContentType="application/vnd.openxmlformats-officedocument.presentationml.notesSlide+xml"/>
  <Override PartName="/ppt/tags/tag33.xml" ContentType="application/vnd.openxmlformats-officedocument.presentationml.tags+xml"/>
  <Override PartName="/ppt/tags/tag34.xml" ContentType="application/vnd.openxmlformats-officedocument.presentationml.tags+xml"/>
  <Override PartName="/ppt/notesSlides/notesSlide2.xml" ContentType="application/vnd.openxmlformats-officedocument.presentationml.notesSlide+xml"/>
  <Override PartName="/ppt/tags/tag35.xml" ContentType="application/vnd.openxmlformats-officedocument.presentationml.tags+xml"/>
  <Override PartName="/ppt/tags/tag36.xml" ContentType="application/vnd.openxmlformats-officedocument.presentationml.tags+xml"/>
  <Override PartName="/ppt/notesSlides/notesSlide3.xml" ContentType="application/vnd.openxmlformats-officedocument.presentationml.notesSlide+xml"/>
  <Override PartName="/ppt/tags/tag37.xml" ContentType="application/vnd.openxmlformats-officedocument.presentationml.tags+xml"/>
  <Override PartName="/ppt/tags/tag38.xml" ContentType="application/vnd.openxmlformats-officedocument.presentationml.tags+xml"/>
  <Override PartName="/ppt/notesSlides/notesSlide4.xml" ContentType="application/vnd.openxmlformats-officedocument.presentationml.notesSlide+xml"/>
  <Override PartName="/ppt/tags/tag39.xml" ContentType="application/vnd.openxmlformats-officedocument.presentationml.tags+xml"/>
  <Override PartName="/ppt/tags/tag40.xml" ContentType="application/vnd.openxmlformats-officedocument.presentationml.tags+xml"/>
  <Override PartName="/ppt/notesSlides/notesSlide5.xml" ContentType="application/vnd.openxmlformats-officedocument.presentationml.notesSlide+xml"/>
  <Override PartName="/ppt/tags/tag41.xml" ContentType="application/vnd.openxmlformats-officedocument.presentationml.tags+xml"/>
  <Override PartName="/ppt/tags/tag42.xml" ContentType="application/vnd.openxmlformats-officedocument.presentationml.tags+xml"/>
  <Override PartName="/ppt/notesSlides/notesSlide6.xml" ContentType="application/vnd.openxmlformats-officedocument.presentationml.notesSlide+xml"/>
  <Override PartName="/ppt/tags/tag43.xml" ContentType="application/vnd.openxmlformats-officedocument.presentationml.tags+xml"/>
  <Override PartName="/ppt/tags/tag44.xml" ContentType="application/vnd.openxmlformats-officedocument.presentationml.tags+xml"/>
  <Override PartName="/ppt/notesSlides/notesSlide7.xml" ContentType="application/vnd.openxmlformats-officedocument.presentationml.notesSlide+xml"/>
  <Override PartName="/ppt/tags/tag45.xml" ContentType="application/vnd.openxmlformats-officedocument.presentationml.tags+xml"/>
  <Override PartName="/ppt/tags/tag46.xml" ContentType="application/vnd.openxmlformats-officedocument.presentationml.tags+xml"/>
  <Override PartName="/ppt/notesSlides/notesSlide8.xml" ContentType="application/vnd.openxmlformats-officedocument.presentationml.notesSlide+xml"/>
  <Override PartName="/ppt/tags/tag47.xml" ContentType="application/vnd.openxmlformats-officedocument.presentationml.tags+xml"/>
  <Override PartName="/ppt/tags/tag48.xml" ContentType="application/vnd.openxmlformats-officedocument.presentationml.tags+xml"/>
  <Override PartName="/ppt/notesSlides/notesSlide9.xml" ContentType="application/vnd.openxmlformats-officedocument.presentationml.notesSlide+xml"/>
  <Override PartName="/ppt/tags/tag49.xml" ContentType="application/vnd.openxmlformats-officedocument.presentationml.tags+xml"/>
  <Override PartName="/ppt/tags/tag50.xml" ContentType="application/vnd.openxmlformats-officedocument.presentationml.tags+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 id="2147483672" r:id="rId5"/>
  </p:sldMasterIdLst>
  <p:notesMasterIdLst>
    <p:notesMasterId r:id="rId18"/>
  </p:notesMasterIdLst>
  <p:sldIdLst>
    <p:sldId id="1308" r:id="rId6"/>
    <p:sldId id="1326" r:id="rId7"/>
    <p:sldId id="1338" r:id="rId8"/>
    <p:sldId id="1339" r:id="rId9"/>
    <p:sldId id="1340" r:id="rId10"/>
    <p:sldId id="4656" r:id="rId11"/>
    <p:sldId id="1310" r:id="rId12"/>
    <p:sldId id="4517" r:id="rId13"/>
    <p:sldId id="4518" r:id="rId14"/>
    <p:sldId id="4519" r:id="rId15"/>
    <p:sldId id="4520" r:id="rId16"/>
    <p:sldId id="4521" r:id="rId17"/>
  </p:sldIdLst>
  <p:sldSz cx="12192000" cy="6858000"/>
  <p:notesSz cx="6858000" cy="9144000"/>
  <p:custDataLst>
    <p:tags r:id="rId1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42vKJdOFDLXFQRKREOquAQ==" hashData="aIxdEN5drFIQnGz+wdpalYhGSwQmxtYnucyXKpA3ofV5ce5/bU9KQvLzKq5Xo0H09VAgFQrWcAbSuXTfvF/CpA=="/>
  <p:extLst>
    <p:ext uri="{521415D9-36F7-43E2-AB2F-B90AF26B5E84}">
      <p14:sectionLst xmlns:p14="http://schemas.microsoft.com/office/powerpoint/2010/main">
        <p14:section name="Introduction" id="{048A497C-BA6D-4D36-808E-4DAAE24D5B0C}">
          <p14:sldIdLst>
            <p14:sldId id="1308"/>
            <p14:sldId id="1326"/>
          </p14:sldIdLst>
        </p14:section>
        <p14:section name="Intro to Access Tracker" id="{55A2C88B-9442-4ECD-8D05-4AA5BBC665FB}">
          <p14:sldIdLst>
            <p14:sldId id="1338"/>
            <p14:sldId id="1339"/>
            <p14:sldId id="1340"/>
          </p14:sldIdLst>
        </p14:section>
        <p14:section name="Access Tracker" id="{AAAAFFA6-7E4D-4884-AB54-9F2B3FB3C8A7}">
          <p14:sldIdLst>
            <p14:sldId id="4656"/>
            <p14:sldId id="1310"/>
            <p14:sldId id="4517"/>
            <p14:sldId id="4518"/>
            <p14:sldId id="4519"/>
            <p14:sldId id="4520"/>
            <p14:sldId id="4521"/>
          </p14:sldIdLst>
        </p14:section>
      </p14:sectionLst>
    </p:ext>
    <p:ext uri="{EFAFB233-063F-42B5-8137-9DF3F51BA10A}">
      <p15:sldGuideLst xmlns:p15="http://schemas.microsoft.com/office/powerpoint/2012/main">
        <p15:guide id="1" pos="121" userDrawn="1">
          <p15:clr>
            <a:srgbClr val="A4A3A4"/>
          </p15:clr>
        </p15:guide>
        <p15:guide id="2" pos="7537" userDrawn="1">
          <p15:clr>
            <a:srgbClr val="A4A3A4"/>
          </p15:clr>
        </p15:guide>
        <p15:guide id="3" orient="horz"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6" name="Author" initials="A" lastIdx="0" clrIdx="5"/>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73AE"/>
    <a:srgbClr val="919396"/>
    <a:srgbClr val="C00000"/>
    <a:srgbClr val="00B050"/>
    <a:srgbClr val="F8F7F7"/>
    <a:srgbClr val="E2E2E2"/>
    <a:srgbClr val="FBC177"/>
    <a:srgbClr val="EEA6A7"/>
    <a:srgbClr val="8DE0C0"/>
    <a:srgbClr val="FFC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CED52AF-8C45-4158-B376-E444384F7B50}" v="2" dt="2021-06-21T14:23:18.872"/>
    <p1510:client id="{8230CC81-8279-4DB7-95A1-827A0B81964B}" v="27" dt="2021-06-21T13:34:37.43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644" autoAdjust="0"/>
    <p:restoredTop sz="24848" autoAdjust="0"/>
  </p:normalViewPr>
  <p:slideViewPr>
    <p:cSldViewPr snapToGrid="0" showGuides="1">
      <p:cViewPr varScale="1">
        <p:scale>
          <a:sx n="110" d="100"/>
          <a:sy n="110" d="100"/>
        </p:scale>
        <p:origin x="684" y="78"/>
      </p:cViewPr>
      <p:guideLst>
        <p:guide pos="121"/>
        <p:guide pos="7537"/>
        <p:guide orient="horz"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B786AE-CFA9-4E1C-8000-CF320D38FABB}" type="datetimeFigureOut">
              <a:rPr lang="en-GB" smtClean="0"/>
              <a:t>13/08/2021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0CE7F9-3C03-487C-80B0-B087C72CAC58}" type="slidenum">
              <a:rPr lang="en-GB" smtClean="0"/>
              <a:t>‹#›</a:t>
            </a:fld>
            <a:endParaRPr lang="en-GB"/>
          </a:p>
        </p:txBody>
      </p:sp>
    </p:spTree>
    <p:extLst>
      <p:ext uri="{BB962C8B-B14F-4D97-AF65-F5344CB8AC3E}">
        <p14:creationId xmlns:p14="http://schemas.microsoft.com/office/powerpoint/2010/main" val="11011517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B0CE7F9-3C03-487C-80B0-B087C72CAC58}"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856513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u="none" strike="noStrike">
                <a:solidFill>
                  <a:schemeClr val="bg1"/>
                </a:solidFill>
                <a:effectLst/>
              </a:rPr>
              <a:t>Sources:</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1200" b="0" i="0" u="none" strike="noStrike" kern="1200" cap="none" spc="0" normalizeH="0" baseline="0" noProof="0" err="1">
                <a:ln>
                  <a:noFill/>
                </a:ln>
                <a:solidFill>
                  <a:srgbClr val="404040"/>
                </a:solidFill>
                <a:effectLst/>
                <a:uLnTx/>
                <a:uFillTx/>
                <a:latin typeface="+mn-lt"/>
                <a:ea typeface="+mn-ea"/>
                <a:cs typeface="+mn-cs"/>
              </a:rPr>
              <a:t>Richtlijnendatabase</a:t>
            </a:r>
            <a:r>
              <a:rPr kumimoji="0" lang="en-US" sz="1200" b="0" i="0" u="none" strike="noStrike" kern="1200" cap="none" spc="0" normalizeH="0" baseline="0" noProof="0">
                <a:ln>
                  <a:noFill/>
                </a:ln>
                <a:solidFill>
                  <a:srgbClr val="404040"/>
                </a:solidFill>
                <a:effectLst/>
                <a:uLnTx/>
                <a:uFillTx/>
                <a:latin typeface="+mn-lt"/>
                <a:ea typeface="+mn-ea"/>
                <a:cs typeface="+mn-cs"/>
              </a:rPr>
              <a:t> (2018). “</a:t>
            </a:r>
            <a:r>
              <a:rPr lang="en-US" err="1"/>
              <a:t>Spinale</a:t>
            </a:r>
            <a:r>
              <a:rPr lang="en-US"/>
              <a:t> </a:t>
            </a:r>
            <a:r>
              <a:rPr lang="en-US" err="1"/>
              <a:t>musculaire</a:t>
            </a:r>
            <a:r>
              <a:rPr lang="en-US"/>
              <a:t> </a:t>
            </a:r>
            <a:r>
              <a:rPr lang="en-US" err="1"/>
              <a:t>atrofie</a:t>
            </a:r>
            <a:r>
              <a:rPr lang="en-US"/>
              <a:t> (SMA) type 1”. Available at </a:t>
            </a:r>
            <a:r>
              <a:rPr lang="en-US" sz="1200" b="0" u="sng" strike="noStrike">
                <a:solidFill>
                  <a:schemeClr val="bg1"/>
                </a:solidFill>
                <a:effectLst/>
              </a:rPr>
              <a:t>https://richtlijnendatabase.nl/richtlijn/spinale_musculaire_atrofie_sma_type_1/startpagina_-_sma_type_1.html</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u="none" strike="noStrike" err="1">
                <a:solidFill>
                  <a:schemeClr val="bg1"/>
                </a:solidFill>
                <a:effectLst/>
              </a:rPr>
              <a:t>Spierziekten</a:t>
            </a:r>
            <a:r>
              <a:rPr lang="en-US" sz="1200" b="0" u="none" strike="noStrike">
                <a:solidFill>
                  <a:schemeClr val="bg1"/>
                </a:solidFill>
                <a:effectLst/>
              </a:rPr>
              <a:t> Nederland (2018). “</a:t>
            </a:r>
            <a:r>
              <a:rPr lang="en-US" err="1"/>
              <a:t>Spinale</a:t>
            </a:r>
            <a:r>
              <a:rPr lang="en-US"/>
              <a:t> </a:t>
            </a:r>
            <a:r>
              <a:rPr lang="en-US" err="1"/>
              <a:t>musculaire</a:t>
            </a:r>
            <a:r>
              <a:rPr lang="en-US"/>
              <a:t> </a:t>
            </a:r>
            <a:r>
              <a:rPr lang="en-US" err="1"/>
              <a:t>atrofie</a:t>
            </a:r>
            <a:r>
              <a:rPr lang="en-US"/>
              <a:t> (SMA) type 1”. Available at </a:t>
            </a:r>
            <a:r>
              <a:rPr lang="en-US" sz="1200" b="0" u="sng" strike="noStrike">
                <a:solidFill>
                  <a:schemeClr val="bg1"/>
                </a:solidFill>
                <a:effectLst/>
              </a:rPr>
              <a:t>https://www.spierziekten.nl/fileadmin/user_upload/VSN/documenten/Hulpverlenersinformatie/Richtlijnen/R037-SMA1-Richtlijn-2018.pdf</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u="none" strike="noStrike">
                <a:solidFill>
                  <a:schemeClr val="bg1"/>
                </a:solidFill>
                <a:effectLst/>
              </a:rPr>
              <a:t>TREAT-NMD (2017). “</a:t>
            </a:r>
            <a:r>
              <a:rPr lang="en-US" sz="1200" b="0" i="0" kern="1200">
                <a:solidFill>
                  <a:schemeClr val="tx1"/>
                </a:solidFill>
                <a:effectLst/>
                <a:latin typeface="+mn-lt"/>
                <a:ea typeface="+mn-ea"/>
                <a:cs typeface="+mn-cs"/>
              </a:rPr>
              <a:t>2017 Standards of Care for Spinal Muscular Atrophy (SMA)”</a:t>
            </a:r>
            <a:r>
              <a:rPr lang="en-US" sz="1200" b="0" u="none" strike="noStrike">
                <a:solidFill>
                  <a:schemeClr val="bg1"/>
                </a:solidFill>
                <a:effectLst/>
              </a:rPr>
              <a:t>. Available at: </a:t>
            </a:r>
            <a:r>
              <a:rPr lang="en-US" sz="1200" b="0" u="sng" strike="noStrike">
                <a:solidFill>
                  <a:schemeClr val="bg1"/>
                </a:solidFill>
                <a:effectLst/>
              </a:rPr>
              <a:t>https://treat-nmd.org/care-overview/2017-standards-of-care-for-spinal-muscular-atrophy-sma/</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u="none" strike="noStrike" err="1">
                <a:solidFill>
                  <a:schemeClr val="bg1"/>
                </a:solidFill>
                <a:effectLst/>
              </a:rPr>
              <a:t>Rijksoverheid</a:t>
            </a:r>
            <a:r>
              <a:rPr lang="en-US" sz="1200" b="0" u="none" strike="noStrike">
                <a:solidFill>
                  <a:schemeClr val="bg1"/>
                </a:solidFill>
                <a:effectLst/>
              </a:rPr>
              <a:t> (2018). “Minister Bruno Bruins reaches agreement on </a:t>
            </a:r>
            <a:r>
              <a:rPr lang="en-US" sz="1200" b="0" u="none" strike="noStrike" dirty="0" err="1">
                <a:solidFill>
                  <a:schemeClr val="bg1"/>
                </a:solidFill>
                <a:effectLst/>
              </a:rPr>
              <a:t>Spinraza</a:t>
            </a:r>
            <a:r>
              <a:rPr lang="en-US" sz="1200" b="0" u="none" strike="noStrike">
                <a:solidFill>
                  <a:schemeClr val="bg1"/>
                </a:solidFill>
                <a:effectLst/>
              </a:rPr>
              <a:t> compensation”. Available at </a:t>
            </a:r>
            <a:r>
              <a:rPr lang="en-US" sz="1200" b="0" u="sng" strike="noStrike">
                <a:solidFill>
                  <a:schemeClr val="bg1"/>
                </a:solidFill>
                <a:effectLst/>
              </a:rPr>
              <a:t>https://www.rijksoverheid.nl/ministeries/ministerie-van-volksgezondheid-welzijn-en-sport/nieuws/2018/07/12/minister-bruno-bruins-bereikt-akkoord-over-vergoeding-Spinraza</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u="none" strike="noStrike" err="1">
                <a:solidFill>
                  <a:schemeClr val="bg1"/>
                </a:solidFill>
                <a:effectLst/>
              </a:rPr>
              <a:t>Rijksoverheid</a:t>
            </a:r>
            <a:r>
              <a:rPr lang="en-US" sz="1200" b="0" u="none" strike="noStrike">
                <a:solidFill>
                  <a:schemeClr val="bg1"/>
                </a:solidFill>
                <a:effectLst/>
              </a:rPr>
              <a:t> (2019). “Expansion of reimbursement for SMA drug </a:t>
            </a:r>
            <a:r>
              <a:rPr lang="en-US" sz="1200" b="0" u="none" strike="noStrike" dirty="0" err="1">
                <a:solidFill>
                  <a:schemeClr val="bg1"/>
                </a:solidFill>
                <a:effectLst/>
              </a:rPr>
              <a:t>Spinraza</a:t>
            </a:r>
            <a:r>
              <a:rPr lang="en-US" sz="1200" b="0" u="none" strike="noStrike">
                <a:solidFill>
                  <a:schemeClr val="bg1"/>
                </a:solidFill>
                <a:effectLst/>
              </a:rPr>
              <a:t>”. Available at </a:t>
            </a:r>
            <a:r>
              <a:rPr lang="en-US" sz="1200" b="0" u="sng" strike="noStrike">
                <a:solidFill>
                  <a:schemeClr val="bg1"/>
                </a:solidFill>
                <a:effectLst/>
              </a:rPr>
              <a:t>https://www.rijksoverheid.nl/actueel/nieuws/2019/12/11/uitbreiding-vergoeding-sma-medicijn-Spinraza</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u="none" strike="noStrike" err="1">
                <a:solidFill>
                  <a:schemeClr val="bg1"/>
                </a:solidFill>
                <a:effectLst/>
              </a:rPr>
              <a:t>Rijksoverheid</a:t>
            </a:r>
            <a:r>
              <a:rPr lang="en-US" sz="1200" b="0" u="none" strike="noStrike">
                <a:solidFill>
                  <a:schemeClr val="bg1"/>
                </a:solidFill>
                <a:effectLst/>
              </a:rPr>
              <a:t> (2020). “Letter to Parliament announcing lock candidates 2nd half of 2020”. Available at </a:t>
            </a:r>
            <a:r>
              <a:rPr lang="en-US" sz="1200" b="0" u="sng" strike="noStrike">
                <a:solidFill>
                  <a:schemeClr val="bg1"/>
                </a:solidFill>
                <a:effectLst/>
              </a:rPr>
              <a:t>https://www.rijksoverheid.nl/documenten/kamerstukken/2020/03/25/kamerbrief-over-aankondiging-sluiskandidaten-2e-helft-2020</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u="none" strike="noStrike">
                <a:solidFill>
                  <a:schemeClr val="bg1"/>
                </a:solidFill>
                <a:effectLst/>
              </a:rPr>
              <a:t>Alders, P. and </a:t>
            </a:r>
            <a:r>
              <a:rPr lang="en-US" sz="1200" b="0" u="none" strike="noStrike" err="1">
                <a:solidFill>
                  <a:schemeClr val="bg1"/>
                </a:solidFill>
                <a:effectLst/>
              </a:rPr>
              <a:t>Schut</a:t>
            </a:r>
            <a:r>
              <a:rPr lang="en-US" sz="1200" b="0" u="none" strike="noStrike">
                <a:solidFill>
                  <a:schemeClr val="bg1"/>
                </a:solidFill>
                <a:effectLst/>
              </a:rPr>
              <a:t>, F. T. (2018). “</a:t>
            </a:r>
            <a:r>
              <a:rPr lang="en-US" sz="1200" b="0" i="0" kern="1200">
                <a:solidFill>
                  <a:schemeClr val="tx1"/>
                </a:solidFill>
                <a:effectLst/>
                <a:latin typeface="+mn-lt"/>
                <a:ea typeface="+mn-ea"/>
                <a:cs typeface="+mn-cs"/>
              </a:rPr>
              <a:t>The 2015 long-term care reform in the Netherlands: Getting the financial incentives right?”. </a:t>
            </a:r>
            <a:r>
              <a:rPr lang="en-US" sz="1200" b="0" i="0" kern="1200" err="1">
                <a:solidFill>
                  <a:schemeClr val="tx1"/>
                </a:solidFill>
                <a:effectLst/>
                <a:latin typeface="+mn-lt"/>
                <a:ea typeface="+mn-ea"/>
                <a:cs typeface="+mn-cs"/>
              </a:rPr>
              <a:t>Availablet</a:t>
            </a:r>
            <a:r>
              <a:rPr lang="en-US" sz="1200" b="0" i="0" kern="1200">
                <a:solidFill>
                  <a:schemeClr val="tx1"/>
                </a:solidFill>
                <a:effectLst/>
                <a:latin typeface="+mn-lt"/>
                <a:ea typeface="+mn-ea"/>
                <a:cs typeface="+mn-cs"/>
              </a:rPr>
              <a:t> at </a:t>
            </a:r>
            <a:r>
              <a:rPr lang="en-US" sz="1200" b="0" u="sng" strike="noStrike">
                <a:solidFill>
                  <a:schemeClr val="bg1"/>
                </a:solidFill>
                <a:effectLst/>
              </a:rPr>
              <a:t>https://www.sciencedirect.com/science/article/pii/S0168851018305980</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u="none" strike="noStrike">
                <a:solidFill>
                  <a:schemeClr val="bg1"/>
                </a:solidFill>
                <a:effectLst/>
              </a:rPr>
              <a:t>CAK, (2021). “Personal contribution calculation tool”. Available at </a:t>
            </a:r>
            <a:r>
              <a:rPr lang="en-US" sz="1200" b="0" u="sng" strike="noStrike">
                <a:solidFill>
                  <a:schemeClr val="bg1"/>
                </a:solidFill>
                <a:effectLst/>
              </a:rPr>
              <a:t>https://www.hetcak.nl/zelf-regelen/eigen-bijdrage-rekenhulp</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1200" b="0" i="0" u="none" strike="noStrike" kern="1200" cap="none" spc="0" normalizeH="0" baseline="0" noProof="0">
                <a:ln>
                  <a:noFill/>
                </a:ln>
                <a:solidFill>
                  <a:srgbClr val="404040"/>
                </a:solidFill>
                <a:effectLst/>
                <a:uLnTx/>
                <a:uFillTx/>
                <a:latin typeface="+mn-lt"/>
                <a:ea typeface="+mn-ea"/>
                <a:cs typeface="+mn-cs"/>
              </a:rPr>
              <a:t>SMA News Today (2020). “</a:t>
            </a:r>
            <a:r>
              <a:rPr kumimoji="0" lang="en-US" sz="1200" b="0" i="0" u="none" strike="noStrike" kern="1200" cap="none" spc="0" normalizeH="0" baseline="0" noProof="0" err="1">
                <a:ln>
                  <a:noFill/>
                </a:ln>
                <a:solidFill>
                  <a:srgbClr val="404040"/>
                </a:solidFill>
                <a:effectLst/>
                <a:uLnTx/>
                <a:uFillTx/>
                <a:latin typeface="+mn-lt"/>
                <a:ea typeface="+mn-ea"/>
                <a:cs typeface="+mn-cs"/>
              </a:rPr>
              <a:t>Evrysdi</a:t>
            </a:r>
            <a:r>
              <a:rPr kumimoji="0" lang="en-US" sz="1200" b="0" i="0" u="none" strike="noStrike" kern="1200" cap="none" spc="0" normalizeH="0" baseline="0" noProof="0">
                <a:ln>
                  <a:noFill/>
                </a:ln>
                <a:solidFill>
                  <a:srgbClr val="404040"/>
                </a:solidFill>
                <a:effectLst/>
                <a:uLnTx/>
                <a:uFillTx/>
                <a:latin typeface="+mn-lt"/>
                <a:ea typeface="+mn-ea"/>
                <a:cs typeface="+mn-cs"/>
              </a:rPr>
              <a:t> for SMA Under Accelerated Review in Europe”. Available at </a:t>
            </a:r>
            <a:r>
              <a:rPr kumimoji="0" lang="en-US" sz="1200" b="0" i="0" u="sng" strike="noStrike" kern="1200" cap="none" spc="0" normalizeH="0" baseline="0" noProof="0">
                <a:ln>
                  <a:noFill/>
                </a:ln>
                <a:solidFill>
                  <a:srgbClr val="404040"/>
                </a:solidFill>
                <a:effectLst/>
                <a:uLnTx/>
                <a:uFillTx/>
                <a:latin typeface="+mn-lt"/>
                <a:ea typeface="+mn-ea"/>
                <a:cs typeface="+mn-cs"/>
              </a:rPr>
              <a:t>https://smanewstoday.com/news-posts/2020/08/18/evrysdi-for-sma-under-accelerated-review-in-europe/</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1200" b="0" i="0" u="none" strike="noStrike" kern="1200" cap="none" spc="0" normalizeH="0" baseline="0" noProof="0">
                <a:ln>
                  <a:noFill/>
                </a:ln>
                <a:solidFill>
                  <a:srgbClr val="404040"/>
                </a:solidFill>
                <a:effectLst/>
                <a:uLnTx/>
                <a:uFillTx/>
                <a:latin typeface="+mn-lt"/>
                <a:ea typeface="+mn-ea"/>
                <a:cs typeface="+mn-cs"/>
              </a:rPr>
              <a:t>Roche Website (2020), “Roche Compassionate Use Program”, Available at </a:t>
            </a:r>
            <a:r>
              <a:rPr kumimoji="0" lang="en-US" sz="1200" b="0" i="0" u="sng" strike="noStrike" kern="1200" cap="none" spc="0" normalizeH="0" baseline="0" noProof="0">
                <a:ln>
                  <a:noFill/>
                </a:ln>
                <a:solidFill>
                  <a:srgbClr val="404040"/>
                </a:solidFill>
                <a:effectLst/>
                <a:uLnTx/>
                <a:uFillTx/>
                <a:latin typeface="+mn-lt"/>
                <a:ea typeface="+mn-ea"/>
                <a:cs typeface="+mn-cs"/>
              </a:rPr>
              <a:t>https://www.roche.com/research_and_development/who_we_are_how_we_work/clinical_trials/access_to_investigational_medicines.htm</a:t>
            </a:r>
            <a:endParaRPr kumimoji="0" lang="en-US" sz="1200" b="0" i="0" u="sng" strike="noStrike" kern="1200" cap="none" spc="0" normalizeH="0" baseline="0" noProof="0">
              <a:ln>
                <a:noFill/>
              </a:ln>
              <a:solidFill>
                <a:srgbClr val="404040"/>
              </a:solidFill>
              <a:effectLst/>
              <a:uLnTx/>
              <a:uFillTx/>
              <a:latin typeface="Arial"/>
              <a:ea typeface="+mn-ea"/>
              <a:cs typeface="+mn-cs"/>
            </a:endParaRPr>
          </a:p>
          <a:p>
            <a:pPr rtl="0" eaLnBrk="1" fontAlgn="ctr" latinLnBrk="0" hangingPunct="1"/>
            <a:endParaRPr lang="en-US" sz="1200" b="1" i="0" u="none" strike="noStrike" kern="1200" dirty="0">
              <a:solidFill>
                <a:schemeClr val="tx1"/>
              </a:solidFill>
              <a:effectLst/>
              <a:latin typeface="+mn-lt"/>
              <a:ea typeface="+mn-ea"/>
              <a:cs typeface="+mn-cs"/>
            </a:endParaRPr>
          </a:p>
          <a:p>
            <a:pPr rtl="0" eaLnBrk="1" fontAlgn="ctr" latinLnBrk="0" hangingPunct="1"/>
            <a:r>
              <a:rPr lang="en-US" sz="1200" b="1" i="0" u="sng" strike="noStrike" kern="1200" dirty="0">
                <a:solidFill>
                  <a:schemeClr val="tx1"/>
                </a:solidFill>
                <a:effectLst/>
                <a:latin typeface="+mn-lt"/>
                <a:ea typeface="+mn-ea"/>
                <a:cs typeface="+mn-cs"/>
              </a:rPr>
              <a:t>Selected </a:t>
            </a:r>
            <a:r>
              <a:rPr lang="en-US" sz="1200" b="1" i="0" u="sng" strike="noStrike" kern="1200">
                <a:solidFill>
                  <a:schemeClr val="tx1"/>
                </a:solidFill>
                <a:effectLst/>
                <a:latin typeface="+mn-lt"/>
                <a:ea typeface="+mn-ea"/>
                <a:cs typeface="+mn-cs"/>
              </a:rPr>
              <a:t>care </a:t>
            </a:r>
            <a:r>
              <a:rPr lang="en-US" sz="1200" b="1" i="0" u="sng" strike="noStrike" kern="1200" dirty="0">
                <a:solidFill>
                  <a:schemeClr val="tx1"/>
                </a:solidFill>
                <a:effectLst/>
                <a:latin typeface="+mn-lt"/>
                <a:ea typeface="+mn-ea"/>
                <a:cs typeface="+mn-cs"/>
              </a:rPr>
              <a:t>provisions</a:t>
            </a:r>
          </a:p>
          <a:p>
            <a:r>
              <a:rPr lang="en-US" sz="1200" b="1" i="0" u="none" strike="noStrike" kern="1200">
                <a:solidFill>
                  <a:schemeClr val="tx1"/>
                </a:solidFill>
                <a:effectLst/>
                <a:latin typeface="+mn-lt"/>
                <a:ea typeface="+mn-ea"/>
                <a:cs typeface="+mn-cs"/>
              </a:rPr>
              <a:t>Green: </a:t>
            </a:r>
            <a:r>
              <a:rPr lang="en-GB" sz="1200" kern="1200" dirty="0">
                <a:solidFill>
                  <a:schemeClr val="tx1"/>
                </a:solidFill>
                <a:effectLst/>
                <a:latin typeface="+mn-lt"/>
                <a:ea typeface="+mn-ea"/>
                <a:cs typeface="+mn-cs"/>
              </a:rPr>
              <a:t>Selected care provisions analysed are reimbursed for SMA patients and caregivers without major issues experienced to gain access to these services</a:t>
            </a:r>
            <a:endParaRPr lang="en-US" sz="1200" kern="1200" dirty="0">
              <a:solidFill>
                <a:schemeClr val="tx1"/>
              </a:solidFill>
              <a:effectLst/>
              <a:latin typeface="+mn-lt"/>
              <a:ea typeface="+mn-ea"/>
              <a:cs typeface="+mn-cs"/>
            </a:endParaRPr>
          </a:p>
          <a:p>
            <a:pPr rtl="0" eaLnBrk="1" fontAlgn="ctr" latinLnBrk="0" hangingPunct="1"/>
            <a:r>
              <a:rPr lang="en-US" sz="1200" b="1" i="0" u="none" strike="noStrike" kern="1200">
                <a:solidFill>
                  <a:schemeClr val="tx1"/>
                </a:solidFill>
                <a:effectLst/>
                <a:latin typeface="+mn-lt"/>
                <a:ea typeface="+mn-ea"/>
                <a:cs typeface="+mn-cs"/>
              </a:rPr>
              <a:t>Yellow: </a:t>
            </a:r>
            <a:r>
              <a:rPr lang="en-GB" sz="1200" kern="1200" dirty="0">
                <a:solidFill>
                  <a:schemeClr val="tx1"/>
                </a:solidFill>
                <a:effectLst/>
                <a:latin typeface="+mn-lt"/>
                <a:ea typeface="+mn-ea"/>
                <a:cs typeface="+mn-cs"/>
              </a:rPr>
              <a:t>Selected care provisions analysed are reimbursed for SMA patients or caregivers but there are issues for patients to access the necessary care</a:t>
            </a:r>
          </a:p>
          <a:p>
            <a:pPr rtl="0" eaLnBrk="1" fontAlgn="ctr" latinLnBrk="0" hangingPunct="1"/>
            <a:r>
              <a:rPr lang="en-US" sz="1200" b="1" i="0" u="none" strike="noStrike" kern="1200">
                <a:solidFill>
                  <a:schemeClr val="tx1"/>
                </a:solidFill>
                <a:effectLst/>
                <a:latin typeface="+mn-lt"/>
                <a:ea typeface="+mn-ea"/>
                <a:cs typeface="+mn-cs"/>
              </a:rPr>
              <a:t>Red: </a:t>
            </a:r>
            <a:r>
              <a:rPr lang="en-GB" sz="1200" kern="1200" dirty="0">
                <a:solidFill>
                  <a:schemeClr val="tx1"/>
                </a:solidFill>
                <a:effectLst/>
                <a:latin typeface="+mn-lt"/>
                <a:ea typeface="+mn-ea"/>
                <a:cs typeface="+mn-cs"/>
              </a:rPr>
              <a:t>Selected care provisions analysed are not reimbursed or limited for SMA patients or caregivers</a:t>
            </a:r>
          </a:p>
          <a:p>
            <a:pPr rtl="0" eaLnBrk="1" fontAlgn="ctr" latinLnBrk="0" hangingPunct="1"/>
            <a:endParaRPr lang="en-US" sz="1200" b="1" i="0" u="none" strike="noStrike" kern="1200">
              <a:solidFill>
                <a:schemeClr val="tx1"/>
              </a:solidFill>
              <a:effectLst/>
              <a:latin typeface="+mn-lt"/>
              <a:ea typeface="+mn-ea"/>
              <a:cs typeface="+mn-cs"/>
            </a:endParaRPr>
          </a:p>
          <a:p>
            <a:r>
              <a:rPr lang="en-GB" sz="1200" b="1" u="sng"/>
              <a:t>Variation</a:t>
            </a:r>
          </a:p>
          <a:p>
            <a:r>
              <a:rPr lang="en-GB" sz="1200" b="1"/>
              <a:t>No Colour: </a:t>
            </a:r>
            <a:r>
              <a:rPr lang="en-GB" sz="1200"/>
              <a:t>No significant variation across patients or across market</a:t>
            </a:r>
          </a:p>
          <a:p>
            <a:r>
              <a:rPr lang="en-GB" sz="1200" b="1"/>
              <a:t>DNA Icon: </a:t>
            </a:r>
            <a:r>
              <a:rPr lang="en-GB" sz="1200"/>
              <a:t>Clinical variation such as variation across patient type, age or disease severity</a:t>
            </a:r>
          </a:p>
          <a:p>
            <a:r>
              <a:rPr lang="en-GB" sz="1200" b="1">
                <a:solidFill>
                  <a:srgbClr val="FE0ECB"/>
                </a:solidFill>
              </a:rPr>
              <a:t>Map Icon: </a:t>
            </a:r>
            <a:r>
              <a:rPr lang="en-GB" sz="1200">
                <a:solidFill>
                  <a:srgbClr val="FE0ECB"/>
                </a:solidFill>
              </a:rPr>
              <a:t>Geographical variation such as variation by region, municipality, city or hospital</a:t>
            </a:r>
          </a:p>
          <a:p>
            <a:endParaRPr lang="en-GB" sz="1200">
              <a:solidFill>
                <a:srgbClr val="FE0ECB"/>
              </a:solidFill>
            </a:endParaRPr>
          </a:p>
          <a:p>
            <a:r>
              <a:rPr lang="en-GB" b="1" u="sng"/>
              <a:t>Indication Statements</a:t>
            </a:r>
          </a:p>
          <a:p>
            <a:r>
              <a:rPr lang="en-GB" b="1" u="none" dirty="0" err="1"/>
              <a:t>Spinraza</a:t>
            </a:r>
            <a:r>
              <a:rPr lang="en-GB" b="1" u="none"/>
              <a:t> </a:t>
            </a:r>
          </a:p>
          <a:p>
            <a:pPr marL="171450" indent="-171450">
              <a:buFont typeface="Arial" panose="020B0604020202020204" pitchFamily="34" charset="0"/>
              <a:buChar char="•"/>
            </a:pPr>
            <a:r>
              <a:rPr lang="en-GB"/>
              <a:t>EMA Label: </a:t>
            </a:r>
            <a:r>
              <a:rPr lang="en-US" dirty="0" err="1"/>
              <a:t>Spinraza</a:t>
            </a:r>
            <a:r>
              <a:rPr lang="en-US"/>
              <a:t> is indicated for the treatment of 5q Spinal Muscular Atrophy.</a:t>
            </a:r>
          </a:p>
          <a:p>
            <a:pPr marL="171450" indent="-171450">
              <a:buFont typeface="Arial" panose="020B0604020202020204" pitchFamily="34" charset="0"/>
              <a:buChar char="•"/>
            </a:pPr>
            <a:r>
              <a:rPr lang="en-US"/>
              <a:t>Source: EMA (2021). “Summary of Product Characteristics”. Available at </a:t>
            </a:r>
            <a:r>
              <a:rPr lang="en-US" u="sng"/>
              <a:t>https://www.ema.europa.eu/en/documents/product-information/spinraza-epar-product-information_en.pdf</a:t>
            </a:r>
          </a:p>
          <a:p>
            <a:pPr marL="0" indent="0">
              <a:buFont typeface="Arial" panose="020B0604020202020204" pitchFamily="34" charset="0"/>
              <a:buNone/>
            </a:pPr>
            <a:endParaRPr lang="en-US" u="none"/>
          </a:p>
          <a:p>
            <a:pPr marL="0" indent="0">
              <a:buFont typeface="Arial" panose="020B0604020202020204" pitchFamily="34" charset="0"/>
              <a:buNone/>
            </a:pPr>
            <a:r>
              <a:rPr lang="en-US" b="1" u="none" dirty="0" err="1"/>
              <a:t>Zolgensma</a:t>
            </a:r>
            <a:endParaRPr lang="en-US" b="1" u="none"/>
          </a:p>
          <a:p>
            <a:pPr marL="171450" indent="-171450">
              <a:buFont typeface="Arial" panose="020B0604020202020204" pitchFamily="34" charset="0"/>
              <a:buChar char="•"/>
            </a:pPr>
            <a:r>
              <a:rPr lang="en-US" u="none"/>
              <a:t>EMA Label: </a:t>
            </a:r>
            <a:r>
              <a:rPr lang="en-US" dirty="0" err="1"/>
              <a:t>Zolgensma</a:t>
            </a:r>
            <a:r>
              <a:rPr lang="en-US"/>
              <a:t> is indicated for the treatment of: </a:t>
            </a:r>
          </a:p>
          <a:p>
            <a:pPr marL="628650" lvl="1" indent="-171450">
              <a:buFontTx/>
              <a:buChar char="-"/>
            </a:pPr>
            <a:r>
              <a:rPr lang="en-US"/>
              <a:t>Patients with 5q spinal muscular atrophy (SMA) with a bi-allelic mutation in the SMN1 gene and a clinical diagnosis of SMA Type 1, </a:t>
            </a:r>
          </a:p>
          <a:p>
            <a:pPr marL="457200" lvl="1" indent="0">
              <a:buFontTx/>
              <a:buNone/>
            </a:pPr>
            <a:r>
              <a:rPr lang="en-US"/>
              <a:t>or </a:t>
            </a:r>
          </a:p>
          <a:p>
            <a:pPr marL="628650" lvl="1" indent="-171450">
              <a:buFontTx/>
              <a:buChar char="-"/>
            </a:pPr>
            <a:r>
              <a:rPr lang="en-US"/>
              <a:t>Patients with 5q SMA with a bi-allelic mutation in the SMN1 gene and up to 3 copies of the SMN2 gene.</a:t>
            </a:r>
            <a:endParaRPr lang="en-US" u="none"/>
          </a:p>
          <a:p>
            <a:pPr marL="171450" indent="-171450">
              <a:buFont typeface="Arial" panose="020B0604020202020204" pitchFamily="34" charset="0"/>
              <a:buChar char="•"/>
            </a:pPr>
            <a:r>
              <a:rPr lang="en-US" u="none"/>
              <a:t>Source: EMA (2020). “Summary of Product Characteristics”. “Available at </a:t>
            </a:r>
            <a:r>
              <a:rPr lang="en-US" u="sng"/>
              <a:t>https://www.ema.europa.eu/en/documents/product-information/zolgensma-epar-product-information_en.pdf</a:t>
            </a:r>
            <a:endParaRPr lang="en-GB" u="sng"/>
          </a:p>
          <a:p>
            <a:endParaRPr lang="en-GB" sz="1200">
              <a:solidFill>
                <a:srgbClr val="FE0ECB"/>
              </a:solidFill>
            </a:endParaRPr>
          </a:p>
          <a:p>
            <a:endParaRPr lang="en-US"/>
          </a:p>
          <a:p>
            <a:endParaRPr lang="en-US"/>
          </a:p>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B0CE7F9-3C03-487C-80B0-B087C72CAC58}"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752942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B0CE7F9-3C03-487C-80B0-B087C72CAC58}"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996289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u="sng" dirty="0"/>
          </a:p>
          <a:p>
            <a:r>
              <a:rPr lang="en-GB" b="1" u="sng" dirty="0"/>
              <a:t>EMA Indication Statements</a:t>
            </a:r>
          </a:p>
          <a:p>
            <a:r>
              <a:rPr lang="en-GB" b="1" u="none" dirty="0"/>
              <a:t>Spinraza </a:t>
            </a:r>
          </a:p>
          <a:p>
            <a:pPr marL="171450" indent="-171450">
              <a:buFont typeface="Arial" panose="020B0604020202020204" pitchFamily="34" charset="0"/>
              <a:buChar char="•"/>
            </a:pPr>
            <a:r>
              <a:rPr lang="en-GB" dirty="0"/>
              <a:t>EMA Label: </a:t>
            </a:r>
            <a:r>
              <a:rPr lang="en-US" dirty="0"/>
              <a:t>Spinraza is indicated for the treatment of 5q Spinal Muscular Atrophy.</a:t>
            </a:r>
          </a:p>
          <a:p>
            <a:pPr marL="171450" indent="-171450">
              <a:buFont typeface="Arial" panose="020B0604020202020204" pitchFamily="34" charset="0"/>
              <a:buChar char="•"/>
            </a:pPr>
            <a:r>
              <a:rPr lang="en-US" dirty="0"/>
              <a:t>Source: EMA (2021). “Summary of Product Characteristics”. Available at </a:t>
            </a:r>
            <a:r>
              <a:rPr lang="en-US" u="sng" dirty="0"/>
              <a:t>https://www.ema.europa.eu/en/documents/product-information/spinraza-epar-product-information_en.pdf</a:t>
            </a:r>
          </a:p>
          <a:p>
            <a:pPr marL="0" indent="0">
              <a:buFont typeface="Arial" panose="020B0604020202020204" pitchFamily="34" charset="0"/>
              <a:buNone/>
            </a:pPr>
            <a:endParaRPr lang="en-US" u="none" dirty="0"/>
          </a:p>
          <a:p>
            <a:pPr marL="0" indent="0">
              <a:buFont typeface="Arial" panose="020B0604020202020204" pitchFamily="34" charset="0"/>
              <a:buNone/>
            </a:pPr>
            <a:r>
              <a:rPr lang="en-US" b="1" u="none" dirty="0"/>
              <a:t>Zolgensma</a:t>
            </a:r>
          </a:p>
          <a:p>
            <a:pPr marL="171450" indent="-171450">
              <a:buFont typeface="Arial" panose="020B0604020202020204" pitchFamily="34" charset="0"/>
              <a:buChar char="•"/>
            </a:pPr>
            <a:r>
              <a:rPr lang="en-US" u="none" dirty="0"/>
              <a:t>EMA Label: </a:t>
            </a:r>
            <a:r>
              <a:rPr lang="en-US" dirty="0"/>
              <a:t>Zolgensma is indicated for the treatment of: </a:t>
            </a:r>
          </a:p>
          <a:p>
            <a:pPr marL="628650" lvl="1" indent="-171450">
              <a:buFontTx/>
              <a:buChar char="-"/>
            </a:pPr>
            <a:r>
              <a:rPr lang="en-US" dirty="0"/>
              <a:t>Patients with 5q spinal muscular atrophy (SMA) with a bi-allelic mutation in the SMN1 gene and a clinical diagnosis of SMA Type 1, </a:t>
            </a:r>
          </a:p>
          <a:p>
            <a:pPr marL="457200" lvl="1" indent="0">
              <a:buFontTx/>
              <a:buNone/>
            </a:pPr>
            <a:r>
              <a:rPr lang="en-US" dirty="0"/>
              <a:t>or </a:t>
            </a:r>
          </a:p>
          <a:p>
            <a:pPr marL="628650" lvl="1" indent="-171450">
              <a:buFontTx/>
              <a:buChar char="-"/>
            </a:pPr>
            <a:r>
              <a:rPr lang="en-US" dirty="0"/>
              <a:t>Patients with 5q SMA with a bi-allelic mutation in the SMN1 gene and up to 3 copies of the SMN2 gene.</a:t>
            </a:r>
            <a:endParaRPr lang="en-US" u="none" dirty="0"/>
          </a:p>
          <a:p>
            <a:pPr marL="171450" indent="-171450">
              <a:buFont typeface="Arial" panose="020B0604020202020204" pitchFamily="34" charset="0"/>
              <a:buChar char="•"/>
            </a:pPr>
            <a:r>
              <a:rPr lang="en-US" u="none" dirty="0"/>
              <a:t>Source: EMA (2020). “Summary of Product Characteristics”. “Available at </a:t>
            </a:r>
            <a:r>
              <a:rPr lang="en-US" u="sng" dirty="0"/>
              <a:t>https://www.ema.europa.eu/en/documents/product-information/zolgensma-epar-product-information_en.pdf</a:t>
            </a:r>
            <a:endParaRPr lang="en-GB" u="sng" dirty="0"/>
          </a:p>
          <a:p>
            <a:endParaRPr lang="en-GB" sz="1200" dirty="0">
              <a:solidFill>
                <a:srgbClr val="FE0ECB"/>
              </a:solidFill>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B0CE7F9-3C03-487C-80B0-B087C72CAC58}"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350516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a:t>Metric Status Criteria</a:t>
            </a:r>
          </a:p>
          <a:p>
            <a:r>
              <a:rPr lang="en-US" b="0"/>
              <a:t>Individual criteria for each metric are provided in subsequent slides</a:t>
            </a:r>
          </a:p>
          <a:p>
            <a:endParaRPr lang="en-US" b="0"/>
          </a:p>
          <a:p>
            <a:r>
              <a:rPr lang="en-GB" sz="1200" b="1" u="sng"/>
              <a:t>Variation</a:t>
            </a:r>
          </a:p>
          <a:p>
            <a:r>
              <a:rPr lang="en-GB" sz="1200" b="1"/>
              <a:t>No Colour: </a:t>
            </a:r>
            <a:r>
              <a:rPr lang="en-GB" sz="1200"/>
              <a:t>No significant variation across patients or across market</a:t>
            </a:r>
          </a:p>
          <a:p>
            <a:r>
              <a:rPr lang="en-GB" sz="1200" b="1"/>
              <a:t>DNA Icon: </a:t>
            </a:r>
            <a:r>
              <a:rPr lang="en-GB" sz="1200"/>
              <a:t>Clinical variation such as variation across patient type, age or disease severity</a:t>
            </a:r>
          </a:p>
          <a:p>
            <a:r>
              <a:rPr lang="en-GB" sz="1200" b="1">
                <a:solidFill>
                  <a:srgbClr val="FE0ECB"/>
                </a:solidFill>
              </a:rPr>
              <a:t>Map Icon: </a:t>
            </a:r>
            <a:r>
              <a:rPr lang="en-GB" sz="1200">
                <a:solidFill>
                  <a:srgbClr val="FE0ECB"/>
                </a:solidFill>
              </a:rPr>
              <a:t>Geographical variation such as variation by region, municipality, city or hospital</a:t>
            </a:r>
          </a:p>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B0CE7F9-3C03-487C-80B0-B087C72CAC58}"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776106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u="none" strike="noStrike">
                <a:solidFill>
                  <a:schemeClr val="bg1"/>
                </a:solidFill>
                <a:effectLst/>
              </a:rPr>
              <a:t>Sources:</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u="none" strike="noStrike">
                <a:solidFill>
                  <a:schemeClr val="bg1"/>
                </a:solidFill>
                <a:effectLst/>
              </a:rPr>
              <a:t>Ministry of Health, Welfare and Sports (2013). Available at </a:t>
            </a:r>
            <a:r>
              <a:rPr lang="en-US" sz="1200" b="0" u="sng" strike="noStrike">
                <a:solidFill>
                  <a:schemeClr val="bg1"/>
                </a:solidFill>
                <a:effectLst/>
              </a:rPr>
              <a:t>http://www.europlanproject.eu/DocumentationAttachment/Dutch%20National%20Plan%20for%20Rare%20Diseases%20-%20eng%20(en)%20%20[unofficial%20version%20by%20EUROPLAN].pdf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u="none" strike="noStrike">
                <a:solidFill>
                  <a:schemeClr val="bg1"/>
                </a:solidFill>
                <a:effectLst/>
              </a:rPr>
              <a:t>Ministry of Health, Welfare and Sports (2013). “Strategy of The Netherlands in the Field of Rare Diseases”. Available at </a:t>
            </a:r>
            <a:r>
              <a:rPr lang="en-US" sz="1200" b="0" u="sng" strike="noStrike">
                <a:solidFill>
                  <a:schemeClr val="bg1"/>
                </a:solidFill>
                <a:effectLst/>
              </a:rPr>
              <a:t>http://www.europlanproject.eu/Resources/docs/NATIONALPLANS_NETHERLAND_2012_Strategy.pdf </a:t>
            </a:r>
            <a:r>
              <a:rPr lang="en-US" sz="1200" b="0" u="none" strike="noStrike">
                <a:solidFill>
                  <a:schemeClr val="bg1"/>
                </a:solidFill>
                <a:effectLst/>
              </a:rPr>
              <a:t>or via </a:t>
            </a:r>
            <a:r>
              <a:rPr lang="en-US" sz="1200" b="0" u="sng" strike="noStrike">
                <a:solidFill>
                  <a:schemeClr val="bg1"/>
                </a:solidFill>
                <a:effectLst/>
              </a:rPr>
              <a:t>https://www.government.nl/ministries/ministry-of-health-welfare-and-sport/documents/reports/2013/01/24/strategy-of-the-netherlands-in-the-field-of-rare-diseases</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GB" sz="1200"/>
              <a:t>SMA Europe (2020). “Our Member Organisations” Available at </a:t>
            </a:r>
            <a:r>
              <a:rPr lang="en-GB" sz="1200" u="sng"/>
              <a:t>https://www.sma-europe.eu/about/our-members/our-member-organisations/</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1200" b="0" i="0" u="none" strike="noStrike" kern="1200" cap="none" spc="0" normalizeH="0" baseline="0" noProof="0" err="1">
                <a:ln>
                  <a:noFill/>
                </a:ln>
                <a:solidFill>
                  <a:srgbClr val="404040"/>
                </a:solidFill>
                <a:effectLst/>
                <a:uLnTx/>
                <a:uFillTx/>
                <a:latin typeface="+mn-lt"/>
                <a:ea typeface="+mn-ea"/>
                <a:cs typeface="+mn-cs"/>
              </a:rPr>
              <a:t>Prinses</a:t>
            </a:r>
            <a:r>
              <a:rPr kumimoji="0" lang="en-US" sz="1200" b="0" i="0" u="none" strike="noStrike" kern="1200" cap="none" spc="0" normalizeH="0" baseline="0" noProof="0">
                <a:ln>
                  <a:noFill/>
                </a:ln>
                <a:solidFill>
                  <a:srgbClr val="404040"/>
                </a:solidFill>
                <a:effectLst/>
                <a:uLnTx/>
                <a:uFillTx/>
                <a:latin typeface="+mn-lt"/>
                <a:ea typeface="+mn-ea"/>
                <a:cs typeface="+mn-cs"/>
              </a:rPr>
              <a:t> Beatrix </a:t>
            </a:r>
            <a:r>
              <a:rPr kumimoji="0" lang="en-US" sz="1200" b="0" i="0" u="none" strike="noStrike" kern="1200" cap="none" spc="0" normalizeH="0" baseline="0" noProof="0" err="1">
                <a:ln>
                  <a:noFill/>
                </a:ln>
                <a:solidFill>
                  <a:srgbClr val="404040"/>
                </a:solidFill>
                <a:effectLst/>
                <a:uLnTx/>
                <a:uFillTx/>
                <a:latin typeface="+mn-lt"/>
                <a:ea typeface="+mn-ea"/>
                <a:cs typeface="+mn-cs"/>
              </a:rPr>
              <a:t>Spierfonds</a:t>
            </a:r>
            <a:r>
              <a:rPr kumimoji="0" lang="en-US" sz="1200" b="0" i="0" u="none" strike="noStrike" kern="1200" cap="none" spc="0" normalizeH="0" baseline="0" noProof="0">
                <a:ln>
                  <a:noFill/>
                </a:ln>
                <a:solidFill>
                  <a:srgbClr val="404040"/>
                </a:solidFill>
                <a:effectLst/>
                <a:uLnTx/>
                <a:uFillTx/>
                <a:latin typeface="+mn-lt"/>
                <a:ea typeface="+mn-ea"/>
                <a:cs typeface="+mn-cs"/>
              </a:rPr>
              <a:t> (2021). “SMA out of the world!”. Available at </a:t>
            </a:r>
            <a:r>
              <a:rPr kumimoji="0" lang="en-US" sz="1200" b="0" i="0" u="sng" strike="noStrike" kern="1200" cap="none" spc="0" normalizeH="0" baseline="0" noProof="0">
                <a:ln>
                  <a:noFill/>
                </a:ln>
                <a:solidFill>
                  <a:srgbClr val="404040"/>
                </a:solidFill>
                <a:effectLst/>
                <a:uLnTx/>
                <a:uFillTx/>
                <a:latin typeface="+mn-lt"/>
                <a:ea typeface="+mn-ea"/>
                <a:cs typeface="+mn-cs"/>
              </a:rPr>
              <a:t>https://www.spierfonds.nl/help-mee/sma-de-wereld-uit</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1200" b="0" i="0" u="none" strike="noStrike" kern="1200" cap="none" spc="0" normalizeH="0" baseline="0" noProof="0" err="1">
                <a:ln>
                  <a:noFill/>
                </a:ln>
                <a:solidFill>
                  <a:srgbClr val="404040"/>
                </a:solidFill>
                <a:effectLst/>
                <a:uLnTx/>
                <a:uFillTx/>
                <a:latin typeface="+mn-lt"/>
                <a:ea typeface="+mn-ea"/>
                <a:cs typeface="+mn-cs"/>
              </a:rPr>
              <a:t>Spierziekten</a:t>
            </a:r>
            <a:r>
              <a:rPr kumimoji="0" lang="en-US" sz="1200" b="0" i="0" u="none" strike="noStrike" kern="1200" cap="none" spc="0" normalizeH="0" baseline="0" noProof="0">
                <a:ln>
                  <a:noFill/>
                </a:ln>
                <a:solidFill>
                  <a:srgbClr val="404040"/>
                </a:solidFill>
                <a:effectLst/>
                <a:uLnTx/>
                <a:uFillTx/>
                <a:latin typeface="+mn-lt"/>
                <a:ea typeface="+mn-ea"/>
                <a:cs typeface="+mn-cs"/>
              </a:rPr>
              <a:t> Nederland (2013). “</a:t>
            </a:r>
            <a:r>
              <a:rPr kumimoji="0" lang="nl-NL" sz="1200" b="0" i="0" u="none" strike="noStrike" kern="1200" cap="none" spc="0" normalizeH="0" baseline="0" noProof="0">
                <a:ln>
                  <a:noFill/>
                </a:ln>
                <a:solidFill>
                  <a:srgbClr val="404040"/>
                </a:solidFill>
                <a:effectLst/>
                <a:uLnTx/>
                <a:uFillTx/>
                <a:latin typeface="+mn-lt"/>
                <a:ea typeface="+mn-ea"/>
                <a:cs typeface="+mn-cs"/>
              </a:rPr>
              <a:t>STEM SMA DE WERELD UIT!</a:t>
            </a:r>
            <a:r>
              <a:rPr kumimoji="0" lang="en-US" sz="1200" b="0" i="0" u="none" strike="noStrike" kern="1200" cap="none" spc="0" normalizeH="0" baseline="0" noProof="0">
                <a:ln>
                  <a:noFill/>
                </a:ln>
                <a:solidFill>
                  <a:srgbClr val="404040"/>
                </a:solidFill>
                <a:effectLst/>
                <a:uLnTx/>
                <a:uFillTx/>
                <a:latin typeface="+mn-lt"/>
                <a:ea typeface="+mn-ea"/>
                <a:cs typeface="+mn-cs"/>
              </a:rPr>
              <a:t>”. Available at </a:t>
            </a:r>
            <a:r>
              <a:rPr kumimoji="0" lang="en-US" sz="1200" b="0" i="0" u="sng" strike="noStrike" kern="1200" cap="none" spc="0" normalizeH="0" baseline="0" noProof="0">
                <a:ln>
                  <a:noFill/>
                </a:ln>
                <a:solidFill>
                  <a:srgbClr val="404040"/>
                </a:solidFill>
                <a:effectLst/>
                <a:uLnTx/>
                <a:uFillTx/>
                <a:latin typeface="+mn-lt"/>
                <a:ea typeface="+mn-ea"/>
                <a:cs typeface="+mn-cs"/>
              </a:rPr>
              <a:t>https://www.spierziekten.nl/nieuws/artikel/stem-sma-de-wereld-uit/</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1200" b="0" i="0" u="none" strike="noStrike" kern="1200" cap="none" spc="0" normalizeH="0" baseline="0" noProof="0" err="1">
                <a:ln>
                  <a:noFill/>
                </a:ln>
                <a:solidFill>
                  <a:srgbClr val="404040"/>
                </a:solidFill>
                <a:effectLst/>
                <a:uLnTx/>
                <a:uFillTx/>
                <a:latin typeface="+mn-lt"/>
                <a:ea typeface="+mn-ea"/>
                <a:cs typeface="+mn-cs"/>
              </a:rPr>
              <a:t>Spieren</a:t>
            </a:r>
            <a:r>
              <a:rPr kumimoji="0" lang="en-US" sz="1200" b="0" i="0" u="none" strike="noStrike" kern="1200" cap="none" spc="0" normalizeH="0" baseline="0" noProof="0">
                <a:ln>
                  <a:noFill/>
                </a:ln>
                <a:solidFill>
                  <a:srgbClr val="404040"/>
                </a:solidFill>
                <a:effectLst/>
                <a:uLnTx/>
                <a:uFillTx/>
                <a:latin typeface="+mn-lt"/>
                <a:ea typeface="+mn-ea"/>
                <a:cs typeface="+mn-cs"/>
              </a:rPr>
              <a:t> </a:t>
            </a:r>
            <a:r>
              <a:rPr kumimoji="0" lang="en-US" sz="1200" b="0" i="0" u="none" strike="noStrike" kern="1200" cap="none" spc="0" normalizeH="0" baseline="0" noProof="0" err="1">
                <a:ln>
                  <a:noFill/>
                </a:ln>
                <a:solidFill>
                  <a:srgbClr val="404040"/>
                </a:solidFill>
                <a:effectLst/>
                <a:uLnTx/>
                <a:uFillTx/>
                <a:latin typeface="+mn-lt"/>
                <a:ea typeface="+mn-ea"/>
                <a:cs typeface="+mn-cs"/>
              </a:rPr>
              <a:t>voor</a:t>
            </a:r>
            <a:r>
              <a:rPr kumimoji="0" lang="en-US" sz="1200" b="0" i="0" u="none" strike="noStrike" kern="1200" cap="none" spc="0" normalizeH="0" baseline="0" noProof="0">
                <a:ln>
                  <a:noFill/>
                </a:ln>
                <a:solidFill>
                  <a:srgbClr val="404040"/>
                </a:solidFill>
                <a:effectLst/>
                <a:uLnTx/>
                <a:uFillTx/>
                <a:latin typeface="+mn-lt"/>
                <a:ea typeface="+mn-ea"/>
                <a:cs typeface="+mn-cs"/>
              </a:rPr>
              <a:t> </a:t>
            </a:r>
            <a:r>
              <a:rPr kumimoji="0" lang="en-US" sz="1200" b="0" i="0" u="none" strike="noStrike" kern="1200" cap="none" spc="0" normalizeH="0" baseline="0" noProof="0" err="1">
                <a:ln>
                  <a:noFill/>
                </a:ln>
                <a:solidFill>
                  <a:srgbClr val="404040"/>
                </a:solidFill>
                <a:effectLst/>
                <a:uLnTx/>
                <a:uFillTx/>
                <a:latin typeface="+mn-lt"/>
                <a:ea typeface="+mn-ea"/>
                <a:cs typeface="+mn-cs"/>
              </a:rPr>
              <a:t>Spieren</a:t>
            </a:r>
            <a:r>
              <a:rPr kumimoji="0" lang="en-US" sz="1200" b="0" i="0" u="none" strike="noStrike" kern="1200" cap="none" spc="0" normalizeH="0" baseline="0" noProof="0">
                <a:ln>
                  <a:noFill/>
                </a:ln>
                <a:solidFill>
                  <a:srgbClr val="404040"/>
                </a:solidFill>
                <a:effectLst/>
                <a:uLnTx/>
                <a:uFillTx/>
                <a:latin typeface="+mn-lt"/>
                <a:ea typeface="+mn-ea"/>
                <a:cs typeface="+mn-cs"/>
              </a:rPr>
              <a:t> Website (2021). “Mission and Vision”. Available at </a:t>
            </a:r>
            <a:r>
              <a:rPr kumimoji="0" lang="en-US" sz="1200" b="0" i="0" u="sng" strike="noStrike" kern="1200" cap="none" spc="0" normalizeH="0" baseline="0" noProof="0">
                <a:ln>
                  <a:noFill/>
                </a:ln>
                <a:solidFill>
                  <a:srgbClr val="404040"/>
                </a:solidFill>
                <a:effectLst/>
                <a:uLnTx/>
                <a:uFillTx/>
                <a:latin typeface="+mn-lt"/>
                <a:ea typeface="+mn-ea"/>
                <a:cs typeface="+mn-cs"/>
              </a:rPr>
              <a:t>https://www.spierenvoorspieren.nl/wie-zijn-we/over-spieren-voor-spieren/missie-en-visie/</a:t>
            </a:r>
            <a:endParaRPr lang="en-US" sz="1200" b="0" u="sng" strike="noStrike">
              <a:solidFill>
                <a:schemeClr val="bg1"/>
              </a:solidFill>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a:solidFill>
                <a:schemeClr val="bg1"/>
              </a:solidFill>
            </a:endParaRPr>
          </a:p>
          <a:p>
            <a:pPr rtl="0" eaLnBrk="1" fontAlgn="ctr" latinLnBrk="0" hangingPunct="1"/>
            <a:r>
              <a:rPr lang="en-US" sz="1200" b="1" i="0" u="sng" strike="noStrike" kern="1200">
                <a:solidFill>
                  <a:schemeClr val="tx1"/>
                </a:solidFill>
                <a:effectLst/>
                <a:latin typeface="+mn-lt"/>
                <a:ea typeface="+mn-ea"/>
                <a:cs typeface="+mn-cs"/>
              </a:rPr>
              <a:t>National strategies for rare / genetic disorders</a:t>
            </a:r>
            <a:endParaRPr lang="en-US" sz="1200" b="0" i="0" u="sng" strike="noStrike" kern="1200">
              <a:solidFill>
                <a:schemeClr val="tx1"/>
              </a:solidFill>
              <a:effectLst/>
              <a:latin typeface="+mn-lt"/>
              <a:ea typeface="+mn-ea"/>
              <a:cs typeface="+mn-cs"/>
            </a:endParaRPr>
          </a:p>
          <a:p>
            <a:pPr rtl="0" eaLnBrk="1" fontAlgn="ctr" latinLnBrk="0" hangingPunct="1"/>
            <a:r>
              <a:rPr lang="en-US" sz="1200" b="1" i="0" u="none" strike="noStrike" kern="1200">
                <a:solidFill>
                  <a:schemeClr val="tx1"/>
                </a:solidFill>
                <a:effectLst/>
                <a:latin typeface="+mn-lt"/>
                <a:ea typeface="+mn-ea"/>
                <a:cs typeface="+mn-cs"/>
              </a:rPr>
              <a:t>Green: </a:t>
            </a:r>
            <a:r>
              <a:rPr lang="en-US" sz="1200" b="0" i="0" u="none" strike="noStrike" kern="1200">
                <a:solidFill>
                  <a:schemeClr val="tx1"/>
                </a:solidFill>
                <a:effectLst/>
                <a:latin typeface="+mn-lt"/>
                <a:ea typeface="+mn-ea"/>
                <a:cs typeface="+mn-cs"/>
              </a:rPr>
              <a:t>Currently valid national rare disease strategy</a:t>
            </a:r>
          </a:p>
          <a:p>
            <a:pPr rtl="0" eaLnBrk="1" fontAlgn="ctr" latinLnBrk="0" hangingPunct="1"/>
            <a:r>
              <a:rPr lang="en-US" sz="1200" b="1" i="0" u="none" strike="noStrike" kern="1200">
                <a:solidFill>
                  <a:schemeClr val="tx1"/>
                </a:solidFill>
                <a:effectLst/>
                <a:latin typeface="+mn-lt"/>
                <a:ea typeface="+mn-ea"/>
                <a:cs typeface="+mn-cs"/>
              </a:rPr>
              <a:t>Yellow: </a:t>
            </a:r>
            <a:r>
              <a:rPr lang="en-US" sz="1200" b="0" i="0" u="none" strike="noStrike" kern="1200">
                <a:solidFill>
                  <a:schemeClr val="tx1"/>
                </a:solidFill>
                <a:effectLst/>
                <a:latin typeface="+mn-lt"/>
                <a:ea typeface="+mn-ea"/>
                <a:cs typeface="+mn-cs"/>
              </a:rPr>
              <a:t>Expired/outdated national rare disease strategy</a:t>
            </a:r>
          </a:p>
          <a:p>
            <a:pPr rtl="0" eaLnBrk="1" fontAlgn="ctr" latinLnBrk="0" hangingPunct="1"/>
            <a:r>
              <a:rPr lang="en-US" sz="1200" b="1" i="0" u="none" strike="noStrike" kern="1200">
                <a:solidFill>
                  <a:schemeClr val="tx1"/>
                </a:solidFill>
                <a:effectLst/>
                <a:latin typeface="+mn-lt"/>
                <a:ea typeface="+mn-ea"/>
                <a:cs typeface="+mn-cs"/>
              </a:rPr>
              <a:t>Red: </a:t>
            </a:r>
            <a:r>
              <a:rPr lang="en-US" sz="1200" b="0" i="0" u="none" strike="noStrike" kern="1200">
                <a:solidFill>
                  <a:schemeClr val="tx1"/>
                </a:solidFill>
                <a:effectLst/>
                <a:latin typeface="+mn-lt"/>
                <a:ea typeface="+mn-ea"/>
                <a:cs typeface="+mn-cs"/>
              </a:rPr>
              <a:t>No national rare disease strategy </a:t>
            </a:r>
          </a:p>
          <a:p>
            <a:pPr rtl="0" eaLnBrk="1" fontAlgn="ctr" latinLnBrk="0" hangingPunct="1"/>
            <a:endParaRPr lang="en-US" sz="1200" b="0" i="0" u="none" strike="noStrike" kern="1200">
              <a:solidFill>
                <a:schemeClr val="tx1"/>
              </a:solidFill>
              <a:effectLst/>
              <a:latin typeface="+mn-lt"/>
              <a:ea typeface="+mn-ea"/>
              <a:cs typeface="+mn-cs"/>
            </a:endParaRPr>
          </a:p>
          <a:p>
            <a:pPr rtl="0" eaLnBrk="1" fontAlgn="ctr" latinLnBrk="0" hangingPunct="1"/>
            <a:r>
              <a:rPr lang="en-US" sz="1200" b="1" i="0" u="sng" strike="noStrike" kern="1200">
                <a:solidFill>
                  <a:schemeClr val="tx1"/>
                </a:solidFill>
                <a:effectLst/>
                <a:latin typeface="+mn-lt"/>
                <a:ea typeface="+mn-ea"/>
                <a:cs typeface="+mn-cs"/>
              </a:rPr>
              <a:t>Patient </a:t>
            </a:r>
            <a:r>
              <a:rPr lang="en-US" sz="1200" b="1" i="0" u="sng" strike="noStrike" kern="1200" err="1">
                <a:solidFill>
                  <a:schemeClr val="tx1"/>
                </a:solidFill>
                <a:effectLst/>
                <a:latin typeface="+mn-lt"/>
                <a:ea typeface="+mn-ea"/>
                <a:cs typeface="+mn-cs"/>
              </a:rPr>
              <a:t>organisations</a:t>
            </a:r>
            <a:r>
              <a:rPr lang="en-US" sz="1200" b="1" i="0" u="sng" strike="noStrike" kern="1200">
                <a:solidFill>
                  <a:schemeClr val="tx1"/>
                </a:solidFill>
                <a:effectLst/>
                <a:latin typeface="+mn-lt"/>
                <a:ea typeface="+mn-ea"/>
                <a:cs typeface="+mn-cs"/>
              </a:rPr>
              <a:t> and advocacy </a:t>
            </a:r>
            <a:endParaRPr lang="en-US" sz="1200" b="0" i="0" u="sng" strike="noStrike" kern="1200">
              <a:solidFill>
                <a:schemeClr val="tx1"/>
              </a:solidFill>
              <a:effectLst/>
              <a:latin typeface="+mn-lt"/>
              <a:ea typeface="+mn-ea"/>
              <a:cs typeface="+mn-cs"/>
            </a:endParaRPr>
          </a:p>
          <a:p>
            <a:pPr rtl="0" eaLnBrk="1" fontAlgn="ctr" latinLnBrk="0" hangingPunct="1"/>
            <a:r>
              <a:rPr lang="en-US" sz="1200" b="1" i="0" u="none" strike="noStrike" kern="1200">
                <a:solidFill>
                  <a:schemeClr val="tx1"/>
                </a:solidFill>
                <a:effectLst/>
                <a:latin typeface="+mn-lt"/>
                <a:ea typeface="+mn-ea"/>
                <a:cs typeface="+mn-cs"/>
              </a:rPr>
              <a:t>Green: </a:t>
            </a:r>
            <a:r>
              <a:rPr lang="en-US" sz="1200" b="0" i="0" u="none" strike="noStrike" kern="1200">
                <a:solidFill>
                  <a:schemeClr val="tx1"/>
                </a:solidFill>
                <a:effectLst/>
                <a:latin typeface="+mn-lt"/>
                <a:ea typeface="+mn-ea"/>
                <a:cs typeface="+mn-cs"/>
              </a:rPr>
              <a:t>Dedicated patient group supporting SMA patients who both support and politically advocate for patients</a:t>
            </a:r>
          </a:p>
          <a:p>
            <a:pPr rtl="0" eaLnBrk="1" fontAlgn="ctr" latinLnBrk="0" hangingPunct="1"/>
            <a:r>
              <a:rPr lang="en-US" sz="1200" b="1" i="0" u="none" strike="noStrike" kern="1200">
                <a:solidFill>
                  <a:schemeClr val="tx1"/>
                </a:solidFill>
                <a:effectLst/>
                <a:latin typeface="+mn-lt"/>
                <a:ea typeface="+mn-ea"/>
                <a:cs typeface="+mn-cs"/>
              </a:rPr>
              <a:t>Yellow: </a:t>
            </a:r>
            <a:r>
              <a:rPr lang="en-US" sz="1200" b="0" i="0" u="none" strike="noStrike" kern="1200">
                <a:solidFill>
                  <a:schemeClr val="tx1"/>
                </a:solidFill>
                <a:effectLst/>
                <a:latin typeface="+mn-lt"/>
                <a:ea typeface="+mn-ea"/>
                <a:cs typeface="+mn-cs"/>
              </a:rPr>
              <a:t>Dedicated patient group supporting SMA patients but their mandate focuses on patient support rather than political advocacy</a:t>
            </a:r>
          </a:p>
          <a:p>
            <a:pPr rtl="0" eaLnBrk="1" fontAlgn="ctr" latinLnBrk="0" hangingPunct="1"/>
            <a:r>
              <a:rPr lang="en-US" sz="1200" b="1" i="0" u="none" strike="noStrike" kern="1200">
                <a:solidFill>
                  <a:schemeClr val="tx1"/>
                </a:solidFill>
                <a:effectLst/>
                <a:latin typeface="+mn-lt"/>
                <a:ea typeface="+mn-ea"/>
                <a:cs typeface="+mn-cs"/>
              </a:rPr>
              <a:t>Red: </a:t>
            </a:r>
            <a:r>
              <a:rPr lang="en-US" sz="1200" b="0" i="0" u="none" strike="noStrike" kern="1200">
                <a:solidFill>
                  <a:schemeClr val="tx1"/>
                </a:solidFill>
                <a:effectLst/>
                <a:latin typeface="+mn-lt"/>
                <a:ea typeface="+mn-ea"/>
                <a:cs typeface="+mn-cs"/>
              </a:rPr>
              <a:t>No dedicated patient group supporting SMA patients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a:p>
          <a:p>
            <a:r>
              <a:rPr lang="en-GB" sz="1200" b="1" u="sng"/>
              <a:t>Variation</a:t>
            </a:r>
          </a:p>
          <a:p>
            <a:r>
              <a:rPr lang="en-GB" sz="1200" b="1"/>
              <a:t>No Colour: </a:t>
            </a:r>
            <a:r>
              <a:rPr lang="en-GB" sz="1200"/>
              <a:t>No significant variation across patients or across market</a:t>
            </a:r>
          </a:p>
          <a:p>
            <a:r>
              <a:rPr lang="en-GB" sz="1200" b="1"/>
              <a:t>DNA Icon: </a:t>
            </a:r>
            <a:r>
              <a:rPr lang="en-GB" sz="1200"/>
              <a:t>Clinical variation such as variation across patient type, age or disease severity</a:t>
            </a:r>
          </a:p>
          <a:p>
            <a:r>
              <a:rPr lang="en-GB" sz="1200" b="1">
                <a:solidFill>
                  <a:srgbClr val="FE0ECB"/>
                </a:solidFill>
              </a:rPr>
              <a:t>Map Icon: </a:t>
            </a:r>
            <a:r>
              <a:rPr lang="en-GB" sz="1200">
                <a:solidFill>
                  <a:srgbClr val="FE0ECB"/>
                </a:solidFill>
              </a:rPr>
              <a:t>Geographical variation such as variation by region, municipality, city or hospital</a:t>
            </a:r>
          </a:p>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B0CE7F9-3C03-487C-80B0-B087C72CAC58}"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394989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u="none" strike="noStrike">
                <a:solidFill>
                  <a:schemeClr val="bg1"/>
                </a:solidFill>
                <a:effectLst/>
              </a:rPr>
              <a:t>Sources:</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u="none" strike="noStrike" err="1">
                <a:solidFill>
                  <a:schemeClr val="bg1"/>
                </a:solidFill>
                <a:effectLst/>
              </a:rPr>
              <a:t>Verhaart</a:t>
            </a:r>
            <a:r>
              <a:rPr lang="en-US" sz="1200" b="0" u="none" strike="noStrike">
                <a:solidFill>
                  <a:schemeClr val="bg1"/>
                </a:solidFill>
                <a:effectLst/>
              </a:rPr>
              <a:t>, I. E. C., et al. (2017). “A multi-source approach to determine SMA incidence and research ready population”. Available at </a:t>
            </a:r>
            <a:r>
              <a:rPr lang="en-US" sz="1200" b="0" u="sng" strike="noStrike">
                <a:solidFill>
                  <a:schemeClr val="bg1"/>
                </a:solidFill>
                <a:effectLst/>
              </a:rPr>
              <a:t>https://www.ncbi.nlm.nih.gov/pmc/articles/PMC5502065/</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1200" b="0" i="0" u="none" strike="noStrike" kern="1200" cap="none" spc="0" normalizeH="0" baseline="0" noProof="0" err="1">
                <a:ln>
                  <a:noFill/>
                </a:ln>
                <a:solidFill>
                  <a:srgbClr val="404040"/>
                </a:solidFill>
                <a:effectLst/>
                <a:uLnTx/>
                <a:uFillTx/>
                <a:latin typeface="+mn-lt"/>
                <a:ea typeface="+mn-ea"/>
                <a:cs typeface="+mn-cs"/>
              </a:rPr>
              <a:t>Prinses</a:t>
            </a:r>
            <a:r>
              <a:rPr kumimoji="0" lang="en-US" sz="1200" b="0" i="0" u="none" strike="noStrike" kern="1200" cap="none" spc="0" normalizeH="0" baseline="0" noProof="0">
                <a:ln>
                  <a:noFill/>
                </a:ln>
                <a:solidFill>
                  <a:srgbClr val="404040"/>
                </a:solidFill>
                <a:effectLst/>
                <a:uLnTx/>
                <a:uFillTx/>
                <a:latin typeface="+mn-lt"/>
                <a:ea typeface="+mn-ea"/>
                <a:cs typeface="+mn-cs"/>
              </a:rPr>
              <a:t> Beatrix </a:t>
            </a:r>
            <a:r>
              <a:rPr kumimoji="0" lang="en-US" sz="1200" b="0" i="0" u="none" strike="noStrike" kern="1200" cap="none" spc="0" normalizeH="0" baseline="0" noProof="0" err="1">
                <a:ln>
                  <a:noFill/>
                </a:ln>
                <a:solidFill>
                  <a:srgbClr val="404040"/>
                </a:solidFill>
                <a:effectLst/>
                <a:uLnTx/>
                <a:uFillTx/>
                <a:latin typeface="+mn-lt"/>
                <a:ea typeface="+mn-ea"/>
                <a:cs typeface="+mn-cs"/>
              </a:rPr>
              <a:t>Spierfonds</a:t>
            </a:r>
            <a:r>
              <a:rPr kumimoji="0" lang="en-US" sz="1200" b="0" i="0" u="none" strike="noStrike" kern="1200" cap="none" spc="0" normalizeH="0" baseline="0" noProof="0">
                <a:ln>
                  <a:noFill/>
                </a:ln>
                <a:solidFill>
                  <a:srgbClr val="404040"/>
                </a:solidFill>
                <a:effectLst/>
                <a:uLnTx/>
                <a:uFillTx/>
                <a:latin typeface="+mn-lt"/>
                <a:ea typeface="+mn-ea"/>
                <a:cs typeface="+mn-cs"/>
              </a:rPr>
              <a:t> (2021). “</a:t>
            </a:r>
            <a:r>
              <a:rPr kumimoji="0" lang="nl-NL" sz="1200" b="0" i="0" u="none" strike="noStrike" kern="1200" cap="none" spc="0" normalizeH="0" baseline="0" noProof="0">
                <a:ln>
                  <a:noFill/>
                </a:ln>
                <a:solidFill>
                  <a:srgbClr val="404040"/>
                </a:solidFill>
                <a:effectLst/>
                <a:uLnTx/>
                <a:uFillTx/>
                <a:latin typeface="+mn-lt"/>
                <a:ea typeface="+mn-ea"/>
                <a:cs typeface="+mn-cs"/>
              </a:rPr>
              <a:t>Een spierziekte kan iedereen overkomen. 200.000 nederlanders hebben het al.” Available at </a:t>
            </a:r>
            <a:r>
              <a:rPr kumimoji="0" lang="nl-NL" sz="1200" b="0" i="0" u="sng" strike="noStrike" kern="1200" cap="none" spc="0" normalizeH="0" baseline="0" noProof="0">
                <a:ln>
                  <a:noFill/>
                </a:ln>
                <a:solidFill>
                  <a:srgbClr val="404040"/>
                </a:solidFill>
                <a:effectLst/>
                <a:uLnTx/>
                <a:uFillTx/>
                <a:latin typeface="+mn-lt"/>
                <a:ea typeface="+mn-ea"/>
                <a:cs typeface="+mn-cs"/>
              </a:rPr>
              <a:t>https://www.spierfonds.nl/</a:t>
            </a:r>
            <a:endParaRPr kumimoji="0" lang="en-US" sz="1200" b="0" i="0" u="sng" strike="noStrike" kern="1200" cap="none" spc="0" normalizeH="0" baseline="0" noProof="0">
              <a:ln>
                <a:noFill/>
              </a:ln>
              <a:solidFill>
                <a:srgbClr val="404040"/>
              </a:solidFill>
              <a:effectLst/>
              <a:uLnTx/>
              <a:uFillTx/>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err="1">
                <a:solidFill>
                  <a:schemeClr val="bg1"/>
                </a:solidFill>
              </a:rPr>
              <a:t>Orphanet</a:t>
            </a:r>
            <a:r>
              <a:rPr lang="en-US" sz="1200" b="0">
                <a:solidFill>
                  <a:schemeClr val="bg1"/>
                </a:solidFill>
              </a:rPr>
              <a:t> (2021). “Expert </a:t>
            </a:r>
            <a:r>
              <a:rPr lang="en-US" sz="1200" b="0" err="1">
                <a:solidFill>
                  <a:schemeClr val="bg1"/>
                </a:solidFill>
              </a:rPr>
              <a:t>Centres</a:t>
            </a:r>
            <a:r>
              <a:rPr lang="en-US" sz="1200" b="0">
                <a:solidFill>
                  <a:schemeClr val="bg1"/>
                </a:solidFill>
              </a:rPr>
              <a:t> for Proximal Spinal Muscular Atrophy”. Available at </a:t>
            </a:r>
            <a:r>
              <a:rPr lang="en-US" sz="1200" b="0" u="sng">
                <a:solidFill>
                  <a:schemeClr val="bg1"/>
                </a:solidFill>
              </a:rPr>
              <a:t>https://www.orpha.net/consor/cgi-bin/Clinics_Search.php?lng=EN&amp;type_list=clinics_search_simple_shd&amp;data_id=633&amp;Disease(s)/group%20of%20diseases=Proximal-spinal-muscular-atrophy&amp;title=Proximal%20spinal%20muscular%20atrophy&amp;search=Clinics_Search_Simple&amp;ChdId=633&amp;Clinics_Clinics_Search_diseaseGroup=SMA&amp;Clinics_Clinics_Search_diseaseType=Pat&amp;Clinics_Clinics_Search_CnsType=null&amp;Clinics_Clinics_Search_age=Both&amp;Clinics_Clinics_Search_country=NL&amp;Clinics_Clinics_Search_GeographicType=Cnt</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u="none">
                <a:solidFill>
                  <a:schemeClr val="bg1"/>
                </a:solidFill>
              </a:rPr>
              <a:t>European Commission (2020). “European Network </a:t>
            </a:r>
            <a:r>
              <a:rPr lang="en-US" sz="1200" b="0" u="none" err="1">
                <a:solidFill>
                  <a:schemeClr val="bg1"/>
                </a:solidFill>
              </a:rPr>
              <a:t>Centres</a:t>
            </a:r>
            <a:r>
              <a:rPr lang="en-US" sz="1200" b="0" u="none">
                <a:solidFill>
                  <a:schemeClr val="bg1"/>
                </a:solidFill>
              </a:rPr>
              <a:t>: ERN Members per country”. Available at </a:t>
            </a:r>
            <a:r>
              <a:rPr lang="en-US" sz="1200" b="0" u="sng">
                <a:solidFill>
                  <a:schemeClr val="bg1"/>
                </a:solidFill>
              </a:rPr>
              <a:t>https://ec.europa.eu/health/ern_en</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u="none">
                <a:solidFill>
                  <a:schemeClr val="bg1"/>
                </a:solidFill>
              </a:rPr>
              <a:t>WHO (2001). “Mental Health Evidence Country Profiles: European Region (EUR)”. Available at </a:t>
            </a:r>
            <a:r>
              <a:rPr lang="en-US" sz="1200" b="0" u="sng">
                <a:solidFill>
                  <a:schemeClr val="bg1"/>
                </a:solidFill>
              </a:rPr>
              <a:t>https://www.who.int/mental_health/evidence/Country_profiles_Europe.pdf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u="none" strike="noStrike">
                <a:solidFill>
                  <a:schemeClr val="bg1"/>
                </a:solidFill>
                <a:effectLst/>
              </a:rPr>
              <a:t>Ministry of Health, Welfare and Sports (2013). Available at </a:t>
            </a:r>
            <a:r>
              <a:rPr lang="en-US" sz="1200" b="0" u="sng" strike="noStrike">
                <a:solidFill>
                  <a:schemeClr val="bg1"/>
                </a:solidFill>
                <a:effectLst/>
              </a:rPr>
              <a:t>http://www.europlanproject.eu/DocumentationAttachment/Dutch%20National%20Plan%20for%20Rare%20Diseases%20-%20eng%20(en)%20%20[unofficial%20version%20by%20EUROPLAN].pdf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i="0" kern="1200">
                <a:solidFill>
                  <a:schemeClr val="tx1"/>
                </a:solidFill>
                <a:effectLst/>
                <a:latin typeface="+mn-lt"/>
                <a:ea typeface="+mn-ea"/>
                <a:cs typeface="+mn-cs"/>
              </a:rPr>
              <a:t>University Medical Centre Utrecht (2021). “University Medical Centre Utrecht”. Available at </a:t>
            </a:r>
            <a:r>
              <a:rPr lang="en-US" sz="1200" b="0" u="sng">
                <a:solidFill>
                  <a:schemeClr val="bg1"/>
                </a:solidFill>
              </a:rPr>
              <a:t>https://ern-euro-nmd.eu/healthcare-provider/university-medical-centre-utrecht/</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u="none">
                <a:solidFill>
                  <a:schemeClr val="bg1"/>
                </a:solidFill>
              </a:rPr>
              <a:t>TREAT-NMD (2021). “SMA registry – Netherlands”. Available at </a:t>
            </a:r>
            <a:r>
              <a:rPr lang="en-US" sz="1200" b="0" u="sng">
                <a:solidFill>
                  <a:schemeClr val="bg1"/>
                </a:solidFill>
              </a:rPr>
              <a:t>https://treat-nmd.org/patient-registry/sma-registry-netherlands/</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u="none" strike="noStrike" err="1">
                <a:solidFill>
                  <a:schemeClr val="bg1"/>
                </a:solidFill>
                <a:effectLst/>
              </a:rPr>
              <a:t>Rijksoverheid</a:t>
            </a:r>
            <a:r>
              <a:rPr lang="en-US" sz="1200" b="0" u="none" strike="noStrike">
                <a:solidFill>
                  <a:schemeClr val="bg1"/>
                </a:solidFill>
                <a:effectLst/>
              </a:rPr>
              <a:t> (2018). “Minister Bruno Bruins reaches agreement on </a:t>
            </a:r>
            <a:r>
              <a:rPr lang="en-US" sz="1200" b="0" u="none" strike="noStrike" err="1">
                <a:solidFill>
                  <a:schemeClr val="bg1"/>
                </a:solidFill>
                <a:effectLst/>
              </a:rPr>
              <a:t>Spinraza</a:t>
            </a:r>
            <a:r>
              <a:rPr lang="en-US" sz="1200" b="0" u="none" strike="noStrike">
                <a:solidFill>
                  <a:schemeClr val="bg1"/>
                </a:solidFill>
                <a:effectLst/>
              </a:rPr>
              <a:t> compensation”. Available at </a:t>
            </a:r>
            <a:r>
              <a:rPr lang="en-US" sz="1200" b="0" u="sng" strike="noStrike">
                <a:solidFill>
                  <a:schemeClr val="bg1"/>
                </a:solidFill>
                <a:effectLst/>
              </a:rPr>
              <a:t>https://www.rijksoverheid.nl/ministeries/ministerie-van-volksgezondheid-welzijn-en-sport/nieuws/2018/07/12/minister-bruno-bruins-bereikt-akkoord-over-vergoeding-Spinraza</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u="none" strike="noStrike" err="1">
                <a:solidFill>
                  <a:schemeClr val="bg1"/>
                </a:solidFill>
                <a:effectLst/>
              </a:rPr>
              <a:t>Rijksoverheid</a:t>
            </a:r>
            <a:r>
              <a:rPr lang="en-US" sz="1200" b="0" u="none" strike="noStrike">
                <a:solidFill>
                  <a:schemeClr val="bg1"/>
                </a:solidFill>
                <a:effectLst/>
              </a:rPr>
              <a:t> (2019). “Expansion of reimbursement for SMA drug </a:t>
            </a:r>
            <a:r>
              <a:rPr lang="en-US" sz="1200" b="0" u="none" strike="noStrike" err="1">
                <a:solidFill>
                  <a:schemeClr val="bg1"/>
                </a:solidFill>
                <a:effectLst/>
              </a:rPr>
              <a:t>Spinraza</a:t>
            </a:r>
            <a:r>
              <a:rPr lang="en-US" sz="1200" b="0" u="none" strike="noStrike">
                <a:solidFill>
                  <a:schemeClr val="bg1"/>
                </a:solidFill>
                <a:effectLst/>
              </a:rPr>
              <a:t>”. Available at </a:t>
            </a:r>
            <a:r>
              <a:rPr lang="en-US" sz="1200" b="0" u="sng" strike="noStrike">
                <a:solidFill>
                  <a:schemeClr val="bg1"/>
                </a:solidFill>
                <a:effectLst/>
              </a:rPr>
              <a:t>https://www.rijksoverheid.nl/actueel/nieuws/2019/12/11/uitbreiding-vergoeding-sma-medicijn-Spinraza</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err="1">
                <a:solidFill>
                  <a:schemeClr val="tx1"/>
                </a:solidFill>
                <a:effectLst/>
                <a:latin typeface="+mn-lt"/>
                <a:ea typeface="+mn-ea"/>
                <a:cs typeface="+mn-cs"/>
              </a:rPr>
              <a:t>Worldometer</a:t>
            </a:r>
            <a:r>
              <a:rPr lang="en-US" sz="1200" kern="1200">
                <a:solidFill>
                  <a:schemeClr val="tx1"/>
                </a:solidFill>
                <a:effectLst/>
                <a:latin typeface="+mn-lt"/>
                <a:ea typeface="+mn-ea"/>
                <a:cs typeface="+mn-cs"/>
              </a:rPr>
              <a:t> (2021). “European Countries by population 2021”. Available at </a:t>
            </a:r>
            <a:r>
              <a:rPr lang="en-US" sz="1200" u="sng" kern="1200">
                <a:solidFill>
                  <a:schemeClr val="tx1"/>
                </a:solidFill>
                <a:effectLst/>
                <a:latin typeface="+mn-lt"/>
                <a:ea typeface="+mn-ea"/>
                <a:cs typeface="+mn-cs"/>
              </a:rPr>
              <a:t>https://www.worldometers.info/population/countries-in-europe-by-population/</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u="none" kern="1200">
                <a:solidFill>
                  <a:schemeClr val="tx1"/>
                </a:solidFill>
                <a:effectLst/>
                <a:latin typeface="+mn-lt"/>
                <a:ea typeface="+mn-ea"/>
                <a:cs typeface="+mn-cs"/>
              </a:rPr>
              <a:t>UMC Utrecht (2021). “Basic research”. Available at </a:t>
            </a:r>
            <a:r>
              <a:rPr lang="en-US" sz="1200" u="sng" kern="1200">
                <a:solidFill>
                  <a:schemeClr val="tx1"/>
                </a:solidFill>
                <a:effectLst/>
                <a:latin typeface="+mn-lt"/>
                <a:ea typeface="+mn-ea"/>
                <a:cs typeface="+mn-cs"/>
              </a:rPr>
              <a:t>http://www.smaonderzoek.nl/onderzoek/basisonderzoek/</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u="none" strike="noStrike" err="1">
                <a:solidFill>
                  <a:schemeClr val="bg1"/>
                </a:solidFill>
                <a:effectLst/>
              </a:rPr>
              <a:t>Wijngaarde</a:t>
            </a:r>
            <a:r>
              <a:rPr lang="en-US" sz="1200" b="0" u="none" strike="noStrike">
                <a:solidFill>
                  <a:schemeClr val="bg1"/>
                </a:solidFill>
                <a:effectLst/>
              </a:rPr>
              <a:t>, A. A. et al., (2020). “</a:t>
            </a:r>
            <a:r>
              <a:rPr lang="en-US" sz="1200" b="0" i="0" u="none" kern="1200">
                <a:solidFill>
                  <a:schemeClr val="tx1"/>
                </a:solidFill>
                <a:effectLst/>
                <a:latin typeface="+mn-lt"/>
                <a:ea typeface="+mn-ea"/>
                <a:cs typeface="+mn-cs"/>
              </a:rPr>
              <a:t>Muscle strength and motor function in adolescents and adults with spinal muscular atrophy”. Available at </a:t>
            </a:r>
            <a:r>
              <a:rPr lang="en-US" sz="1200" b="0" i="0" u="sng" kern="1200">
                <a:solidFill>
                  <a:schemeClr val="tx1"/>
                </a:solidFill>
                <a:effectLst/>
                <a:latin typeface="+mn-lt"/>
                <a:ea typeface="+mn-ea"/>
                <a:cs typeface="+mn-cs"/>
              </a:rPr>
              <a:t>https://n.neurology.org/content/95/14/e1988</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i="0" u="none" kern="1200" err="1">
                <a:solidFill>
                  <a:schemeClr val="tx1"/>
                </a:solidFill>
                <a:effectLst/>
                <a:latin typeface="+mn-lt"/>
                <a:ea typeface="+mn-ea"/>
                <a:cs typeface="+mn-cs"/>
              </a:rPr>
              <a:t>Wadman</a:t>
            </a:r>
            <a:r>
              <a:rPr lang="en-US" sz="1200" b="0" i="0" u="none" kern="1200">
                <a:solidFill>
                  <a:schemeClr val="tx1"/>
                </a:solidFill>
                <a:effectLst/>
                <a:latin typeface="+mn-lt"/>
                <a:ea typeface="+mn-ea"/>
                <a:cs typeface="+mn-cs"/>
              </a:rPr>
              <a:t>, R. et al., (2020). “</a:t>
            </a:r>
            <a:r>
              <a:rPr lang="en-US" sz="1200" b="0" i="0" kern="1200">
                <a:solidFill>
                  <a:schemeClr val="tx1"/>
                </a:solidFill>
                <a:effectLst/>
                <a:latin typeface="+mn-lt"/>
                <a:ea typeface="+mn-ea"/>
                <a:cs typeface="+mn-cs"/>
              </a:rPr>
              <a:t>Association of motor milestones, SMN2 copy and outcome in spinal muscular atrophy types 0–4”. Available at </a:t>
            </a:r>
            <a:r>
              <a:rPr lang="en-US" sz="1200" b="0" i="0" u="sng" kern="1200">
                <a:solidFill>
                  <a:schemeClr val="tx1"/>
                </a:solidFill>
                <a:effectLst/>
                <a:latin typeface="+mn-lt"/>
                <a:ea typeface="+mn-ea"/>
                <a:cs typeface="+mn-cs"/>
              </a:rPr>
              <a:t>https://jnnp.bmj.com/content/88/4/365.long</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i="0" u="none" kern="1200" err="1">
                <a:solidFill>
                  <a:schemeClr val="tx1"/>
                </a:solidFill>
                <a:effectLst/>
                <a:latin typeface="+mn-lt"/>
                <a:ea typeface="+mn-ea"/>
                <a:cs typeface="+mn-cs"/>
              </a:rPr>
              <a:t>Wadman</a:t>
            </a:r>
            <a:r>
              <a:rPr lang="en-US" sz="1200" b="0" i="0" u="none" kern="1200">
                <a:solidFill>
                  <a:schemeClr val="tx1"/>
                </a:solidFill>
                <a:effectLst/>
                <a:latin typeface="+mn-lt"/>
                <a:ea typeface="+mn-ea"/>
                <a:cs typeface="+mn-cs"/>
              </a:rPr>
              <a:t>, R. et al., (2020). “</a:t>
            </a:r>
            <a:r>
              <a:rPr lang="en-US" b="0" i="0">
                <a:solidFill>
                  <a:srgbClr val="1C1D1E"/>
                </a:solidFill>
                <a:effectLst/>
                <a:latin typeface="Open Sans Subset"/>
              </a:rPr>
              <a:t>Muscle strength and motor function throughout life in a cross-sectional cohort of 180 patients with spinal muscular atrophy types 1c–4.”. Available at </a:t>
            </a:r>
            <a:r>
              <a:rPr lang="en-US" b="0" i="0" u="sng">
                <a:solidFill>
                  <a:srgbClr val="1C1D1E"/>
                </a:solidFill>
                <a:effectLst/>
                <a:latin typeface="Open Sans Subset"/>
              </a:rPr>
              <a:t>https://onlinelibrary.wiley.com/doi/abs/10.1111/ene.13534</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u="none" strike="noStrike" err="1">
                <a:solidFill>
                  <a:schemeClr val="bg1"/>
                </a:solidFill>
                <a:effectLst/>
              </a:rPr>
              <a:t>Wijngaarde</a:t>
            </a:r>
            <a:r>
              <a:rPr lang="en-US" sz="1200" b="0" u="none" strike="noStrike">
                <a:solidFill>
                  <a:schemeClr val="bg1"/>
                </a:solidFill>
                <a:effectLst/>
              </a:rPr>
              <a:t>, A. A. et al., (2020). “</a:t>
            </a:r>
            <a:r>
              <a:rPr lang="en-US" sz="1200" b="0" i="0" kern="1200">
                <a:solidFill>
                  <a:schemeClr val="tx1"/>
                </a:solidFill>
                <a:effectLst/>
                <a:latin typeface="+mn-lt"/>
                <a:ea typeface="+mn-ea"/>
                <a:cs typeface="+mn-cs"/>
              </a:rPr>
              <a:t>Population-based analysis of survival in spinal muscular atrophy”. Available at </a:t>
            </a:r>
            <a:r>
              <a:rPr lang="en-US" sz="1200" b="0" i="0" u="sng" kern="1200">
                <a:solidFill>
                  <a:schemeClr val="tx1"/>
                </a:solidFill>
                <a:effectLst/>
                <a:latin typeface="+mn-lt"/>
                <a:ea typeface="+mn-ea"/>
                <a:cs typeface="+mn-cs"/>
              </a:rPr>
              <a:t>https://n.neurology.org/content/94/15/e1634.long</a:t>
            </a:r>
          </a:p>
          <a:p>
            <a:endParaRPr lang="en-US" sz="1200" b="0" dirty="0">
              <a:solidFill>
                <a:schemeClr val="bg1"/>
              </a:solidFill>
            </a:endParaRPr>
          </a:p>
          <a:p>
            <a:pPr rtl="0" eaLnBrk="1" fontAlgn="ctr" latinLnBrk="0" hangingPunct="1"/>
            <a:r>
              <a:rPr lang="en-US" sz="1200" b="1" i="0" u="sng" strike="noStrike" kern="1200">
                <a:solidFill>
                  <a:schemeClr val="tx1"/>
                </a:solidFill>
                <a:effectLst/>
                <a:latin typeface="+mn-lt"/>
                <a:ea typeface="+mn-ea"/>
                <a:cs typeface="+mn-cs"/>
              </a:rPr>
              <a:t>Epidemiology Estimate</a:t>
            </a:r>
            <a:endParaRPr lang="en-US" sz="1200" b="0" i="0" u="sng" strike="noStrike" kern="1200">
              <a:solidFill>
                <a:schemeClr val="tx1"/>
              </a:solidFill>
              <a:effectLst/>
              <a:latin typeface="+mn-lt"/>
              <a:ea typeface="+mn-ea"/>
              <a:cs typeface="+mn-cs"/>
            </a:endParaRPr>
          </a:p>
          <a:p>
            <a:pPr rtl="0" eaLnBrk="1" fontAlgn="ctr" latinLnBrk="0" hangingPunct="1"/>
            <a:r>
              <a:rPr lang="en-US" sz="1200" b="1" i="0" u="none" strike="noStrike" kern="1200">
                <a:solidFill>
                  <a:schemeClr val="tx1"/>
                </a:solidFill>
                <a:effectLst/>
                <a:latin typeface="+mn-lt"/>
                <a:ea typeface="+mn-ea"/>
                <a:cs typeface="+mn-cs"/>
              </a:rPr>
              <a:t>Green: </a:t>
            </a:r>
            <a:r>
              <a:rPr lang="en-US" sz="1200" b="0" i="0" u="none" strike="noStrike" kern="1200">
                <a:solidFill>
                  <a:schemeClr val="tx1"/>
                </a:solidFill>
                <a:effectLst/>
                <a:latin typeface="+mn-lt"/>
                <a:ea typeface="+mn-ea"/>
                <a:cs typeface="+mn-cs"/>
              </a:rPr>
              <a:t>Country-specific epidemiology data from registry or literature with patient characteristics (e.g. type, age)</a:t>
            </a:r>
          </a:p>
          <a:p>
            <a:pPr rtl="0" eaLnBrk="1" fontAlgn="ctr" latinLnBrk="0" hangingPunct="1"/>
            <a:r>
              <a:rPr lang="en-US" sz="1200" b="1" i="0" u="none" strike="noStrike" kern="1200">
                <a:solidFill>
                  <a:schemeClr val="tx1"/>
                </a:solidFill>
                <a:effectLst/>
                <a:latin typeface="+mn-lt"/>
                <a:ea typeface="+mn-ea"/>
                <a:cs typeface="+mn-cs"/>
              </a:rPr>
              <a:t>Yellow: </a:t>
            </a:r>
            <a:r>
              <a:rPr lang="en-US" sz="1200" b="0" i="0" u="none" strike="noStrike" kern="1200">
                <a:solidFill>
                  <a:schemeClr val="tx1"/>
                </a:solidFill>
                <a:effectLst/>
                <a:latin typeface="+mn-lt"/>
                <a:ea typeface="+mn-ea"/>
                <a:cs typeface="+mn-cs"/>
              </a:rPr>
              <a:t>Incomplete country-specific data of limited reliability / granularity (e.g. only total population number is available, old data)</a:t>
            </a:r>
          </a:p>
          <a:p>
            <a:pPr rtl="0" eaLnBrk="1" fontAlgn="ctr" latinLnBrk="0" hangingPunct="1"/>
            <a:r>
              <a:rPr lang="en-US" sz="1200" b="1" i="0" u="none" strike="noStrike" kern="1200">
                <a:solidFill>
                  <a:schemeClr val="tx1"/>
                </a:solidFill>
                <a:effectLst/>
                <a:latin typeface="+mn-lt"/>
                <a:ea typeface="+mn-ea"/>
                <a:cs typeface="+mn-cs"/>
              </a:rPr>
              <a:t>Red: </a:t>
            </a:r>
            <a:r>
              <a:rPr lang="en-US" sz="1200" b="0" i="0" u="none" strike="noStrike" kern="1200">
                <a:solidFill>
                  <a:schemeClr val="tx1"/>
                </a:solidFill>
                <a:effectLst/>
                <a:latin typeface="+mn-lt"/>
                <a:ea typeface="+mn-ea"/>
                <a:cs typeface="+mn-cs"/>
              </a:rPr>
              <a:t>No reliable data on the country’s SMA population; estimated population is based on global/EU prevalence </a:t>
            </a:r>
          </a:p>
          <a:p>
            <a:pPr rtl="0" eaLnBrk="1" fontAlgn="ctr" latinLnBrk="0" hangingPunct="1"/>
            <a:endParaRPr lang="en-US" sz="1200" b="1" i="0" u="none" strike="noStrike" kern="1200">
              <a:solidFill>
                <a:schemeClr val="tx1"/>
              </a:solidFill>
              <a:effectLst/>
              <a:latin typeface="+mn-lt"/>
              <a:ea typeface="+mn-ea"/>
              <a:cs typeface="+mn-cs"/>
            </a:endParaRPr>
          </a:p>
          <a:p>
            <a:pPr rtl="0" eaLnBrk="1" fontAlgn="ctr" latinLnBrk="0" hangingPunct="1"/>
            <a:r>
              <a:rPr lang="en-US" sz="1200" b="1" i="0" u="sng" strike="noStrike" kern="1200">
                <a:solidFill>
                  <a:schemeClr val="tx1"/>
                </a:solidFill>
                <a:effectLst/>
                <a:latin typeface="+mn-lt"/>
                <a:ea typeface="+mn-ea"/>
                <a:cs typeface="+mn-cs"/>
              </a:rPr>
              <a:t>National SMA patient registry</a:t>
            </a:r>
            <a:endParaRPr lang="en-US" sz="1200" b="0" i="0" u="sng" strike="noStrike" kern="1200">
              <a:solidFill>
                <a:schemeClr val="tx1"/>
              </a:solidFill>
              <a:effectLst/>
              <a:latin typeface="+mn-lt"/>
              <a:ea typeface="+mn-ea"/>
              <a:cs typeface="+mn-cs"/>
            </a:endParaRPr>
          </a:p>
          <a:p>
            <a:pPr rtl="0" eaLnBrk="1" fontAlgn="ctr" latinLnBrk="0" hangingPunct="1"/>
            <a:r>
              <a:rPr lang="en-US" sz="1200" b="1" i="0" u="none" strike="noStrike" kern="1200">
                <a:solidFill>
                  <a:schemeClr val="tx1"/>
                </a:solidFill>
                <a:effectLst/>
                <a:latin typeface="+mn-lt"/>
                <a:ea typeface="+mn-ea"/>
                <a:cs typeface="+mn-cs"/>
              </a:rPr>
              <a:t>Green: </a:t>
            </a:r>
            <a:r>
              <a:rPr lang="en-US" sz="1200" b="0" i="0" u="none" strike="noStrike" kern="1200">
                <a:solidFill>
                  <a:schemeClr val="tx1"/>
                </a:solidFill>
                <a:effectLst/>
                <a:latin typeface="+mn-lt"/>
                <a:ea typeface="+mn-ea"/>
                <a:cs typeface="+mn-cs"/>
              </a:rPr>
              <a:t>Consolidated national patient registry that captures both epidemiological and clinical history data</a:t>
            </a:r>
          </a:p>
          <a:p>
            <a:pPr rtl="0" eaLnBrk="1" fontAlgn="ctr" latinLnBrk="0" hangingPunct="1"/>
            <a:r>
              <a:rPr lang="en-US" sz="1200" b="1" i="0" u="none" strike="noStrike" kern="1200">
                <a:solidFill>
                  <a:schemeClr val="tx1"/>
                </a:solidFill>
                <a:effectLst/>
                <a:latin typeface="+mn-lt"/>
                <a:ea typeface="+mn-ea"/>
                <a:cs typeface="+mn-cs"/>
              </a:rPr>
              <a:t>Yellow: </a:t>
            </a:r>
            <a:r>
              <a:rPr lang="en-US" sz="1200" b="0" i="0" u="none" strike="noStrike" kern="1200">
                <a:solidFill>
                  <a:schemeClr val="tx1"/>
                </a:solidFill>
                <a:effectLst/>
                <a:latin typeface="+mn-lt"/>
                <a:ea typeface="+mn-ea"/>
                <a:cs typeface="+mn-cs"/>
              </a:rPr>
              <a:t>Consolidated national patient registry that captures only epidemiological data and no report of clinical history</a:t>
            </a:r>
          </a:p>
          <a:p>
            <a:pPr rtl="0" eaLnBrk="1" fontAlgn="ctr" latinLnBrk="0" hangingPunct="1"/>
            <a:r>
              <a:rPr lang="en-US" sz="1200" b="1" i="0" u="none" strike="noStrike" kern="1200">
                <a:solidFill>
                  <a:schemeClr val="tx1"/>
                </a:solidFill>
                <a:effectLst/>
                <a:latin typeface="+mn-lt"/>
                <a:ea typeface="+mn-ea"/>
                <a:cs typeface="+mn-cs"/>
              </a:rPr>
              <a:t>Red: </a:t>
            </a:r>
            <a:r>
              <a:rPr lang="en-US" sz="1200" b="0" i="0" u="none" strike="noStrike" kern="1200">
                <a:solidFill>
                  <a:schemeClr val="tx1"/>
                </a:solidFill>
                <a:effectLst/>
                <a:latin typeface="+mn-lt"/>
                <a:ea typeface="+mn-ea"/>
                <a:cs typeface="+mn-cs"/>
              </a:rPr>
              <a:t>No consolidated national patient registry (no registry or only fragmented local/product-specific registries)</a:t>
            </a:r>
          </a:p>
          <a:p>
            <a:pPr rtl="0" eaLnBrk="1" fontAlgn="ctr" latinLnBrk="0" hangingPunct="1"/>
            <a:endParaRPr lang="en-US" sz="1200" b="1" i="0" u="sng" strike="noStrike" kern="1200">
              <a:solidFill>
                <a:schemeClr val="tx1"/>
              </a:solidFill>
              <a:effectLst/>
              <a:latin typeface="+mn-lt"/>
              <a:ea typeface="+mn-ea"/>
              <a:cs typeface="+mn-cs"/>
            </a:endParaRPr>
          </a:p>
          <a:p>
            <a:pPr rtl="0" eaLnBrk="1" fontAlgn="ctr" latinLnBrk="0" hangingPunct="1"/>
            <a:r>
              <a:rPr lang="en-US" sz="1200" b="1" i="0" u="sng" strike="noStrike" kern="1200" dirty="0">
                <a:solidFill>
                  <a:schemeClr val="tx1"/>
                </a:solidFill>
                <a:effectLst/>
                <a:latin typeface="+mn-lt"/>
                <a:ea typeface="+mn-ea"/>
                <a:cs typeface="+mn-cs"/>
              </a:rPr>
              <a:t>Infrastructure</a:t>
            </a:r>
            <a:endParaRPr lang="en-US" sz="1200" b="1" i="0" u="sng" strike="noStrike" kern="1200">
              <a:solidFill>
                <a:schemeClr val="tx1"/>
              </a:solidFill>
              <a:effectLst/>
              <a:latin typeface="+mn-lt"/>
              <a:ea typeface="+mn-ea"/>
              <a:cs typeface="+mn-cs"/>
            </a:endParaRPr>
          </a:p>
          <a:p>
            <a:pPr rtl="0" eaLnBrk="1" fontAlgn="ctr" latinLnBrk="0" hangingPunct="1"/>
            <a:r>
              <a:rPr lang="en-US" sz="1200" b="1" i="0" u="none" strike="noStrike" kern="1200">
                <a:solidFill>
                  <a:schemeClr val="tx1"/>
                </a:solidFill>
                <a:effectLst/>
                <a:latin typeface="+mn-lt"/>
                <a:ea typeface="+mn-ea"/>
                <a:cs typeface="+mn-cs"/>
              </a:rPr>
              <a:t>Green: </a:t>
            </a:r>
            <a:r>
              <a:rPr lang="en-US" sz="1200" b="0" i="0" u="none" strike="noStrike" kern="1200" baseline="0">
                <a:solidFill>
                  <a:schemeClr val="tx1"/>
                </a:solidFill>
                <a:effectLst/>
                <a:latin typeface="+mn-lt"/>
                <a:ea typeface="+mn-ea"/>
                <a:cs typeface="+mn-cs"/>
              </a:rPr>
              <a:t>Easy access to designated </a:t>
            </a:r>
            <a:r>
              <a:rPr lang="en-US" sz="1200" b="0" i="0" u="none" strike="noStrike" kern="1200" baseline="0" err="1">
                <a:solidFill>
                  <a:schemeClr val="tx1"/>
                </a:solidFill>
                <a:effectLst/>
                <a:latin typeface="+mn-lt"/>
                <a:ea typeface="+mn-ea"/>
                <a:cs typeface="+mn-cs"/>
              </a:rPr>
              <a:t>CoEs</a:t>
            </a:r>
            <a:r>
              <a:rPr lang="en-US" sz="1200" b="0" i="0" u="none" strike="noStrike" kern="1200" baseline="0">
                <a:solidFill>
                  <a:schemeClr val="tx1"/>
                </a:solidFill>
                <a:effectLst/>
                <a:latin typeface="+mn-lt"/>
                <a:ea typeface="+mn-ea"/>
                <a:cs typeface="+mn-cs"/>
              </a:rPr>
              <a:t> for the treatment of SMA (defined by ≥0.80 </a:t>
            </a:r>
            <a:r>
              <a:rPr lang="en-US" sz="1200" b="0" i="0" u="none" strike="noStrike" kern="1200" baseline="0" err="1">
                <a:solidFill>
                  <a:schemeClr val="tx1"/>
                </a:solidFill>
                <a:effectLst/>
                <a:latin typeface="+mn-lt"/>
                <a:ea typeface="+mn-ea"/>
                <a:cs typeface="+mn-cs"/>
              </a:rPr>
              <a:t>CoEs</a:t>
            </a:r>
            <a:r>
              <a:rPr lang="en-US" sz="1200" b="0" i="0" u="none" strike="noStrike" kern="1200" baseline="0">
                <a:solidFill>
                  <a:schemeClr val="tx1"/>
                </a:solidFill>
                <a:effectLst/>
                <a:latin typeface="+mn-lt"/>
                <a:ea typeface="+mn-ea"/>
                <a:cs typeface="+mn-cs"/>
              </a:rPr>
              <a:t> per million population)</a:t>
            </a:r>
            <a:endParaRPr lang="en-US" sz="1200" b="0" i="0" u="none" strike="noStrike" kern="1200">
              <a:solidFill>
                <a:schemeClr val="tx1"/>
              </a:solidFill>
              <a:effectLst/>
              <a:latin typeface="+mn-lt"/>
              <a:ea typeface="+mn-ea"/>
              <a:cs typeface="+mn-cs"/>
            </a:endParaRPr>
          </a:p>
          <a:p>
            <a:r>
              <a:rPr lang="en-US" sz="1200" b="1" i="0" u="none" strike="noStrike" kern="1200">
                <a:solidFill>
                  <a:schemeClr val="tx1"/>
                </a:solidFill>
                <a:effectLst/>
                <a:latin typeface="+mn-lt"/>
                <a:ea typeface="+mn-ea"/>
                <a:cs typeface="+mn-cs"/>
              </a:rPr>
              <a:t>Yellow: </a:t>
            </a:r>
            <a:r>
              <a:rPr lang="en-GB" sz="1200" kern="1200">
                <a:solidFill>
                  <a:schemeClr val="tx1"/>
                </a:solidFill>
                <a:effectLst/>
                <a:latin typeface="+mn-lt"/>
                <a:ea typeface="+mn-ea"/>
                <a:cs typeface="+mn-cs"/>
              </a:rPr>
              <a:t>Limited access to designated </a:t>
            </a:r>
            <a:r>
              <a:rPr lang="en-GB" sz="1200" kern="1200" err="1">
                <a:solidFill>
                  <a:schemeClr val="tx1"/>
                </a:solidFill>
                <a:effectLst/>
                <a:latin typeface="+mn-lt"/>
                <a:ea typeface="+mn-ea"/>
                <a:cs typeface="+mn-cs"/>
              </a:rPr>
              <a:t>CoEs</a:t>
            </a:r>
            <a:r>
              <a:rPr lang="en-GB" sz="1200" kern="1200">
                <a:solidFill>
                  <a:schemeClr val="tx1"/>
                </a:solidFill>
                <a:effectLst/>
                <a:latin typeface="+mn-lt"/>
                <a:ea typeface="+mn-ea"/>
                <a:cs typeface="+mn-cs"/>
              </a:rPr>
              <a:t> for the treatment of SMA (defined by 0.21 - 0.79 </a:t>
            </a:r>
            <a:r>
              <a:rPr lang="en-GB" sz="1200" kern="1200" err="1">
                <a:solidFill>
                  <a:schemeClr val="tx1"/>
                </a:solidFill>
                <a:effectLst/>
                <a:latin typeface="+mn-lt"/>
                <a:ea typeface="+mn-ea"/>
                <a:cs typeface="+mn-cs"/>
              </a:rPr>
              <a:t>CoEs</a:t>
            </a:r>
            <a:r>
              <a:rPr lang="en-GB" sz="1200" kern="1200">
                <a:solidFill>
                  <a:schemeClr val="tx1"/>
                </a:solidFill>
                <a:effectLst/>
                <a:latin typeface="+mn-lt"/>
                <a:ea typeface="+mn-ea"/>
                <a:cs typeface="+mn-cs"/>
              </a:rPr>
              <a:t> per million population)</a:t>
            </a:r>
            <a:endParaRPr lang="en-US" sz="1200" kern="1200">
              <a:solidFill>
                <a:schemeClr val="tx1"/>
              </a:solidFill>
              <a:effectLst/>
              <a:latin typeface="+mn-lt"/>
              <a:ea typeface="+mn-ea"/>
              <a:cs typeface="+mn-cs"/>
            </a:endParaRPr>
          </a:p>
          <a:p>
            <a:pPr rtl="0" eaLnBrk="1" fontAlgn="auto" latinLnBrk="0" hangingPunct="1"/>
            <a:r>
              <a:rPr lang="en-US" sz="1200" b="1" i="0" u="none" strike="noStrike" kern="1200">
                <a:solidFill>
                  <a:schemeClr val="tx1"/>
                </a:solidFill>
                <a:effectLst/>
                <a:latin typeface="+mn-lt"/>
                <a:ea typeface="+mn-ea"/>
                <a:cs typeface="+mn-cs"/>
              </a:rPr>
              <a:t>Red: </a:t>
            </a:r>
            <a:r>
              <a:rPr lang="en-GB" sz="1200" kern="1200">
                <a:solidFill>
                  <a:schemeClr val="tx1"/>
                </a:solidFill>
                <a:effectLst/>
                <a:latin typeface="+mn-lt"/>
                <a:ea typeface="+mn-ea"/>
                <a:cs typeface="+mn-cs"/>
              </a:rPr>
              <a:t>Very limited access to designated </a:t>
            </a:r>
            <a:r>
              <a:rPr lang="en-GB" sz="1200" kern="1200" err="1">
                <a:solidFill>
                  <a:schemeClr val="tx1"/>
                </a:solidFill>
                <a:effectLst/>
                <a:latin typeface="+mn-lt"/>
                <a:ea typeface="+mn-ea"/>
                <a:cs typeface="+mn-cs"/>
              </a:rPr>
              <a:t>CoEs</a:t>
            </a:r>
            <a:r>
              <a:rPr lang="en-GB" sz="1200" kern="1200">
                <a:solidFill>
                  <a:schemeClr val="tx1"/>
                </a:solidFill>
                <a:effectLst/>
                <a:latin typeface="+mn-lt"/>
                <a:ea typeface="+mn-ea"/>
                <a:cs typeface="+mn-cs"/>
              </a:rPr>
              <a:t> for the treatment of SMA (defined by 0.00 - 0.2 </a:t>
            </a:r>
            <a:r>
              <a:rPr lang="en-GB" sz="1200" kern="1200" err="1">
                <a:solidFill>
                  <a:schemeClr val="tx1"/>
                </a:solidFill>
                <a:effectLst/>
                <a:latin typeface="+mn-lt"/>
                <a:ea typeface="+mn-ea"/>
                <a:cs typeface="+mn-cs"/>
              </a:rPr>
              <a:t>CoEs</a:t>
            </a:r>
            <a:r>
              <a:rPr lang="en-GB" sz="1200" kern="1200">
                <a:solidFill>
                  <a:schemeClr val="tx1"/>
                </a:solidFill>
                <a:effectLst/>
                <a:latin typeface="+mn-lt"/>
                <a:ea typeface="+mn-ea"/>
                <a:cs typeface="+mn-cs"/>
              </a:rPr>
              <a:t> per million population)</a:t>
            </a:r>
          </a:p>
          <a:p>
            <a:pPr rtl="0" eaLnBrk="1" fontAlgn="ctr" latinLnBrk="0" hangingPunct="1"/>
            <a:endParaRPr lang="en-US" sz="1200" b="0" i="0" u="none" strike="noStrike" kern="1200">
              <a:solidFill>
                <a:schemeClr val="tx1"/>
              </a:solidFill>
              <a:effectLst/>
              <a:latin typeface="+mn-lt"/>
              <a:ea typeface="+mn-ea"/>
              <a:cs typeface="+mn-cs"/>
            </a:endParaRPr>
          </a:p>
          <a:p>
            <a:r>
              <a:rPr lang="en-GB" sz="1200" b="1" u="sng"/>
              <a:t>Variation</a:t>
            </a:r>
          </a:p>
          <a:p>
            <a:r>
              <a:rPr lang="en-GB" sz="1200" b="1"/>
              <a:t>No Colour</a:t>
            </a:r>
            <a:r>
              <a:rPr lang="en-GB" sz="1200"/>
              <a:t>: No significant variation across patients or across market</a:t>
            </a:r>
          </a:p>
          <a:p>
            <a:r>
              <a:rPr lang="en-GB" sz="1200" b="1"/>
              <a:t>DNA Icon: </a:t>
            </a:r>
            <a:r>
              <a:rPr lang="en-GB" sz="1200"/>
              <a:t>Clinical variation such as variation across patient type, age or disease severity</a:t>
            </a:r>
          </a:p>
          <a:p>
            <a:r>
              <a:rPr lang="en-GB" sz="1200" b="1">
                <a:solidFill>
                  <a:srgbClr val="FE0ECB"/>
                </a:solidFill>
              </a:rPr>
              <a:t>Map Icon: </a:t>
            </a:r>
            <a:r>
              <a:rPr lang="en-GB" sz="1200">
                <a:solidFill>
                  <a:srgbClr val="FE0ECB"/>
                </a:solidFill>
              </a:rPr>
              <a:t>Geographical variation such as variation by region, municipality, city or hospital</a:t>
            </a:r>
          </a:p>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B0CE7F9-3C03-487C-80B0-B087C72CAC58}"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934231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u="none" strike="noStrike">
                <a:solidFill>
                  <a:schemeClr val="bg1"/>
                </a:solidFill>
                <a:effectLst/>
              </a:rPr>
              <a:t>Sources:</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u="none" strike="noStrike" err="1">
                <a:solidFill>
                  <a:schemeClr val="bg1"/>
                </a:solidFill>
                <a:effectLst/>
              </a:rPr>
              <a:t>Neorah</a:t>
            </a:r>
            <a:r>
              <a:rPr lang="en-US" sz="1200" b="0" u="none" strike="noStrike">
                <a:solidFill>
                  <a:schemeClr val="bg1"/>
                </a:solidFill>
                <a:effectLst/>
              </a:rPr>
              <a:t> (2021). “</a:t>
            </a:r>
            <a:r>
              <a:rPr lang="en-US" sz="1200" b="0" u="none" strike="noStrike" err="1">
                <a:solidFill>
                  <a:schemeClr val="bg1"/>
                </a:solidFill>
                <a:effectLst/>
              </a:rPr>
              <a:t>Neorah</a:t>
            </a:r>
            <a:r>
              <a:rPr lang="en-US" sz="1200" b="0" u="none" strike="noStrike">
                <a:solidFill>
                  <a:schemeClr val="bg1"/>
                </a:solidFill>
                <a:effectLst/>
              </a:rPr>
              <a:t>”. Available at </a:t>
            </a:r>
            <a:r>
              <a:rPr lang="en-US" sz="1200" b="0" u="sng" strike="noStrike">
                <a:solidFill>
                  <a:schemeClr val="bg1"/>
                </a:solidFill>
                <a:effectLst/>
              </a:rPr>
              <a:t>https://www.neorah.nl/login</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u="none" strike="noStrike">
                <a:solidFill>
                  <a:schemeClr val="bg1"/>
                </a:solidFill>
                <a:effectLst/>
              </a:rPr>
              <a:t>RIVM (2018). “The Newborn Blood Spot Screening in The Netherlands”. Available at </a:t>
            </a:r>
            <a:r>
              <a:rPr lang="en-US" sz="1200" b="0" u="sng" strike="noStrike">
                <a:solidFill>
                  <a:schemeClr val="bg1"/>
                </a:solidFill>
                <a:effectLst/>
              </a:rPr>
              <a:t>https://www.rivm.nl/sites/default/files/2020-01/HielprikMon2018-Engelstalig.pdf</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u="none" strike="noStrike">
                <a:solidFill>
                  <a:schemeClr val="bg1"/>
                </a:solidFill>
                <a:effectLst/>
              </a:rPr>
              <a:t>RIVM (2021). “</a:t>
            </a:r>
            <a:r>
              <a:rPr lang="en-US" sz="1200" b="0" u="none" strike="noStrike" err="1">
                <a:solidFill>
                  <a:schemeClr val="bg1"/>
                </a:solidFill>
                <a:effectLst/>
              </a:rPr>
              <a:t>Hielprik</a:t>
            </a:r>
            <a:r>
              <a:rPr lang="en-US" sz="1200" b="0" u="none" strike="noStrike">
                <a:solidFill>
                  <a:schemeClr val="bg1"/>
                </a:solidFill>
                <a:effectLst/>
              </a:rPr>
              <a:t>”. Available at </a:t>
            </a:r>
            <a:r>
              <a:rPr lang="en-US" sz="1200" b="0" u="sng" strike="noStrike">
                <a:solidFill>
                  <a:schemeClr val="bg1"/>
                </a:solidFill>
                <a:effectLst/>
              </a:rPr>
              <a:t>https://www.pns.nl/hielprik</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u="none" strike="noStrike">
                <a:solidFill>
                  <a:schemeClr val="bg1"/>
                </a:solidFill>
                <a:effectLst/>
              </a:rPr>
              <a:t>RIVM (2021). “</a:t>
            </a:r>
            <a:r>
              <a:rPr lang="nl-NL" sz="1200" b="0" i="0" kern="1200">
                <a:solidFill>
                  <a:schemeClr val="tx1"/>
                </a:solidFill>
                <a:effectLst/>
                <a:latin typeface="+mn-lt"/>
                <a:ea typeface="+mn-ea"/>
                <a:cs typeface="+mn-cs"/>
              </a:rPr>
              <a:t>De ziekten die de hielprik opspoort”. Available at </a:t>
            </a:r>
            <a:r>
              <a:rPr lang="en-US" sz="1200" b="0" u="sng" strike="noStrike">
                <a:solidFill>
                  <a:schemeClr val="bg1"/>
                </a:solidFill>
                <a:effectLst/>
              </a:rPr>
              <a:t>https://www.pns.nl/hielprik/ziekten-die-hielprik-opspoort</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u="none" strike="noStrike">
                <a:solidFill>
                  <a:schemeClr val="bg1"/>
                </a:solidFill>
                <a:effectLst/>
              </a:rPr>
              <a:t>Strunk, A., et al. (2019). “</a:t>
            </a:r>
            <a:r>
              <a:rPr lang="en-US"/>
              <a:t>Validation of a Fast, Robust, Inexpensive, Two-Tiered Neonatal Screening Test algorithm on Dried Blood Spots for Spinal Muscular Atrophy”. Available at </a:t>
            </a:r>
            <a:r>
              <a:rPr lang="en-US" sz="1200" b="0" u="sng" strike="noStrike">
                <a:solidFill>
                  <a:schemeClr val="bg1"/>
                </a:solidFill>
                <a:effectLst/>
              </a:rPr>
              <a:t>https://www.rug.nl/research/portal/files/101844743/IJNS_05_00021_v4.pdf</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1200" b="0" i="0" u="none" strike="noStrike" kern="1200" cap="none" spc="0" normalizeH="0" baseline="0" noProof="0">
                <a:ln>
                  <a:noFill/>
                </a:ln>
                <a:solidFill>
                  <a:srgbClr val="404040"/>
                </a:solidFill>
                <a:effectLst/>
                <a:uLnTx/>
                <a:uFillTx/>
                <a:latin typeface="+mn-lt"/>
                <a:ea typeface="+mn-ea"/>
                <a:cs typeface="+mn-cs"/>
              </a:rPr>
              <a:t>The Health Council of the Netherlands (2019). “Neonatal screening for spinal muscular atrophy”. Available at </a:t>
            </a:r>
            <a:r>
              <a:rPr lang="en-US" sz="1200" b="0" u="sng" strike="noStrike">
                <a:solidFill>
                  <a:schemeClr val="bg1"/>
                </a:solidFill>
                <a:effectLst/>
              </a:rPr>
              <a:t>https://www.healthcouncil.nl/documents/advisory-reports/2019/07/23/neonatal-screening-for-spinal-muscular-atrophy</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u="none">
                <a:solidFill>
                  <a:schemeClr val="bg1"/>
                </a:solidFill>
              </a:rPr>
              <a:t>RIVM (2020). “</a:t>
            </a:r>
            <a:r>
              <a:rPr lang="en-US" sz="1200" b="0" i="0" kern="1200" err="1">
                <a:solidFill>
                  <a:schemeClr val="tx1"/>
                </a:solidFill>
                <a:effectLst/>
                <a:latin typeface="+mn-lt"/>
                <a:ea typeface="+mn-ea"/>
                <a:cs typeface="+mn-cs"/>
              </a:rPr>
              <a:t>Spierziekte</a:t>
            </a:r>
            <a:r>
              <a:rPr lang="en-US" sz="1200" b="0" i="0" kern="1200">
                <a:solidFill>
                  <a:schemeClr val="tx1"/>
                </a:solidFill>
                <a:effectLst/>
                <a:latin typeface="+mn-lt"/>
                <a:ea typeface="+mn-ea"/>
                <a:cs typeface="+mn-cs"/>
              </a:rPr>
              <a:t> SMA in </a:t>
            </a:r>
            <a:r>
              <a:rPr lang="en-US" sz="1200" b="0" i="0" kern="1200" err="1">
                <a:solidFill>
                  <a:schemeClr val="tx1"/>
                </a:solidFill>
                <a:effectLst/>
                <a:latin typeface="+mn-lt"/>
                <a:ea typeface="+mn-ea"/>
                <a:cs typeface="+mn-cs"/>
              </a:rPr>
              <a:t>hielprikscreening</a:t>
            </a:r>
            <a:r>
              <a:rPr lang="en-US" sz="1200" b="0" i="0" u="none" kern="1200">
                <a:solidFill>
                  <a:schemeClr val="tx1"/>
                </a:solidFill>
                <a:effectLst/>
                <a:latin typeface="+mn-lt"/>
                <a:ea typeface="+mn-ea"/>
                <a:cs typeface="+mn-cs"/>
              </a:rPr>
              <a:t>”. Available at </a:t>
            </a:r>
            <a:r>
              <a:rPr lang="en-US" sz="1200" b="0" u="sng">
                <a:solidFill>
                  <a:schemeClr val="bg1"/>
                </a:solidFill>
              </a:rPr>
              <a:t>https://www.pns.nl/nieuws/spierziekte-sma-in-hielprikscreening</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u="none">
                <a:solidFill>
                  <a:schemeClr val="bg1"/>
                </a:solidFill>
              </a:rPr>
              <a:t>RIVM (2020). “</a:t>
            </a:r>
            <a:r>
              <a:rPr lang="nl-NL"/>
              <a:t>Uitvoeringstoets toevoeging Spinale Musculaire Atrofie aan de neonatale hielprikscreening”. Available at </a:t>
            </a:r>
            <a:r>
              <a:rPr lang="en-US" sz="1200" b="0" u="sng">
                <a:solidFill>
                  <a:schemeClr val="bg1"/>
                </a:solidFill>
              </a:rPr>
              <a:t>https://www.rivm.nl/bibliotheek/rapporten/2020-0105.pdf</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u="none">
                <a:solidFill>
                  <a:schemeClr val="bg1"/>
                </a:solidFill>
              </a:rPr>
              <a:t>UMC Utrecht (2020). “</a:t>
            </a:r>
            <a:r>
              <a:rPr lang="nl-NL" sz="1200" b="0" u="none">
                <a:solidFill>
                  <a:schemeClr val="bg1"/>
                </a:solidFill>
              </a:rPr>
              <a:t>Invoering SMA in hielprik duurt te lang”. Available at </a:t>
            </a:r>
            <a:r>
              <a:rPr lang="en-US" sz="1200" b="0" u="sng">
                <a:solidFill>
                  <a:schemeClr val="bg1"/>
                </a:solidFill>
              </a:rPr>
              <a:t>https://www.umcutrecht.nl/nieuws/invoering-sma-in-hielprik-duurt-te-lang</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u="none" err="1">
                <a:solidFill>
                  <a:schemeClr val="bg1"/>
                </a:solidFill>
              </a:rPr>
              <a:t>Orphanet</a:t>
            </a:r>
            <a:r>
              <a:rPr lang="en-US" sz="1200" b="0" u="none">
                <a:solidFill>
                  <a:schemeClr val="bg1"/>
                </a:solidFill>
              </a:rPr>
              <a:t> (2021). “Molecular diagnosis of Proximal Spinal Muscular Atrophy type 1, 2, 3 and 4 (SMN1 gene)”. Available at </a:t>
            </a:r>
            <a:r>
              <a:rPr lang="en-US" sz="1200" b="0" u="sng">
                <a:solidFill>
                  <a:schemeClr val="bg1"/>
                </a:solidFill>
              </a:rPr>
              <a:t>https://www.orpha.net/consor/cgi-bin/ClinicalLabs_Search.php?lng=EN&amp;data_id=103492&amp;search=ClinicalLabs_Search_Simple&amp;data_type=Test&amp;title=Molecular%20diagnosis%20of%20Proximal%20Spinal%20Muscular%20Atrophy%20type%201,%202,%203%20and%204%20SMN1%20gene&amp;MISSING%20CONTENT=Molecular-diagnosis-of-Proximal-Spinal-Muscular-Atrophy-type-1--2--3-and-4--SMN1-gene-</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u="none" err="1">
                <a:solidFill>
                  <a:schemeClr val="bg1"/>
                </a:solidFill>
              </a:rPr>
              <a:t>Peterlin</a:t>
            </a:r>
            <a:r>
              <a:rPr lang="en-US" sz="1200" b="0" u="none">
                <a:solidFill>
                  <a:schemeClr val="bg1"/>
                </a:solidFill>
              </a:rPr>
              <a:t>, B. et al., (2020). “Genetic testing offer for inherited neuromuscular diseases within the EURO-NMD reference network: A European survey study”. Available at </a:t>
            </a:r>
            <a:r>
              <a:rPr lang="en-US" sz="1200" b="0" u="sng">
                <a:solidFill>
                  <a:schemeClr val="bg1"/>
                </a:solidFill>
              </a:rPr>
              <a:t>https://journals.plos.org/plosone/article?id=10.1371/journal.pone.0239329</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p>
          <a:p>
            <a:pPr rtl="0" eaLnBrk="1" fontAlgn="ctr" latinLnBrk="0" hangingPunct="1"/>
            <a:r>
              <a:rPr lang="en-GB" sz="1200" b="1" i="0" u="sng" strike="noStrike" kern="1200">
                <a:solidFill>
                  <a:schemeClr val="tx1"/>
                </a:solidFill>
                <a:effectLst/>
                <a:latin typeface="+mn-lt"/>
                <a:ea typeface="+mn-ea"/>
                <a:cs typeface="+mn-cs"/>
              </a:rPr>
              <a:t>Efficiency of diagnostic pathway</a:t>
            </a:r>
            <a:endParaRPr lang="en-US" sz="1200" b="0" i="0" u="sng" strike="noStrike" kern="1200">
              <a:solidFill>
                <a:schemeClr val="tx1"/>
              </a:solidFill>
              <a:effectLst/>
              <a:latin typeface="+mn-lt"/>
              <a:ea typeface="+mn-ea"/>
              <a:cs typeface="+mn-cs"/>
            </a:endParaRPr>
          </a:p>
          <a:p>
            <a:pPr rtl="0" eaLnBrk="1" fontAlgn="ctr" latinLnBrk="0" hangingPunct="1"/>
            <a:r>
              <a:rPr lang="en-GB" sz="1200" b="1" i="0" u="none" strike="noStrike" kern="1200">
                <a:solidFill>
                  <a:schemeClr val="tx1"/>
                </a:solidFill>
                <a:effectLst/>
                <a:latin typeface="+mn-lt"/>
                <a:ea typeface="+mn-ea"/>
                <a:cs typeface="+mn-cs"/>
              </a:rPr>
              <a:t>Green: </a:t>
            </a:r>
            <a:r>
              <a:rPr lang="en-GB" sz="1200" b="0" i="0" u="none" strike="noStrike" kern="1200">
                <a:solidFill>
                  <a:schemeClr val="tx1"/>
                </a:solidFill>
                <a:effectLst/>
                <a:latin typeface="+mn-lt"/>
                <a:ea typeface="+mn-ea"/>
                <a:cs typeface="+mn-cs"/>
              </a:rPr>
              <a:t>Inclusion/commitment to include SMA in national </a:t>
            </a:r>
            <a:r>
              <a:rPr lang="en-GB" sz="1200" b="0" i="0" u="none" strike="noStrike" kern="1200" err="1">
                <a:solidFill>
                  <a:schemeClr val="tx1"/>
                </a:solidFill>
                <a:effectLst/>
                <a:latin typeface="+mn-lt"/>
                <a:ea typeface="+mn-ea"/>
                <a:cs typeface="+mn-cs"/>
              </a:rPr>
              <a:t>newborn</a:t>
            </a:r>
            <a:r>
              <a:rPr lang="en-GB" sz="1200" b="0" i="0" u="none" strike="noStrike" kern="1200">
                <a:solidFill>
                  <a:schemeClr val="tx1"/>
                </a:solidFill>
                <a:effectLst/>
                <a:latin typeface="+mn-lt"/>
                <a:ea typeface="+mn-ea"/>
                <a:cs typeface="+mn-cs"/>
              </a:rPr>
              <a:t> screening program with follow up and provision of genetic counselling; and there is reimbursed and efficient </a:t>
            </a:r>
            <a:r>
              <a:rPr lang="en-GB" sz="1200" b="0" i="0" u="none" strike="noStrike" kern="1200" baseline="0">
                <a:solidFill>
                  <a:schemeClr val="tx1"/>
                </a:solidFill>
                <a:effectLst/>
                <a:latin typeface="+mn-lt"/>
                <a:ea typeface="+mn-ea"/>
                <a:cs typeface="+mn-cs"/>
              </a:rPr>
              <a:t>access to genetic diagnostic resources</a:t>
            </a:r>
            <a:endParaRPr lang="en-US" sz="1200" b="0" i="0" u="none" strike="noStrike" kern="1200">
              <a:solidFill>
                <a:schemeClr val="tx1"/>
              </a:solidFill>
              <a:effectLst/>
              <a:latin typeface="+mn-lt"/>
              <a:ea typeface="+mn-ea"/>
              <a:cs typeface="+mn-cs"/>
            </a:endParaRPr>
          </a:p>
          <a:p>
            <a:pPr rtl="0" eaLnBrk="1" fontAlgn="auto" latinLnBrk="0" hangingPunct="1"/>
            <a:r>
              <a:rPr lang="en-GB" sz="1200" b="1" i="0" u="none" strike="noStrike" kern="1200">
                <a:solidFill>
                  <a:schemeClr val="tx1"/>
                </a:solidFill>
                <a:effectLst/>
                <a:latin typeface="+mn-lt"/>
                <a:ea typeface="+mn-ea"/>
                <a:cs typeface="+mn-cs"/>
              </a:rPr>
              <a:t>Yellow: </a:t>
            </a:r>
            <a:r>
              <a:rPr lang="en-GB" sz="1200" b="0" i="0" u="none" strike="noStrike" kern="1200">
                <a:solidFill>
                  <a:schemeClr val="tx1"/>
                </a:solidFill>
                <a:effectLst/>
                <a:latin typeface="+mn-lt"/>
                <a:ea typeface="+mn-ea"/>
                <a:cs typeface="+mn-cs"/>
              </a:rPr>
              <a:t>No commitment to include SMA in national </a:t>
            </a:r>
            <a:r>
              <a:rPr lang="en-GB" sz="1200" b="0" i="0" u="none" strike="noStrike" kern="1200" err="1">
                <a:solidFill>
                  <a:schemeClr val="tx1"/>
                </a:solidFill>
                <a:effectLst/>
                <a:latin typeface="+mn-lt"/>
                <a:ea typeface="+mn-ea"/>
                <a:cs typeface="+mn-cs"/>
              </a:rPr>
              <a:t>newborn</a:t>
            </a:r>
            <a:r>
              <a:rPr lang="en-GB" sz="1200" b="0" i="0" u="none" strike="noStrike" kern="1200">
                <a:solidFill>
                  <a:schemeClr val="tx1"/>
                </a:solidFill>
                <a:effectLst/>
                <a:latin typeface="+mn-lt"/>
                <a:ea typeface="+mn-ea"/>
                <a:cs typeface="+mn-cs"/>
              </a:rPr>
              <a:t> screening but there are ongoing/planned pilots; and there is reimbursed and efficient </a:t>
            </a:r>
            <a:r>
              <a:rPr lang="en-GB" sz="1200" b="0" i="0" u="none" strike="noStrike" kern="1200" baseline="0">
                <a:solidFill>
                  <a:schemeClr val="tx1"/>
                </a:solidFill>
                <a:effectLst/>
                <a:latin typeface="+mn-lt"/>
                <a:ea typeface="+mn-ea"/>
                <a:cs typeface="+mn-cs"/>
              </a:rPr>
              <a:t>access to genetic  diagnostic resources</a:t>
            </a:r>
            <a:endParaRPr lang="en-US" sz="1200" b="0" i="0" u="none" strike="noStrike" kern="1200">
              <a:solidFill>
                <a:schemeClr val="tx1"/>
              </a:solidFill>
              <a:effectLst/>
              <a:latin typeface="+mn-lt"/>
              <a:ea typeface="+mn-ea"/>
              <a:cs typeface="+mn-cs"/>
            </a:endParaRPr>
          </a:p>
          <a:p>
            <a:pPr rtl="0" eaLnBrk="1" fontAlgn="auto" latinLnBrk="0" hangingPunct="1"/>
            <a:r>
              <a:rPr lang="en-GB" sz="1200" b="1" i="0" u="none" strike="noStrike" kern="1200">
                <a:solidFill>
                  <a:schemeClr val="tx1"/>
                </a:solidFill>
                <a:effectLst/>
                <a:latin typeface="+mn-lt"/>
                <a:ea typeface="+mn-ea"/>
                <a:cs typeface="+mn-cs"/>
              </a:rPr>
              <a:t>Red: </a:t>
            </a:r>
            <a:r>
              <a:rPr lang="en-GB" sz="1200" b="0" i="0" u="none" strike="noStrike" kern="1200">
                <a:solidFill>
                  <a:schemeClr val="tx1"/>
                </a:solidFill>
                <a:effectLst/>
                <a:latin typeface="+mn-lt"/>
                <a:ea typeface="+mn-ea"/>
                <a:cs typeface="+mn-cs"/>
              </a:rPr>
              <a:t>No permanent or pilot inclusion of SMA in </a:t>
            </a:r>
            <a:r>
              <a:rPr lang="en-GB" sz="1200" b="0" i="0" u="none" strike="noStrike" kern="1200" err="1">
                <a:solidFill>
                  <a:schemeClr val="tx1"/>
                </a:solidFill>
                <a:effectLst/>
                <a:latin typeface="+mn-lt"/>
                <a:ea typeface="+mn-ea"/>
                <a:cs typeface="+mn-cs"/>
              </a:rPr>
              <a:t>newborn</a:t>
            </a:r>
            <a:r>
              <a:rPr lang="en-GB" sz="1200" b="0" i="0" u="none" strike="noStrike" kern="1200">
                <a:solidFill>
                  <a:schemeClr val="tx1"/>
                </a:solidFill>
                <a:effectLst/>
                <a:latin typeface="+mn-lt"/>
                <a:ea typeface="+mn-ea"/>
                <a:cs typeface="+mn-cs"/>
              </a:rPr>
              <a:t> screening programs; and </a:t>
            </a:r>
            <a:r>
              <a:rPr lang="en-US" sz="1200" b="0" i="0" u="none" strike="noStrike" kern="1200">
                <a:solidFill>
                  <a:schemeClr val="tx1"/>
                </a:solidFill>
                <a:effectLst/>
                <a:latin typeface="+mn-lt"/>
                <a:ea typeface="+mn-ea"/>
                <a:cs typeface="+mn-cs"/>
              </a:rPr>
              <a:t>there is reimbursed access to diagnostic resources but </a:t>
            </a:r>
            <a:r>
              <a:rPr lang="en-GB" sz="1200" b="0" i="0" u="none" strike="noStrike" kern="1200">
                <a:solidFill>
                  <a:schemeClr val="tx1"/>
                </a:solidFill>
                <a:effectLst/>
                <a:latin typeface="+mn-lt"/>
                <a:ea typeface="+mn-ea"/>
                <a:cs typeface="+mn-cs"/>
              </a:rPr>
              <a:t>there have been reported diagnostic barriers such as delays in diagnosis</a:t>
            </a:r>
            <a:endParaRPr lang="en-US" sz="1200" b="0" i="0" u="none" strike="noStrike" kern="120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noProof="0"/>
          </a:p>
          <a:p>
            <a:r>
              <a:rPr lang="en-GB" sz="1200" b="1" u="sng"/>
              <a:t>Variation</a:t>
            </a:r>
          </a:p>
          <a:p>
            <a:r>
              <a:rPr lang="en-GB" sz="1200" b="1"/>
              <a:t>No Colour: </a:t>
            </a:r>
            <a:r>
              <a:rPr lang="en-GB" sz="1200"/>
              <a:t>No significant variation across patients or across market</a:t>
            </a:r>
          </a:p>
          <a:p>
            <a:r>
              <a:rPr lang="en-GB" sz="1200" b="1"/>
              <a:t>DNA Icon: </a:t>
            </a:r>
            <a:r>
              <a:rPr lang="en-GB" sz="1200"/>
              <a:t>Clinical variation such as variation across patient type, age or disease severity</a:t>
            </a:r>
          </a:p>
          <a:p>
            <a:r>
              <a:rPr lang="en-GB" sz="1200" b="1">
                <a:solidFill>
                  <a:srgbClr val="FE0ECB"/>
                </a:solidFill>
              </a:rPr>
              <a:t>Map Icon: </a:t>
            </a:r>
            <a:r>
              <a:rPr lang="en-GB" sz="1200">
                <a:solidFill>
                  <a:srgbClr val="FE0ECB"/>
                </a:solidFill>
              </a:rPr>
              <a:t>Geographical variation such as variation by region, municipality, city or hospital</a:t>
            </a:r>
          </a:p>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B0CE7F9-3C03-487C-80B0-B087C72CAC58}"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547150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u="none" strike="noStrike">
                <a:solidFill>
                  <a:schemeClr val="bg1"/>
                </a:solidFill>
                <a:effectLst/>
              </a:rPr>
              <a:t>Sources:</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u="none" strike="noStrike">
                <a:solidFill>
                  <a:schemeClr val="bg1"/>
                </a:solidFill>
                <a:effectLst/>
              </a:rPr>
              <a:t>RARE IMPACT (2020). “</a:t>
            </a:r>
            <a:r>
              <a:rPr lang="en-US"/>
              <a:t>A review of the challenges proposals for improving patient access to advanced therapeutic medicinal products in the Netherland”. Available at </a:t>
            </a:r>
            <a:r>
              <a:rPr lang="en-US" u="sng"/>
              <a:t>https://rareimpact.eu/site/wp-content/uploads/2020/04/RARE-IMPACT-Country-Assessments-Netherlands_v1_2020-04-28.pdf</a:t>
            </a:r>
            <a:endParaRPr lang="en-US" sz="1200" b="0" u="sng" strike="noStrike">
              <a:solidFill>
                <a:schemeClr val="bg1"/>
              </a:solidFill>
              <a:effectLst/>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u="none" strike="noStrike" err="1">
                <a:solidFill>
                  <a:schemeClr val="bg1"/>
                </a:solidFill>
                <a:effectLst/>
              </a:rPr>
              <a:t>Beneluxa</a:t>
            </a:r>
            <a:r>
              <a:rPr lang="en-US" sz="1200" b="0" u="none" strike="noStrike">
                <a:solidFill>
                  <a:schemeClr val="bg1"/>
                </a:solidFill>
                <a:effectLst/>
              </a:rPr>
              <a:t> (2021). “</a:t>
            </a:r>
            <a:r>
              <a:rPr lang="en-US" sz="1200" b="0" u="none" strike="noStrike" err="1">
                <a:solidFill>
                  <a:schemeClr val="bg1"/>
                </a:solidFill>
                <a:effectLst/>
              </a:rPr>
              <a:t>Beneluxa</a:t>
            </a:r>
            <a:r>
              <a:rPr lang="en-US" sz="1200" b="0" u="none" strike="noStrike">
                <a:solidFill>
                  <a:schemeClr val="bg1"/>
                </a:solidFill>
                <a:effectLst/>
              </a:rPr>
              <a:t> Initiative”. Available at </a:t>
            </a:r>
            <a:r>
              <a:rPr lang="en-US" sz="1200" b="0" u="sng" strike="noStrike">
                <a:solidFill>
                  <a:schemeClr val="bg1"/>
                </a:solidFill>
                <a:effectLst/>
              </a:rPr>
              <a:t>https://beneluxa.org/collaboration</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u="none" strike="noStrike">
                <a:solidFill>
                  <a:schemeClr val="bg1"/>
                </a:solidFill>
                <a:effectLst/>
              </a:rPr>
              <a:t>MEB (2021). “Compassionate use </a:t>
            </a:r>
            <a:r>
              <a:rPr lang="en-US" sz="1200" b="0" u="none" strike="noStrike" err="1">
                <a:solidFill>
                  <a:schemeClr val="bg1"/>
                </a:solidFill>
                <a:effectLst/>
              </a:rPr>
              <a:t>Programme</a:t>
            </a:r>
            <a:r>
              <a:rPr lang="en-US" sz="1200" b="0" u="none" strike="noStrike">
                <a:solidFill>
                  <a:schemeClr val="bg1"/>
                </a:solidFill>
                <a:effectLst/>
              </a:rPr>
              <a:t>”. Available at </a:t>
            </a:r>
            <a:r>
              <a:rPr lang="en-US" sz="1200" b="0" u="sng" strike="noStrike">
                <a:solidFill>
                  <a:schemeClr val="bg1"/>
                </a:solidFill>
                <a:effectLst/>
              </a:rPr>
              <a:t>https://english.cbg-meb.nl/topics/mah-compassionate-use-programme</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u="none" strike="noStrike" err="1">
                <a:solidFill>
                  <a:schemeClr val="bg1"/>
                </a:solidFill>
                <a:effectLst/>
              </a:rPr>
              <a:t>Beneluxa</a:t>
            </a:r>
            <a:r>
              <a:rPr lang="en-US" sz="1200" b="0" u="none" strike="noStrike">
                <a:solidFill>
                  <a:schemeClr val="bg1"/>
                </a:solidFill>
                <a:effectLst/>
              </a:rPr>
              <a:t> (2021). “HTA”. Available at </a:t>
            </a:r>
            <a:r>
              <a:rPr lang="en-US" sz="1200" b="0" u="sng" strike="noStrike">
                <a:solidFill>
                  <a:schemeClr val="bg1"/>
                </a:solidFill>
                <a:effectLst/>
              </a:rPr>
              <a:t>https://beneluxa.org/hta</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u="none" strike="noStrike">
                <a:solidFill>
                  <a:schemeClr val="bg1"/>
                </a:solidFill>
                <a:effectLst/>
              </a:rPr>
              <a:t>ZIN (2020). “Second parallel procedure MEB Healthcare Institute: medicines available to patients more quickly”. Available at </a:t>
            </a:r>
            <a:r>
              <a:rPr lang="en-US" sz="1200" b="0" u="sng" strike="noStrike">
                <a:solidFill>
                  <a:schemeClr val="bg1"/>
                </a:solidFill>
                <a:effectLst/>
              </a:rPr>
              <a:t>https://www.zorginstituutnederland.nl/actueel/nieuws/2020/12/23/tweede-parallelle-procedure-cbg-zorginstituut-geneesmiddelen-sneller-beschikbaar-voor-patient</a:t>
            </a:r>
          </a:p>
          <a:p>
            <a:endParaRPr lang="en-US" sz="1200" b="1">
              <a:solidFill>
                <a:schemeClr val="bg1"/>
              </a:solidFill>
            </a:endParaRPr>
          </a:p>
          <a:p>
            <a:pPr rtl="0" eaLnBrk="1" fontAlgn="ctr" latinLnBrk="0" hangingPunct="1"/>
            <a:r>
              <a:rPr lang="en-GB" sz="1200" b="1" i="0" u="sng" strike="noStrike" kern="1200">
                <a:solidFill>
                  <a:schemeClr val="tx1"/>
                </a:solidFill>
                <a:effectLst/>
                <a:latin typeface="+mn-lt"/>
                <a:ea typeface="+mn-ea"/>
                <a:cs typeface="+mn-cs"/>
              </a:rPr>
              <a:t>Post-MA early access pathways </a:t>
            </a:r>
            <a:endParaRPr lang="en-US" sz="1200" b="0" i="0" u="sng" strike="noStrike" kern="1200">
              <a:solidFill>
                <a:schemeClr val="tx1"/>
              </a:solidFill>
              <a:effectLst/>
              <a:latin typeface="+mn-lt"/>
              <a:ea typeface="+mn-ea"/>
              <a:cs typeface="+mn-cs"/>
            </a:endParaRPr>
          </a:p>
          <a:p>
            <a:pPr rtl="0" eaLnBrk="1" fontAlgn="ctr" latinLnBrk="0" hangingPunct="1"/>
            <a:r>
              <a:rPr lang="en-GB" sz="1200" b="1" i="0" u="none" strike="noStrike" kern="1200">
                <a:solidFill>
                  <a:schemeClr val="tx1"/>
                </a:solidFill>
                <a:effectLst/>
                <a:latin typeface="+mn-lt"/>
                <a:ea typeface="+mn-ea"/>
                <a:cs typeface="+mn-cs"/>
              </a:rPr>
              <a:t>Green: </a:t>
            </a:r>
            <a:r>
              <a:rPr lang="en-GB" sz="1200" b="0" i="0" u="none" strike="noStrike" kern="1200">
                <a:solidFill>
                  <a:schemeClr val="tx1"/>
                </a:solidFill>
                <a:effectLst/>
                <a:latin typeface="+mn-lt"/>
                <a:ea typeface="+mn-ea"/>
                <a:cs typeface="+mn-cs"/>
              </a:rPr>
              <a:t>Well established reimbursed early access programme available on a cohort and named-patient basis after MA</a:t>
            </a:r>
            <a:endParaRPr lang="en-US" sz="1200" b="0" i="0" u="none" strike="noStrike" kern="1200">
              <a:solidFill>
                <a:schemeClr val="tx1"/>
              </a:solidFill>
              <a:effectLst/>
              <a:latin typeface="+mn-lt"/>
              <a:ea typeface="+mn-ea"/>
              <a:cs typeface="+mn-cs"/>
            </a:endParaRPr>
          </a:p>
          <a:p>
            <a:pPr rtl="0" eaLnBrk="1" fontAlgn="ctr" latinLnBrk="0" hangingPunct="1"/>
            <a:r>
              <a:rPr lang="en-GB" sz="1200" b="1" i="0" u="none" strike="noStrike" kern="1200">
                <a:solidFill>
                  <a:schemeClr val="tx1"/>
                </a:solidFill>
                <a:effectLst/>
                <a:latin typeface="+mn-lt"/>
                <a:ea typeface="+mn-ea"/>
                <a:cs typeface="+mn-cs"/>
              </a:rPr>
              <a:t>Yellow: </a:t>
            </a:r>
            <a:r>
              <a:rPr lang="en-GB" sz="1200" b="0" i="0" u="none" strike="noStrike" kern="1200">
                <a:solidFill>
                  <a:schemeClr val="tx1"/>
                </a:solidFill>
                <a:effectLst/>
                <a:latin typeface="+mn-lt"/>
                <a:ea typeface="+mn-ea"/>
                <a:cs typeface="+mn-cs"/>
              </a:rPr>
              <a:t>Early access programme with partial reimbursement; only available for individual applicants after MA</a:t>
            </a:r>
            <a:endParaRPr lang="en-US" sz="1200" b="0" i="0" u="none" strike="noStrike" kern="1200">
              <a:solidFill>
                <a:schemeClr val="tx1"/>
              </a:solidFill>
              <a:effectLst/>
              <a:latin typeface="+mn-lt"/>
              <a:ea typeface="+mn-ea"/>
              <a:cs typeface="+mn-cs"/>
            </a:endParaRPr>
          </a:p>
          <a:p>
            <a:pPr rtl="0" eaLnBrk="1" fontAlgn="ctr" latinLnBrk="0" hangingPunct="1"/>
            <a:r>
              <a:rPr lang="en-GB" sz="1200" b="1" i="0" u="none" strike="noStrike" kern="1200">
                <a:solidFill>
                  <a:schemeClr val="tx1"/>
                </a:solidFill>
                <a:effectLst/>
                <a:latin typeface="+mn-lt"/>
                <a:ea typeface="+mn-ea"/>
                <a:cs typeface="+mn-cs"/>
              </a:rPr>
              <a:t>Red: </a:t>
            </a:r>
            <a:r>
              <a:rPr lang="en-GB" sz="1200" b="0" i="0" u="none" strike="noStrike" kern="1200">
                <a:solidFill>
                  <a:schemeClr val="tx1"/>
                </a:solidFill>
                <a:effectLst/>
                <a:latin typeface="+mn-lt"/>
                <a:ea typeface="+mn-ea"/>
                <a:cs typeface="+mn-cs"/>
              </a:rPr>
              <a:t>No reimbursed early access programme available after MA; only MNF-funded programs are available</a:t>
            </a:r>
            <a:endParaRPr lang="en-US" sz="1200" b="0" i="0" u="none" strike="noStrike" kern="1200">
              <a:solidFill>
                <a:schemeClr val="tx1"/>
              </a:solidFill>
              <a:effectLst/>
              <a:latin typeface="+mn-lt"/>
              <a:ea typeface="+mn-ea"/>
              <a:cs typeface="+mn-cs"/>
            </a:endParaRPr>
          </a:p>
          <a:p>
            <a:pPr rtl="0" eaLnBrk="1" fontAlgn="ctr" latinLnBrk="0" hangingPunct="1"/>
            <a:endParaRPr lang="en-GB" sz="1200" b="1" i="0" u="sng" strike="noStrike" kern="1200">
              <a:solidFill>
                <a:schemeClr val="tx1"/>
              </a:solidFill>
              <a:effectLst/>
              <a:latin typeface="+mn-lt"/>
              <a:ea typeface="+mn-ea"/>
              <a:cs typeface="+mn-cs"/>
            </a:endParaRPr>
          </a:p>
          <a:p>
            <a:pPr rtl="0" eaLnBrk="1" fontAlgn="ctr" latinLnBrk="0" hangingPunct="1"/>
            <a:r>
              <a:rPr lang="en-GB" sz="1200" b="1" i="0" u="sng" strike="noStrike" kern="1200">
                <a:solidFill>
                  <a:schemeClr val="tx1"/>
                </a:solidFill>
                <a:effectLst/>
                <a:latin typeface="+mn-lt"/>
                <a:ea typeface="+mn-ea"/>
                <a:cs typeface="+mn-cs"/>
              </a:rPr>
              <a:t>Specialised reimbursement / HTA pathways</a:t>
            </a:r>
            <a:endParaRPr lang="en-US" sz="1200" b="0" i="0" u="sng" strike="noStrike" kern="1200">
              <a:solidFill>
                <a:schemeClr val="tx1"/>
              </a:solidFill>
              <a:effectLst/>
              <a:latin typeface="+mn-lt"/>
              <a:ea typeface="+mn-ea"/>
              <a:cs typeface="+mn-cs"/>
            </a:endParaRPr>
          </a:p>
          <a:p>
            <a:r>
              <a:rPr lang="en-GB" sz="1200" b="1" i="0" u="none" strike="noStrike" kern="1200">
                <a:solidFill>
                  <a:schemeClr val="tx1"/>
                </a:solidFill>
                <a:effectLst/>
                <a:latin typeface="+mn-lt"/>
                <a:ea typeface="+mn-ea"/>
                <a:cs typeface="+mn-cs"/>
              </a:rPr>
              <a:t>Green: </a:t>
            </a:r>
            <a:r>
              <a:rPr lang="en-GB" sz="1200" kern="1200" dirty="0">
                <a:solidFill>
                  <a:schemeClr val="tx1"/>
                </a:solidFill>
                <a:effectLst/>
                <a:latin typeface="+mn-lt"/>
                <a:ea typeface="+mn-ea"/>
                <a:cs typeface="+mn-cs"/>
              </a:rPr>
              <a:t>Specialised reimbursement / HTA pathway tailored to orphan products for fair and efficient access to treatment</a:t>
            </a:r>
            <a:endParaRPr lang="en-US" sz="1200" kern="1200" dirty="0">
              <a:solidFill>
                <a:schemeClr val="tx1"/>
              </a:solidFill>
              <a:effectLst/>
              <a:latin typeface="+mn-lt"/>
              <a:ea typeface="+mn-ea"/>
              <a:cs typeface="+mn-cs"/>
            </a:endParaRPr>
          </a:p>
          <a:p>
            <a:r>
              <a:rPr lang="en-GB" sz="1200" b="1" i="0" u="none" strike="noStrike" kern="1200">
                <a:solidFill>
                  <a:schemeClr val="tx1"/>
                </a:solidFill>
                <a:effectLst/>
                <a:latin typeface="+mn-lt"/>
                <a:ea typeface="+mn-ea"/>
                <a:cs typeface="+mn-cs"/>
              </a:rPr>
              <a:t>Yellow: </a:t>
            </a:r>
            <a:r>
              <a:rPr lang="en-GB" sz="1200" kern="1200" dirty="0">
                <a:solidFill>
                  <a:schemeClr val="tx1"/>
                </a:solidFill>
                <a:effectLst/>
                <a:latin typeface="+mn-lt"/>
                <a:ea typeface="+mn-ea"/>
                <a:cs typeface="+mn-cs"/>
              </a:rPr>
              <a:t>Standard reimbursement/HTA pathway with the possibility of accelerated access to orphan products </a:t>
            </a:r>
            <a:endParaRPr lang="en-US" sz="1200" kern="1200" dirty="0">
              <a:solidFill>
                <a:schemeClr val="tx1"/>
              </a:solidFill>
              <a:effectLst/>
              <a:latin typeface="+mn-lt"/>
              <a:ea typeface="+mn-ea"/>
              <a:cs typeface="+mn-cs"/>
            </a:endParaRPr>
          </a:p>
          <a:p>
            <a:pPr rtl="0" eaLnBrk="1" fontAlgn="ctr" latinLnBrk="0" hangingPunct="1"/>
            <a:r>
              <a:rPr lang="en-GB" sz="1200" b="1" i="0" u="none" strike="noStrike" kern="1200">
                <a:solidFill>
                  <a:schemeClr val="tx1"/>
                </a:solidFill>
                <a:effectLst/>
                <a:latin typeface="+mn-lt"/>
                <a:ea typeface="+mn-ea"/>
                <a:cs typeface="+mn-cs"/>
              </a:rPr>
              <a:t>Red: </a:t>
            </a:r>
            <a:r>
              <a:rPr lang="en-US" sz="1200" b="0" i="0" u="none" strike="noStrike" kern="1200" dirty="0">
                <a:solidFill>
                  <a:schemeClr val="tx1"/>
                </a:solidFill>
                <a:effectLst/>
                <a:latin typeface="+mn-lt"/>
                <a:ea typeface="+mn-ea"/>
                <a:cs typeface="+mn-cs"/>
              </a:rPr>
              <a:t>No </a:t>
            </a:r>
            <a:r>
              <a:rPr lang="en-US" sz="1200" b="0" i="0" u="none" strike="noStrike" kern="1200" dirty="0" err="1">
                <a:solidFill>
                  <a:schemeClr val="tx1"/>
                </a:solidFill>
                <a:effectLst/>
                <a:latin typeface="+mn-lt"/>
                <a:ea typeface="+mn-ea"/>
                <a:cs typeface="+mn-cs"/>
              </a:rPr>
              <a:t>specialised</a:t>
            </a:r>
            <a:r>
              <a:rPr lang="en-US" sz="1200" b="0" i="0" u="none" strike="noStrike" kern="1200" dirty="0">
                <a:solidFill>
                  <a:schemeClr val="tx1"/>
                </a:solidFill>
                <a:effectLst/>
                <a:latin typeface="+mn-lt"/>
                <a:ea typeface="+mn-ea"/>
                <a:cs typeface="+mn-cs"/>
              </a:rPr>
              <a:t> reimbursement/ HTA pathway tailored for orphan products or orphan products are required to overcome additional hurdles to gain access</a:t>
            </a:r>
            <a:endParaRPr lang="en-US" sz="1200" b="0" i="0" u="none" strike="noStrike" kern="1200">
              <a:solidFill>
                <a:schemeClr val="tx1"/>
              </a:solidFill>
              <a:effectLst/>
              <a:latin typeface="+mn-lt"/>
              <a:ea typeface="+mn-ea"/>
              <a:cs typeface="+mn-cs"/>
            </a:endParaRPr>
          </a:p>
          <a:p>
            <a:endParaRPr lang="en-US"/>
          </a:p>
          <a:p>
            <a:r>
              <a:rPr lang="en-GB" sz="1200" b="1" u="sng"/>
              <a:t>Variation</a:t>
            </a:r>
          </a:p>
          <a:p>
            <a:r>
              <a:rPr lang="en-GB" sz="1200" b="1"/>
              <a:t>No Colour: </a:t>
            </a:r>
            <a:r>
              <a:rPr lang="en-GB" sz="1200"/>
              <a:t>No significant variation across patients or across market</a:t>
            </a:r>
          </a:p>
          <a:p>
            <a:r>
              <a:rPr lang="en-GB" sz="1200" b="1"/>
              <a:t>DNA Icon: </a:t>
            </a:r>
            <a:r>
              <a:rPr lang="en-GB" sz="1200"/>
              <a:t>Clinical variation such as variation across patient type, age or disease severity</a:t>
            </a:r>
          </a:p>
          <a:p>
            <a:r>
              <a:rPr lang="en-GB" sz="1200" b="1">
                <a:solidFill>
                  <a:srgbClr val="FE0ECB"/>
                </a:solidFill>
              </a:rPr>
              <a:t>Map Icon: </a:t>
            </a:r>
            <a:r>
              <a:rPr lang="en-GB" sz="1200">
                <a:solidFill>
                  <a:srgbClr val="FE0ECB"/>
                </a:solidFill>
              </a:rPr>
              <a:t>Geographical variation such as variation by region, municipality, city or hospital</a:t>
            </a:r>
          </a:p>
          <a:p>
            <a:endParaRPr lang="en-US"/>
          </a:p>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B0CE7F9-3C03-487C-80B0-B087C72CAC58}"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900737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u="none" strike="noStrike">
                <a:solidFill>
                  <a:schemeClr val="bg1"/>
                </a:solidFill>
                <a:effectLst/>
              </a:rPr>
              <a:t>Sources:</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1200" b="0" i="0" u="none" strike="noStrike" kern="1200" cap="none" spc="0" normalizeH="0" baseline="0" noProof="0" err="1">
                <a:ln>
                  <a:noFill/>
                </a:ln>
                <a:solidFill>
                  <a:srgbClr val="404040"/>
                </a:solidFill>
                <a:effectLst/>
                <a:uLnTx/>
                <a:uFillTx/>
                <a:latin typeface="+mn-lt"/>
                <a:ea typeface="+mn-ea"/>
                <a:cs typeface="+mn-cs"/>
              </a:rPr>
              <a:t>Richtlijnendatabase</a:t>
            </a:r>
            <a:r>
              <a:rPr kumimoji="0" lang="en-US" sz="1200" b="0" i="0" u="none" strike="noStrike" kern="1200" cap="none" spc="0" normalizeH="0" baseline="0" noProof="0">
                <a:ln>
                  <a:noFill/>
                </a:ln>
                <a:solidFill>
                  <a:srgbClr val="404040"/>
                </a:solidFill>
                <a:effectLst/>
                <a:uLnTx/>
                <a:uFillTx/>
                <a:latin typeface="+mn-lt"/>
                <a:ea typeface="+mn-ea"/>
                <a:cs typeface="+mn-cs"/>
              </a:rPr>
              <a:t> (2018). “</a:t>
            </a:r>
            <a:r>
              <a:rPr lang="en-US" err="1"/>
              <a:t>Spinale</a:t>
            </a:r>
            <a:r>
              <a:rPr lang="en-US"/>
              <a:t> </a:t>
            </a:r>
            <a:r>
              <a:rPr lang="en-US" err="1"/>
              <a:t>musculaire</a:t>
            </a:r>
            <a:r>
              <a:rPr lang="en-US"/>
              <a:t> </a:t>
            </a:r>
            <a:r>
              <a:rPr lang="en-US" err="1"/>
              <a:t>atrofie</a:t>
            </a:r>
            <a:r>
              <a:rPr lang="en-US"/>
              <a:t> (SMA) type 1”. Available at </a:t>
            </a:r>
            <a:r>
              <a:rPr lang="en-US" sz="1200" b="0" u="sng" strike="noStrike">
                <a:solidFill>
                  <a:schemeClr val="bg1"/>
                </a:solidFill>
                <a:effectLst/>
              </a:rPr>
              <a:t>https://richtlijnendatabase.nl/richtlijn/spinale_musculaire_atrofie_sma_type_1/startpagina_-_sma_type_1.html</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u="none" strike="noStrike" err="1">
                <a:solidFill>
                  <a:schemeClr val="bg1"/>
                </a:solidFill>
                <a:effectLst/>
              </a:rPr>
              <a:t>Spierziekten</a:t>
            </a:r>
            <a:r>
              <a:rPr lang="en-US" sz="1200" b="0" u="none" strike="noStrike">
                <a:solidFill>
                  <a:schemeClr val="bg1"/>
                </a:solidFill>
                <a:effectLst/>
              </a:rPr>
              <a:t> Nederland (2018). “</a:t>
            </a:r>
            <a:r>
              <a:rPr lang="en-US" err="1"/>
              <a:t>Spinale</a:t>
            </a:r>
            <a:r>
              <a:rPr lang="en-US"/>
              <a:t> </a:t>
            </a:r>
            <a:r>
              <a:rPr lang="en-US" err="1"/>
              <a:t>musculaire</a:t>
            </a:r>
            <a:r>
              <a:rPr lang="en-US"/>
              <a:t> </a:t>
            </a:r>
            <a:r>
              <a:rPr lang="en-US" err="1"/>
              <a:t>atrofie</a:t>
            </a:r>
            <a:r>
              <a:rPr lang="en-US"/>
              <a:t> (SMA) type 1”. Available at </a:t>
            </a:r>
            <a:r>
              <a:rPr lang="en-US" sz="1200" b="0" u="sng" strike="noStrike">
                <a:solidFill>
                  <a:schemeClr val="bg1"/>
                </a:solidFill>
                <a:effectLst/>
              </a:rPr>
              <a:t>https://www.spierziekten.nl/fileadmin/user_upload/VSN/documenten/Hulpverlenersinformatie/Richtlijnen/R037-SMA1-Richtlijn-2018.pdf</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u="none" strike="noStrike">
                <a:solidFill>
                  <a:schemeClr val="bg1"/>
                </a:solidFill>
                <a:effectLst/>
              </a:rPr>
              <a:t>TREAT-NMD (2017). “</a:t>
            </a:r>
            <a:r>
              <a:rPr lang="en-US" sz="1200" b="0" i="0" kern="1200">
                <a:solidFill>
                  <a:schemeClr val="tx1"/>
                </a:solidFill>
                <a:effectLst/>
                <a:latin typeface="+mn-lt"/>
                <a:ea typeface="+mn-ea"/>
                <a:cs typeface="+mn-cs"/>
              </a:rPr>
              <a:t>2017 Standards of Care for Spinal Muscular Atrophy (SMA)”</a:t>
            </a:r>
            <a:r>
              <a:rPr lang="en-US" sz="1200" b="0" u="none" strike="noStrike">
                <a:solidFill>
                  <a:schemeClr val="bg1"/>
                </a:solidFill>
                <a:effectLst/>
              </a:rPr>
              <a:t>. Available at: </a:t>
            </a:r>
            <a:r>
              <a:rPr lang="en-US" sz="1200" b="0" u="sng" strike="noStrike">
                <a:solidFill>
                  <a:schemeClr val="bg1"/>
                </a:solidFill>
                <a:effectLst/>
              </a:rPr>
              <a:t>https://treat-nmd.org/care-overview/2017-standards-of-care-for-spinal-muscular-atrophy-sma/</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u="none" strike="noStrike" err="1">
                <a:solidFill>
                  <a:schemeClr val="bg1"/>
                </a:solidFill>
                <a:effectLst/>
              </a:rPr>
              <a:t>Rijksoverheid</a:t>
            </a:r>
            <a:r>
              <a:rPr lang="en-US" sz="1200" b="0" u="none" strike="noStrike">
                <a:solidFill>
                  <a:schemeClr val="bg1"/>
                </a:solidFill>
                <a:effectLst/>
              </a:rPr>
              <a:t> (2018). “Minister Bruno Bruins reaches agreement on </a:t>
            </a:r>
            <a:r>
              <a:rPr lang="en-US" sz="1200" b="0" u="none" strike="noStrike" err="1">
                <a:solidFill>
                  <a:schemeClr val="bg1"/>
                </a:solidFill>
                <a:effectLst/>
              </a:rPr>
              <a:t>Spinraza</a:t>
            </a:r>
            <a:r>
              <a:rPr lang="en-US" sz="1200" b="0" u="none" strike="noStrike">
                <a:solidFill>
                  <a:schemeClr val="bg1"/>
                </a:solidFill>
                <a:effectLst/>
              </a:rPr>
              <a:t> compensation”. Available at </a:t>
            </a:r>
            <a:r>
              <a:rPr lang="en-US" sz="1200" b="0" u="sng" strike="noStrike">
                <a:solidFill>
                  <a:schemeClr val="bg1"/>
                </a:solidFill>
                <a:effectLst/>
              </a:rPr>
              <a:t>https://www.rijksoverheid.nl/ministeries/ministerie-van-volksgezondheid-welzijn-en-sport/nieuws/2018/07/12/minister-bruno-bruins-bereikt-akkoord-over-vergoeding-Spinraza</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u="none" strike="noStrike" err="1">
                <a:solidFill>
                  <a:schemeClr val="bg1"/>
                </a:solidFill>
                <a:effectLst/>
              </a:rPr>
              <a:t>Rijksoverheid</a:t>
            </a:r>
            <a:r>
              <a:rPr lang="en-US" sz="1200" b="0" u="none" strike="noStrike">
                <a:solidFill>
                  <a:schemeClr val="bg1"/>
                </a:solidFill>
                <a:effectLst/>
              </a:rPr>
              <a:t> (2019). “Expansion of reimbursement for SMA drug </a:t>
            </a:r>
            <a:r>
              <a:rPr lang="en-US" sz="1200" b="0" u="none" strike="noStrike" err="1">
                <a:solidFill>
                  <a:schemeClr val="bg1"/>
                </a:solidFill>
                <a:effectLst/>
              </a:rPr>
              <a:t>Spinraza</a:t>
            </a:r>
            <a:r>
              <a:rPr lang="en-US" sz="1200" b="0" u="none" strike="noStrike">
                <a:solidFill>
                  <a:schemeClr val="bg1"/>
                </a:solidFill>
                <a:effectLst/>
              </a:rPr>
              <a:t>”. Available at </a:t>
            </a:r>
            <a:r>
              <a:rPr lang="en-US" sz="1200" b="0" u="sng" strike="noStrike">
                <a:solidFill>
                  <a:schemeClr val="bg1"/>
                </a:solidFill>
                <a:effectLst/>
              </a:rPr>
              <a:t>https://www.rijksoverheid.nl/actueel/nieuws/2019/12/11/uitbreiding-vergoeding-sma-medicijn-Spinraza</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u="none" strike="noStrike" err="1">
                <a:solidFill>
                  <a:schemeClr val="bg1"/>
                </a:solidFill>
                <a:effectLst/>
              </a:rPr>
              <a:t>Rijksoverheid</a:t>
            </a:r>
            <a:r>
              <a:rPr lang="en-US" sz="1200" b="0" u="none" strike="noStrike">
                <a:solidFill>
                  <a:schemeClr val="bg1"/>
                </a:solidFill>
                <a:effectLst/>
              </a:rPr>
              <a:t> (2020). “Letter to Parliament announcing lock candidates 2nd half of 2020”. Available at </a:t>
            </a:r>
            <a:r>
              <a:rPr lang="en-US" sz="1200" b="0" u="sng" strike="noStrike">
                <a:solidFill>
                  <a:schemeClr val="bg1"/>
                </a:solidFill>
                <a:effectLst/>
              </a:rPr>
              <a:t>https://www.rijksoverheid.nl/documenten/kamerstukken/2020/03/25/kamerbrief-over-aankondiging-sluiskandidaten-2e-helft-2020</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u="none" strike="noStrike">
                <a:solidFill>
                  <a:schemeClr val="bg1"/>
                </a:solidFill>
                <a:effectLst/>
              </a:rPr>
              <a:t>Alders, P. and </a:t>
            </a:r>
            <a:r>
              <a:rPr lang="en-US" sz="1200" b="0" u="none" strike="noStrike" err="1">
                <a:solidFill>
                  <a:schemeClr val="bg1"/>
                </a:solidFill>
                <a:effectLst/>
              </a:rPr>
              <a:t>Schut</a:t>
            </a:r>
            <a:r>
              <a:rPr lang="en-US" sz="1200" b="0" u="none" strike="noStrike">
                <a:solidFill>
                  <a:schemeClr val="bg1"/>
                </a:solidFill>
                <a:effectLst/>
              </a:rPr>
              <a:t>, F. T. (2018). “</a:t>
            </a:r>
            <a:r>
              <a:rPr lang="en-US" sz="1200" b="0" i="0" kern="1200">
                <a:solidFill>
                  <a:schemeClr val="tx1"/>
                </a:solidFill>
                <a:effectLst/>
                <a:latin typeface="+mn-lt"/>
                <a:ea typeface="+mn-ea"/>
                <a:cs typeface="+mn-cs"/>
              </a:rPr>
              <a:t>The 2015 long-term care reform in the Netherlands: Getting the financial incentives right?”. </a:t>
            </a:r>
            <a:r>
              <a:rPr lang="en-US" sz="1200" b="0" i="0" kern="1200" err="1">
                <a:solidFill>
                  <a:schemeClr val="tx1"/>
                </a:solidFill>
                <a:effectLst/>
                <a:latin typeface="+mn-lt"/>
                <a:ea typeface="+mn-ea"/>
                <a:cs typeface="+mn-cs"/>
              </a:rPr>
              <a:t>Availablet</a:t>
            </a:r>
            <a:r>
              <a:rPr lang="en-US" sz="1200" b="0" i="0" kern="1200">
                <a:solidFill>
                  <a:schemeClr val="tx1"/>
                </a:solidFill>
                <a:effectLst/>
                <a:latin typeface="+mn-lt"/>
                <a:ea typeface="+mn-ea"/>
                <a:cs typeface="+mn-cs"/>
              </a:rPr>
              <a:t> at </a:t>
            </a:r>
            <a:r>
              <a:rPr lang="en-US" sz="1200" b="0" u="sng" strike="noStrike">
                <a:solidFill>
                  <a:schemeClr val="bg1"/>
                </a:solidFill>
                <a:effectLst/>
              </a:rPr>
              <a:t>https://www.sciencedirect.com/science/article/pii/S0168851018305980</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u="none" strike="noStrike">
                <a:solidFill>
                  <a:schemeClr val="bg1"/>
                </a:solidFill>
                <a:effectLst/>
              </a:rPr>
              <a:t>CAK, (2021). “Personal contribution calculation tool”. Available at </a:t>
            </a:r>
            <a:r>
              <a:rPr lang="en-US" sz="1200" b="0" u="sng" strike="noStrike">
                <a:solidFill>
                  <a:schemeClr val="bg1"/>
                </a:solidFill>
                <a:effectLst/>
              </a:rPr>
              <a:t>https://www.hetcak.nl/zelf-regelen/eigen-bijdrage-rekenhulp</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GB" sz="1200" b="0">
                <a:solidFill>
                  <a:schemeClr val="bg1"/>
                </a:solidFill>
              </a:rPr>
              <a:t>The European Medicines Agency (2021), “</a:t>
            </a:r>
            <a:r>
              <a:rPr lang="en-GB" sz="1200" b="0" err="1">
                <a:solidFill>
                  <a:schemeClr val="bg1"/>
                </a:solidFill>
              </a:rPr>
              <a:t>Evryisdi</a:t>
            </a:r>
            <a:r>
              <a:rPr lang="en-GB" sz="1200" b="0">
                <a:solidFill>
                  <a:schemeClr val="bg1"/>
                </a:solidFill>
              </a:rPr>
              <a:t>”. Available at: https://www.ema.europa.eu/en/medicines/human/EPAR/evrysdi</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1200" b="0" i="0" u="none" strike="noStrike" kern="1200" cap="none" spc="0" normalizeH="0" baseline="0" noProof="0">
                <a:ln>
                  <a:noFill/>
                </a:ln>
                <a:solidFill>
                  <a:srgbClr val="404040"/>
                </a:solidFill>
                <a:effectLst/>
                <a:uLnTx/>
                <a:uFillTx/>
                <a:latin typeface="+mn-lt"/>
                <a:ea typeface="+mn-ea"/>
                <a:cs typeface="+mn-cs"/>
              </a:rPr>
              <a:t>Roche Website (2020), “Roche Compassionate Use Program”, Available at </a:t>
            </a:r>
            <a:r>
              <a:rPr kumimoji="0" lang="en-US" sz="1200" b="0" i="0" u="sng" strike="noStrike" kern="1200" cap="none" spc="0" normalizeH="0" baseline="0" noProof="0">
                <a:ln>
                  <a:noFill/>
                </a:ln>
                <a:solidFill>
                  <a:srgbClr val="404040"/>
                </a:solidFill>
                <a:effectLst/>
                <a:uLnTx/>
                <a:uFillTx/>
                <a:latin typeface="+mn-lt"/>
                <a:ea typeface="+mn-ea"/>
                <a:cs typeface="+mn-cs"/>
              </a:rPr>
              <a:t>https://www.roche.com/research_and_development/who_we_are_how_we_work/clinical_trials/access_to_investigational_medicines.htm</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1200" b="0" i="0" u="none" strike="noStrike" kern="1200" cap="none" spc="0" normalizeH="0" baseline="0" noProof="0">
                <a:ln>
                  <a:noFill/>
                </a:ln>
                <a:solidFill>
                  <a:srgbClr val="404040"/>
                </a:solidFill>
                <a:effectLst/>
                <a:uLnTx/>
                <a:uFillTx/>
                <a:latin typeface="Arial"/>
                <a:ea typeface="+mn-ea"/>
                <a:cs typeface="+mn-cs"/>
              </a:rPr>
              <a:t>UMC Utrecht (2021). </a:t>
            </a:r>
            <a:r>
              <a:rPr kumimoji="0" lang="en-US" sz="1200" b="0" i="0" u="none" strike="noStrike" kern="1200" cap="none" spc="0" normalizeH="0" baseline="0" noProof="0" err="1">
                <a:ln>
                  <a:noFill/>
                </a:ln>
                <a:solidFill>
                  <a:srgbClr val="404040"/>
                </a:solidFill>
                <a:effectLst/>
                <a:uLnTx/>
                <a:uFillTx/>
                <a:latin typeface="Arial"/>
                <a:ea typeface="+mn-ea"/>
                <a:cs typeface="+mn-cs"/>
              </a:rPr>
              <a:t>Zolgensma</a:t>
            </a:r>
            <a:r>
              <a:rPr kumimoji="0" lang="en-US" sz="1200" b="0" i="0" u="none" strike="noStrike" kern="1200" cap="none" spc="0" normalizeH="0" baseline="0" noProof="0">
                <a:ln>
                  <a:noFill/>
                </a:ln>
                <a:solidFill>
                  <a:srgbClr val="404040"/>
                </a:solidFill>
                <a:effectLst/>
                <a:uLnTx/>
                <a:uFillTx/>
                <a:latin typeface="Arial"/>
                <a:ea typeface="+mn-ea"/>
                <a:cs typeface="+mn-cs"/>
              </a:rPr>
              <a:t> available for babies with SMA”. Available at </a:t>
            </a:r>
            <a:r>
              <a:rPr kumimoji="0" lang="en-US" sz="1200" b="0" i="0" u="sng" strike="noStrike" kern="1200" cap="none" spc="0" normalizeH="0" baseline="0" noProof="0">
                <a:ln>
                  <a:noFill/>
                </a:ln>
                <a:solidFill>
                  <a:srgbClr val="404040"/>
                </a:solidFill>
                <a:effectLst/>
                <a:uLnTx/>
                <a:uFillTx/>
                <a:latin typeface="Arial"/>
                <a:ea typeface="+mn-ea"/>
                <a:cs typeface="+mn-cs"/>
              </a:rPr>
              <a:t>https://www.umcutrecht.nl/nieuws/zolgensma-beschikbaar-voor-baby-s-met-sma</a:t>
            </a:r>
          </a:p>
          <a:p>
            <a:endParaRPr lang="en-US"/>
          </a:p>
          <a:p>
            <a:pPr rtl="0" eaLnBrk="1" fontAlgn="ctr" latinLnBrk="0" hangingPunct="1"/>
            <a:r>
              <a:rPr lang="en-US" sz="1200" b="1" i="0" u="sng" strike="noStrike" kern="1200">
                <a:solidFill>
                  <a:schemeClr val="tx1"/>
                </a:solidFill>
                <a:effectLst/>
                <a:latin typeface="+mn-lt"/>
                <a:ea typeface="+mn-ea"/>
                <a:cs typeface="+mn-cs"/>
              </a:rPr>
              <a:t>Treatment and care guideline recommendations</a:t>
            </a:r>
            <a:endParaRPr lang="en-US" sz="1200" b="0" i="0" u="sng" strike="noStrike" kern="1200">
              <a:solidFill>
                <a:schemeClr val="tx1"/>
              </a:solidFill>
              <a:effectLst/>
              <a:latin typeface="+mn-lt"/>
              <a:ea typeface="+mn-ea"/>
              <a:cs typeface="+mn-cs"/>
            </a:endParaRPr>
          </a:p>
          <a:p>
            <a:pPr rtl="0" eaLnBrk="1" fontAlgn="ctr" latinLnBrk="0" hangingPunct="1"/>
            <a:r>
              <a:rPr lang="en-US" sz="1200" b="1" i="0" u="none" strike="noStrike" kern="1200">
                <a:solidFill>
                  <a:schemeClr val="tx1"/>
                </a:solidFill>
                <a:effectLst/>
                <a:latin typeface="+mn-lt"/>
                <a:ea typeface="+mn-ea"/>
                <a:cs typeface="+mn-cs"/>
              </a:rPr>
              <a:t>Green: </a:t>
            </a:r>
            <a:r>
              <a:rPr lang="en-US" sz="1200" b="0" i="0" u="none" strike="noStrike" kern="1200">
                <a:solidFill>
                  <a:schemeClr val="tx1"/>
                </a:solidFill>
                <a:effectLst/>
                <a:latin typeface="+mn-lt"/>
                <a:ea typeface="+mn-ea"/>
                <a:cs typeface="+mn-cs"/>
              </a:rPr>
              <a:t>The country has adopted guidelines that provide treatment and care recommendations</a:t>
            </a:r>
            <a:r>
              <a:rPr lang="en-US" sz="1200" b="0" i="0" u="none" strike="noStrike" kern="1200" dirty="0">
                <a:solidFill>
                  <a:schemeClr val="tx1"/>
                </a:solidFill>
                <a:effectLst/>
                <a:latin typeface="+mn-lt"/>
                <a:ea typeface="+mn-ea"/>
                <a:cs typeface="+mn-cs"/>
              </a:rPr>
              <a:t> that reflect the most recent clinical consensus and evidence</a:t>
            </a:r>
          </a:p>
          <a:p>
            <a:pPr rtl="0" eaLnBrk="1" fontAlgn="ctr" latinLnBrk="0" hangingPunct="1"/>
            <a:r>
              <a:rPr lang="en-US" sz="1200" b="1" i="0" u="none" strike="noStrike" kern="1200">
                <a:solidFill>
                  <a:schemeClr val="tx1"/>
                </a:solidFill>
                <a:effectLst/>
                <a:latin typeface="+mn-lt"/>
                <a:ea typeface="+mn-ea"/>
                <a:cs typeface="+mn-cs"/>
              </a:rPr>
              <a:t>Yellow: </a:t>
            </a:r>
            <a:r>
              <a:rPr lang="en-US" sz="1200" b="0" i="0" u="none" strike="noStrike" kern="1200">
                <a:solidFill>
                  <a:schemeClr val="tx1"/>
                </a:solidFill>
                <a:effectLst/>
                <a:latin typeface="+mn-lt"/>
                <a:ea typeface="+mn-ea"/>
                <a:cs typeface="+mn-cs"/>
              </a:rPr>
              <a:t>The country has adopted guidelines that provide recommendations on care </a:t>
            </a:r>
            <a:r>
              <a:rPr lang="en-US" sz="1200" b="0" i="0" u="none" strike="noStrike" kern="1200" dirty="0">
                <a:solidFill>
                  <a:schemeClr val="tx1"/>
                </a:solidFill>
                <a:effectLst/>
                <a:latin typeface="+mn-lt"/>
                <a:ea typeface="+mn-ea"/>
                <a:cs typeface="+mn-cs"/>
              </a:rPr>
              <a:t>that reflect the most recent clinical consensus and evidence </a:t>
            </a:r>
            <a:r>
              <a:rPr lang="en-US" sz="1200" b="0" i="0" u="none" strike="noStrike" kern="1200">
                <a:solidFill>
                  <a:schemeClr val="tx1"/>
                </a:solidFill>
                <a:effectLst/>
                <a:latin typeface="+mn-lt"/>
                <a:ea typeface="+mn-ea"/>
                <a:cs typeface="+mn-cs"/>
              </a:rPr>
              <a:t>but not treatment</a:t>
            </a:r>
          </a:p>
          <a:p>
            <a:pPr rtl="0" eaLnBrk="1" fontAlgn="ctr" latinLnBrk="0" hangingPunct="1"/>
            <a:r>
              <a:rPr lang="en-US" sz="1200" b="1" i="0" u="none" strike="noStrike" kern="1200">
                <a:solidFill>
                  <a:schemeClr val="tx1"/>
                </a:solidFill>
                <a:effectLst/>
                <a:latin typeface="+mn-lt"/>
                <a:ea typeface="+mn-ea"/>
                <a:cs typeface="+mn-cs"/>
              </a:rPr>
              <a:t>Red: </a:t>
            </a:r>
            <a:r>
              <a:rPr lang="en-US" sz="1200" b="0" i="0" u="none" strike="noStrike" kern="1200">
                <a:solidFill>
                  <a:schemeClr val="tx1"/>
                </a:solidFill>
                <a:effectLst/>
                <a:latin typeface="+mn-lt"/>
                <a:ea typeface="+mn-ea"/>
                <a:cs typeface="+mn-cs"/>
              </a:rPr>
              <a:t>The country has not adopted any guidelines and do not provide any treatment or care recommendations</a:t>
            </a:r>
          </a:p>
          <a:p>
            <a:pPr rtl="0" eaLnBrk="1" fontAlgn="ctr" latinLnBrk="0" hangingPunct="1"/>
            <a:endParaRPr lang="en-US" sz="1200" b="1" i="0" u="none" strike="noStrike" kern="1200">
              <a:solidFill>
                <a:schemeClr val="tx1"/>
              </a:solidFill>
              <a:effectLst/>
              <a:latin typeface="+mn-lt"/>
              <a:ea typeface="+mn-ea"/>
              <a:cs typeface="+mn-cs"/>
            </a:endParaRPr>
          </a:p>
          <a:p>
            <a:pPr rtl="0" eaLnBrk="1" fontAlgn="ctr" latinLnBrk="0" hangingPunct="1"/>
            <a:r>
              <a:rPr lang="en-US" sz="1200" b="1" i="0" u="sng" strike="noStrike" kern="1200" dirty="0">
                <a:solidFill>
                  <a:schemeClr val="tx1"/>
                </a:solidFill>
                <a:effectLst/>
                <a:latin typeface="+mn-lt"/>
                <a:ea typeface="+mn-ea"/>
                <a:cs typeface="+mn-cs"/>
              </a:rPr>
              <a:t>Treatment Availability</a:t>
            </a:r>
            <a:r>
              <a:rPr lang="en-US" sz="1200" b="1" i="0" u="none" strike="noStrike" kern="1200">
                <a:solidFill>
                  <a:schemeClr val="tx1"/>
                </a:solidFill>
                <a:effectLst/>
                <a:latin typeface="+mn-lt"/>
                <a:ea typeface="+mn-ea"/>
                <a:cs typeface="+mn-cs"/>
              </a:rPr>
              <a:t> </a:t>
            </a:r>
            <a:r>
              <a:rPr lang="en-US" sz="1200" b="0" i="0" u="none" strike="noStrike" kern="1200" dirty="0">
                <a:solidFill>
                  <a:schemeClr val="tx1"/>
                </a:solidFill>
                <a:effectLst/>
                <a:latin typeface="+mn-lt"/>
                <a:ea typeface="+mn-ea"/>
                <a:cs typeface="+mn-cs"/>
              </a:rPr>
              <a:t>– </a:t>
            </a:r>
            <a:r>
              <a:rPr lang="en-US" sz="1200" b="0" i="1" u="none" strike="noStrike" kern="1200">
                <a:solidFill>
                  <a:schemeClr val="tx1"/>
                </a:solidFill>
                <a:effectLst/>
                <a:latin typeface="+mn-lt"/>
                <a:ea typeface="+mn-ea"/>
                <a:cs typeface="+mn-cs"/>
              </a:rPr>
              <a:t>As of </a:t>
            </a:r>
            <a:r>
              <a:rPr lang="en-US" sz="1200" b="0" i="1" u="none" strike="noStrike" kern="1200" dirty="0">
                <a:solidFill>
                  <a:schemeClr val="tx1"/>
                </a:solidFill>
                <a:effectLst/>
                <a:latin typeface="+mn-lt"/>
                <a:ea typeface="+mn-ea"/>
                <a:cs typeface="+mn-cs"/>
              </a:rPr>
              <a:t>30-April-2021</a:t>
            </a:r>
            <a:endParaRPr lang="en-US" sz="1200" b="0" i="0" u="none" strike="noStrike" kern="1200" dirty="0">
              <a:solidFill>
                <a:schemeClr val="tx1"/>
              </a:solidFill>
              <a:effectLst/>
              <a:latin typeface="+mn-lt"/>
              <a:ea typeface="+mn-ea"/>
              <a:cs typeface="+mn-cs"/>
            </a:endParaRPr>
          </a:p>
          <a:p>
            <a:pPr rtl="0" eaLnBrk="1" fontAlgn="ctr" latinLnBrk="0" hangingPunct="1"/>
            <a:r>
              <a:rPr lang="en-US" sz="1200" b="1" i="0" u="none" strike="noStrike" kern="1200">
                <a:solidFill>
                  <a:schemeClr val="tx1"/>
                </a:solidFill>
                <a:effectLst/>
                <a:latin typeface="+mn-lt"/>
                <a:ea typeface="+mn-ea"/>
                <a:cs typeface="+mn-cs"/>
              </a:rPr>
              <a:t>Green: </a:t>
            </a:r>
            <a:r>
              <a:rPr lang="en-GB" sz="1200" kern="1200" dirty="0">
                <a:solidFill>
                  <a:schemeClr val="tx1"/>
                </a:solidFill>
                <a:effectLst/>
                <a:latin typeface="+mn-lt"/>
                <a:ea typeface="+mn-ea"/>
                <a:cs typeface="+mn-cs"/>
              </a:rPr>
              <a:t>Treatment is reimbursed and there are no access restrictions to the relevant regulatory label*</a:t>
            </a:r>
          </a:p>
          <a:p>
            <a:pPr rtl="0" eaLnBrk="1" fontAlgn="ctr" latinLnBrk="0" hangingPunct="1"/>
            <a:r>
              <a:rPr lang="en-US" sz="1200" b="1" i="0" u="none" strike="noStrike" kern="1200">
                <a:solidFill>
                  <a:schemeClr val="tx1"/>
                </a:solidFill>
                <a:effectLst/>
                <a:latin typeface="+mn-lt"/>
                <a:ea typeface="+mn-ea"/>
                <a:cs typeface="+mn-cs"/>
              </a:rPr>
              <a:t>Yellow: </a:t>
            </a:r>
            <a:r>
              <a:rPr lang="en-US" sz="1200" b="0" i="0" u="none" strike="noStrike" kern="1200">
                <a:solidFill>
                  <a:schemeClr val="tx1"/>
                </a:solidFill>
                <a:effectLst/>
                <a:latin typeface="+mn-lt"/>
                <a:ea typeface="+mn-ea"/>
                <a:cs typeface="+mn-cs"/>
              </a:rPr>
              <a:t>Treatment is reimbursed but there are access restrictions applied to the relevant regulatory label*</a:t>
            </a:r>
          </a:p>
          <a:p>
            <a:pPr rtl="0" eaLnBrk="1" fontAlgn="ctr" latinLnBrk="0" hangingPunct="1"/>
            <a:r>
              <a:rPr lang="en-US" sz="1200" b="1" i="0" u="none" strike="noStrike" kern="1200">
                <a:solidFill>
                  <a:schemeClr val="tx1"/>
                </a:solidFill>
                <a:effectLst/>
                <a:latin typeface="+mn-lt"/>
                <a:ea typeface="+mn-ea"/>
                <a:cs typeface="+mn-cs"/>
              </a:rPr>
              <a:t>Red:</a:t>
            </a:r>
            <a:r>
              <a:rPr lang="en-US" sz="1200" b="0" i="0" u="none" strike="noStrike" kern="1200" dirty="0">
                <a:solidFill>
                  <a:schemeClr val="tx1"/>
                </a:solidFill>
                <a:effectLst/>
                <a:latin typeface="+mn-lt"/>
                <a:ea typeface="+mn-ea"/>
                <a:cs typeface="+mn-cs"/>
              </a:rPr>
              <a:t> </a:t>
            </a:r>
            <a:r>
              <a:rPr lang="en-US" sz="1200" b="0" i="0" u="none" strike="noStrike" kern="1200">
                <a:solidFill>
                  <a:schemeClr val="tx1"/>
                </a:solidFill>
                <a:effectLst/>
                <a:latin typeface="+mn-lt"/>
                <a:ea typeface="+mn-ea"/>
                <a:cs typeface="+mn-cs"/>
              </a:rPr>
              <a:t>A negative reimbursement decision has been made resulting in no access for indicated patients</a:t>
            </a:r>
          </a:p>
          <a:p>
            <a:pPr rtl="0" eaLnBrk="1" fontAlgn="ctr" latinLnBrk="0" hangingPunct="1"/>
            <a:r>
              <a:rPr lang="en-US" sz="1200" b="1" i="0" u="none" strike="noStrike" kern="1200" dirty="0">
                <a:solidFill>
                  <a:schemeClr val="tx1"/>
                </a:solidFill>
                <a:effectLst/>
                <a:latin typeface="+mn-lt"/>
                <a:ea typeface="+mn-ea"/>
                <a:cs typeface="+mn-cs"/>
              </a:rPr>
              <a:t>Blue: </a:t>
            </a:r>
            <a:r>
              <a:rPr lang="en-US" sz="1200" b="0" i="0" u="none" strike="noStrike" kern="1200" dirty="0">
                <a:solidFill>
                  <a:schemeClr val="tx1"/>
                </a:solidFill>
                <a:effectLst/>
                <a:latin typeface="+mn-lt"/>
                <a:ea typeface="+mn-ea"/>
                <a:cs typeface="+mn-cs"/>
              </a:rPr>
              <a:t>Treatment is reimbursed through a formally agreed early access program</a:t>
            </a:r>
          </a:p>
          <a:p>
            <a:pPr rtl="0" eaLnBrk="1" fontAlgn="ctr" latinLnBrk="0" hangingPunct="1"/>
            <a:r>
              <a:rPr lang="en-GB" sz="1200" b="1" i="0" u="none" strike="noStrike" kern="1200">
                <a:solidFill>
                  <a:schemeClr val="tx1"/>
                </a:solidFill>
                <a:effectLst/>
                <a:latin typeface="+mn-lt"/>
                <a:ea typeface="+mn-ea"/>
                <a:cs typeface="+mn-cs"/>
              </a:rPr>
              <a:t>Grey: </a:t>
            </a:r>
            <a:r>
              <a:rPr lang="en-US" sz="1200" b="0" i="0" u="none" strike="noStrike" kern="1200" dirty="0">
                <a:solidFill>
                  <a:schemeClr val="tx1"/>
                </a:solidFill>
                <a:effectLst/>
                <a:latin typeface="+mn-lt"/>
                <a:ea typeface="+mn-ea"/>
                <a:cs typeface="+mn-cs"/>
              </a:rPr>
              <a:t>Product does not yet have marketing </a:t>
            </a:r>
            <a:r>
              <a:rPr lang="en-US" sz="1200" b="0" i="0" u="none" strike="noStrike" kern="1200" dirty="0" err="1">
                <a:solidFill>
                  <a:schemeClr val="tx1"/>
                </a:solidFill>
                <a:effectLst/>
                <a:latin typeface="+mn-lt"/>
                <a:ea typeface="+mn-ea"/>
                <a:cs typeface="+mn-cs"/>
              </a:rPr>
              <a:t>authorisation</a:t>
            </a:r>
            <a:r>
              <a:rPr lang="en-US" sz="1200" b="0" i="0" u="none" strike="noStrike" kern="1200" dirty="0">
                <a:solidFill>
                  <a:schemeClr val="tx1"/>
                </a:solidFill>
                <a:effectLst/>
                <a:latin typeface="+mn-lt"/>
                <a:ea typeface="+mn-ea"/>
                <a:cs typeface="+mn-cs"/>
              </a:rPr>
              <a:t>; or national reimbursement decision not yet finalized</a:t>
            </a:r>
            <a:endParaRPr lang="en-US" sz="1200" b="0" i="0" u="none" strike="noStrike" kern="1200">
              <a:solidFill>
                <a:schemeClr val="tx1"/>
              </a:solidFill>
              <a:effectLst/>
              <a:latin typeface="+mn-lt"/>
              <a:ea typeface="+mn-ea"/>
              <a:cs typeface="+mn-cs"/>
            </a:endParaRPr>
          </a:p>
          <a:p>
            <a:pPr rtl="0" eaLnBrk="1" fontAlgn="ctr" latinLnBrk="0" hangingPunct="1"/>
            <a:r>
              <a:rPr lang="en-GB" sz="1200" kern="1200" dirty="0">
                <a:solidFill>
                  <a:schemeClr val="tx1"/>
                </a:solidFill>
                <a:effectLst/>
                <a:latin typeface="+mn-lt"/>
                <a:ea typeface="+mn-ea"/>
                <a:cs typeface="+mn-cs"/>
              </a:rPr>
              <a:t>*EMA in most countries; national regulatory agencies in CH, MK, RS, RU, UA, UK</a:t>
            </a:r>
            <a:endParaRPr lang="en-US" sz="1200" b="0" i="0" u="none" strike="noStrike" kern="1200">
              <a:solidFill>
                <a:schemeClr val="tx1"/>
              </a:solidFill>
              <a:effectLst/>
              <a:latin typeface="+mn-lt"/>
              <a:ea typeface="+mn-ea"/>
              <a:cs typeface="+mn-cs"/>
            </a:endParaRPr>
          </a:p>
          <a:p>
            <a:pPr rtl="0" eaLnBrk="1" fontAlgn="ctr" latinLnBrk="0" hangingPunct="1"/>
            <a:endParaRPr lang="en-US" sz="1200" b="1" i="0" u="none" strike="noStrike" kern="1200">
              <a:solidFill>
                <a:schemeClr val="tx1"/>
              </a:solidFill>
              <a:effectLst/>
              <a:latin typeface="+mn-lt"/>
              <a:ea typeface="+mn-ea"/>
              <a:cs typeface="+mn-cs"/>
            </a:endParaRPr>
          </a:p>
          <a:p>
            <a:r>
              <a:rPr lang="en-GB" sz="1200" b="1" u="sng"/>
              <a:t>Variation</a:t>
            </a:r>
          </a:p>
          <a:p>
            <a:r>
              <a:rPr lang="en-GB" sz="1200" b="1"/>
              <a:t>No Colour: </a:t>
            </a:r>
            <a:r>
              <a:rPr lang="en-GB" sz="1200"/>
              <a:t>No significant variation across patients or across market</a:t>
            </a:r>
          </a:p>
          <a:p>
            <a:r>
              <a:rPr lang="en-GB" sz="1200" b="1"/>
              <a:t>DNA Icon: </a:t>
            </a:r>
            <a:r>
              <a:rPr lang="en-GB" sz="1200"/>
              <a:t>Clinical variation such as variation across patient type, age or disease severity</a:t>
            </a:r>
          </a:p>
          <a:p>
            <a:r>
              <a:rPr lang="en-GB" sz="1200" b="1">
                <a:solidFill>
                  <a:srgbClr val="FE0ECB"/>
                </a:solidFill>
              </a:rPr>
              <a:t>Map Icon: </a:t>
            </a:r>
            <a:r>
              <a:rPr lang="en-GB" sz="1200">
                <a:solidFill>
                  <a:srgbClr val="FE0ECB"/>
                </a:solidFill>
              </a:rPr>
              <a:t>Geographical variation such as variation by region, municipality, city or hospital</a:t>
            </a:r>
          </a:p>
          <a:p>
            <a:endParaRPr lang="en-GB" sz="1200">
              <a:solidFill>
                <a:srgbClr val="FE0ECB"/>
              </a:solidFill>
            </a:endParaRPr>
          </a:p>
          <a:p>
            <a:r>
              <a:rPr lang="en-GB" b="1" u="sng"/>
              <a:t>Indication Statements</a:t>
            </a:r>
          </a:p>
          <a:p>
            <a:r>
              <a:rPr lang="en-GB" b="1" u="none" err="1"/>
              <a:t>Spinraza</a:t>
            </a:r>
            <a:r>
              <a:rPr lang="en-GB" b="1" u="none"/>
              <a:t> </a:t>
            </a:r>
          </a:p>
          <a:p>
            <a:pPr marL="171450" indent="-171450">
              <a:buFont typeface="Arial" panose="020B0604020202020204" pitchFamily="34" charset="0"/>
              <a:buChar char="•"/>
            </a:pPr>
            <a:r>
              <a:rPr lang="en-GB"/>
              <a:t>EMA Label: </a:t>
            </a:r>
            <a:r>
              <a:rPr lang="en-US" err="1"/>
              <a:t>Spinraza</a:t>
            </a:r>
            <a:r>
              <a:rPr lang="en-US"/>
              <a:t> is indicated for the treatment of 5q Spinal Muscular Atrophy.</a:t>
            </a:r>
          </a:p>
          <a:p>
            <a:pPr marL="171450" indent="-171450">
              <a:buFont typeface="Arial" panose="020B0604020202020204" pitchFamily="34" charset="0"/>
              <a:buChar char="•"/>
            </a:pPr>
            <a:r>
              <a:rPr lang="en-US"/>
              <a:t>Source: EMA (2021). “Summary of Product Characteristics”. Available at </a:t>
            </a:r>
            <a:r>
              <a:rPr lang="en-US" u="sng"/>
              <a:t>https://www.ema.europa.eu/en/documents/product-information/spinraza-epar-product-information_en.pdf</a:t>
            </a:r>
          </a:p>
          <a:p>
            <a:pPr marL="0" indent="0">
              <a:buFont typeface="Arial" panose="020B0604020202020204" pitchFamily="34" charset="0"/>
              <a:buNone/>
            </a:pPr>
            <a:endParaRPr lang="en-US" u="none"/>
          </a:p>
          <a:p>
            <a:pPr marL="0" indent="0">
              <a:buFont typeface="Arial" panose="020B0604020202020204" pitchFamily="34" charset="0"/>
              <a:buNone/>
            </a:pPr>
            <a:r>
              <a:rPr lang="en-US" b="1" u="none" err="1"/>
              <a:t>Zolgensma</a:t>
            </a:r>
            <a:endParaRPr lang="en-US" b="1" u="none"/>
          </a:p>
          <a:p>
            <a:pPr marL="171450" indent="-171450">
              <a:buFont typeface="Arial" panose="020B0604020202020204" pitchFamily="34" charset="0"/>
              <a:buChar char="•"/>
            </a:pPr>
            <a:r>
              <a:rPr lang="en-US" u="none"/>
              <a:t>EMA Label: </a:t>
            </a:r>
            <a:r>
              <a:rPr lang="en-US" err="1"/>
              <a:t>Zolgensma</a:t>
            </a:r>
            <a:r>
              <a:rPr lang="en-US"/>
              <a:t> is indicated for the treatment of: </a:t>
            </a:r>
          </a:p>
          <a:p>
            <a:pPr marL="628650" lvl="1" indent="-171450">
              <a:buFontTx/>
              <a:buChar char="-"/>
            </a:pPr>
            <a:r>
              <a:rPr lang="en-US"/>
              <a:t>Patients with 5q spinal muscular atrophy (SMA) with a bi-allelic mutation in the SMN1 gene and a clinical diagnosis of SMA Type 1, </a:t>
            </a:r>
          </a:p>
          <a:p>
            <a:pPr marL="457200" lvl="1" indent="0">
              <a:buFontTx/>
              <a:buNone/>
            </a:pPr>
            <a:r>
              <a:rPr lang="en-US"/>
              <a:t>or </a:t>
            </a:r>
          </a:p>
          <a:p>
            <a:pPr marL="628650" lvl="1" indent="-171450">
              <a:buFontTx/>
              <a:buChar char="-"/>
            </a:pPr>
            <a:r>
              <a:rPr lang="en-US"/>
              <a:t>Patients with 5q SMA with a bi-allelic mutation in the SMN1 gene and up to 3 copies of the SMN2 gene.</a:t>
            </a:r>
            <a:endParaRPr lang="en-US" u="none"/>
          </a:p>
          <a:p>
            <a:pPr marL="171450" indent="-171450">
              <a:buFont typeface="Arial" panose="020B0604020202020204" pitchFamily="34" charset="0"/>
              <a:buChar char="•"/>
            </a:pPr>
            <a:r>
              <a:rPr lang="en-US" u="none"/>
              <a:t>Source: EMA (2020). “Summary of Product Characteristics”. “Available at </a:t>
            </a:r>
            <a:r>
              <a:rPr lang="en-US" u="sng"/>
              <a:t>https://www.ema.europa.eu/en/documents/product-information/zolgensma-epar-product-information_en.pdf</a:t>
            </a:r>
            <a:endParaRPr lang="en-GB" u="sng"/>
          </a:p>
          <a:p>
            <a:endParaRPr lang="en-GB" sz="1200">
              <a:solidFill>
                <a:srgbClr val="FE0ECB"/>
              </a:solidFill>
            </a:endParaRPr>
          </a:p>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B0CE7F9-3C03-487C-80B0-B087C72CAC58}"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3169542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5.jpeg"/><Relationship Id="rId1" Type="http://schemas.openxmlformats.org/officeDocument/2006/relationships/slideMaster" Target="../slideMasters/slideMaster1.xml"/><Relationship Id="rId4" Type="http://schemas.openxmlformats.org/officeDocument/2006/relationships/image" Target="../media/image6.jpg"/></Relationships>
</file>

<file path=ppt/slideLayouts/_rels/slideLayout10.xml.rels><?xml version="1.0" encoding="UTF-8" standalone="yes"?>
<Relationships xmlns="http://schemas.openxmlformats.org/package/2006/relationships"><Relationship Id="rId8" Type="http://schemas.openxmlformats.org/officeDocument/2006/relationships/image" Target="../media/image3.emf"/><Relationship Id="rId3" Type="http://schemas.openxmlformats.org/officeDocument/2006/relationships/tags" Target="../tags/tag22.xml"/><Relationship Id="rId7" Type="http://schemas.openxmlformats.org/officeDocument/2006/relationships/image" Target="../media/image2.png"/><Relationship Id="rId2" Type="http://schemas.openxmlformats.org/officeDocument/2006/relationships/tags" Target="../tags/tag21.xml"/><Relationship Id="rId1" Type="http://schemas.openxmlformats.org/officeDocument/2006/relationships/vmlDrawing" Target="../drawings/vmlDrawing10.vml"/><Relationship Id="rId6" Type="http://schemas.openxmlformats.org/officeDocument/2006/relationships/image" Target="../media/image1.emf"/><Relationship Id="rId5" Type="http://schemas.openxmlformats.org/officeDocument/2006/relationships/oleObject" Target="../embeddings/oleObject10.bin"/><Relationship Id="rId4"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24.xml"/><Relationship Id="rId7" Type="http://schemas.openxmlformats.org/officeDocument/2006/relationships/image" Target="../media/image3.emf"/><Relationship Id="rId2" Type="http://schemas.openxmlformats.org/officeDocument/2006/relationships/tags" Target="../tags/tag23.xml"/><Relationship Id="rId1" Type="http://schemas.openxmlformats.org/officeDocument/2006/relationships/vmlDrawing" Target="../drawings/vmlDrawing11.vml"/><Relationship Id="rId6" Type="http://schemas.openxmlformats.org/officeDocument/2006/relationships/image" Target="../media/image7.emf"/><Relationship Id="rId5" Type="http://schemas.openxmlformats.org/officeDocument/2006/relationships/oleObject" Target="../embeddings/oleObject11.bin"/><Relationship Id="rId4"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tags" Target="../tags/tag26.xml"/><Relationship Id="rId7" Type="http://schemas.openxmlformats.org/officeDocument/2006/relationships/image" Target="../media/image3.emf"/><Relationship Id="rId2" Type="http://schemas.openxmlformats.org/officeDocument/2006/relationships/tags" Target="../tags/tag25.xml"/><Relationship Id="rId1" Type="http://schemas.openxmlformats.org/officeDocument/2006/relationships/vmlDrawing" Target="../drawings/vmlDrawing12.vml"/><Relationship Id="rId6" Type="http://schemas.openxmlformats.org/officeDocument/2006/relationships/image" Target="../media/image7.emf"/><Relationship Id="rId5" Type="http://schemas.openxmlformats.org/officeDocument/2006/relationships/oleObject" Target="../embeddings/oleObject12.bin"/><Relationship Id="rId4"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tags" Target="../tags/tag28.xml"/><Relationship Id="rId7" Type="http://schemas.openxmlformats.org/officeDocument/2006/relationships/image" Target="../media/image3.emf"/><Relationship Id="rId2" Type="http://schemas.openxmlformats.org/officeDocument/2006/relationships/tags" Target="../tags/tag27.xml"/><Relationship Id="rId1" Type="http://schemas.openxmlformats.org/officeDocument/2006/relationships/vmlDrawing" Target="../drawings/vmlDrawing13.vml"/><Relationship Id="rId6" Type="http://schemas.openxmlformats.org/officeDocument/2006/relationships/image" Target="../media/image7.emf"/><Relationship Id="rId5" Type="http://schemas.openxmlformats.org/officeDocument/2006/relationships/oleObject" Target="../embeddings/oleObject13.bin"/><Relationship Id="rId4"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29.xml"/><Relationship Id="rId1" Type="http://schemas.openxmlformats.org/officeDocument/2006/relationships/vmlDrawing" Target="../drawings/vmlDrawing14.vml"/><Relationship Id="rId5" Type="http://schemas.openxmlformats.org/officeDocument/2006/relationships/image" Target="../media/image7.emf"/><Relationship Id="rId4" Type="http://schemas.openxmlformats.org/officeDocument/2006/relationships/oleObject" Target="../embeddings/oleObject14.bin"/></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vmlDrawing" Target="../drawings/vmlDrawing2.vml"/><Relationship Id="rId6" Type="http://schemas.openxmlformats.org/officeDocument/2006/relationships/image" Target="../media/image7.emf"/><Relationship Id="rId5" Type="http://schemas.openxmlformats.org/officeDocument/2006/relationships/oleObject" Target="../embeddings/oleObject2.bin"/><Relationship Id="rId4"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8" Type="http://schemas.openxmlformats.org/officeDocument/2006/relationships/image" Target="../media/image3.emf"/><Relationship Id="rId3" Type="http://schemas.openxmlformats.org/officeDocument/2006/relationships/tags" Target="../tags/tag8.xml"/><Relationship Id="rId7" Type="http://schemas.openxmlformats.org/officeDocument/2006/relationships/image" Target="../media/image2.png"/><Relationship Id="rId2" Type="http://schemas.openxmlformats.org/officeDocument/2006/relationships/tags" Target="../tags/tag7.xml"/><Relationship Id="rId1" Type="http://schemas.openxmlformats.org/officeDocument/2006/relationships/vmlDrawing" Target="../drawings/vmlDrawing3.vml"/><Relationship Id="rId6" Type="http://schemas.openxmlformats.org/officeDocument/2006/relationships/image" Target="../media/image1.emf"/><Relationship Id="rId5" Type="http://schemas.openxmlformats.org/officeDocument/2006/relationships/oleObject" Target="../embeddings/oleObject3.bin"/><Relationship Id="rId4"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10.xml"/><Relationship Id="rId7" Type="http://schemas.openxmlformats.org/officeDocument/2006/relationships/image" Target="../media/image3.emf"/><Relationship Id="rId2" Type="http://schemas.openxmlformats.org/officeDocument/2006/relationships/tags" Target="../tags/tag9.xml"/><Relationship Id="rId1" Type="http://schemas.openxmlformats.org/officeDocument/2006/relationships/vmlDrawing" Target="../drawings/vmlDrawing4.vml"/><Relationship Id="rId6" Type="http://schemas.openxmlformats.org/officeDocument/2006/relationships/image" Target="../media/image7.emf"/><Relationship Id="rId5" Type="http://schemas.openxmlformats.org/officeDocument/2006/relationships/oleObject" Target="../embeddings/oleObject4.bin"/><Relationship Id="rId4"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tags" Target="../tags/tag12.xml"/><Relationship Id="rId7" Type="http://schemas.openxmlformats.org/officeDocument/2006/relationships/image" Target="../media/image3.emf"/><Relationship Id="rId2" Type="http://schemas.openxmlformats.org/officeDocument/2006/relationships/tags" Target="../tags/tag11.xml"/><Relationship Id="rId1" Type="http://schemas.openxmlformats.org/officeDocument/2006/relationships/vmlDrawing" Target="../drawings/vmlDrawing5.vml"/><Relationship Id="rId6" Type="http://schemas.openxmlformats.org/officeDocument/2006/relationships/image" Target="../media/image7.emf"/><Relationship Id="rId5" Type="http://schemas.openxmlformats.org/officeDocument/2006/relationships/oleObject" Target="../embeddings/oleObject5.bin"/><Relationship Id="rId4"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3.xml"/><Relationship Id="rId1" Type="http://schemas.openxmlformats.org/officeDocument/2006/relationships/vmlDrawing" Target="../drawings/vmlDrawing6.vml"/><Relationship Id="rId5" Type="http://schemas.openxmlformats.org/officeDocument/2006/relationships/image" Target="../media/image7.emf"/><Relationship Id="rId4" Type="http://schemas.openxmlformats.org/officeDocument/2006/relationships/oleObject" Target="../embeddings/oleObject6.bin"/></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15.xml"/><Relationship Id="rId7" Type="http://schemas.openxmlformats.org/officeDocument/2006/relationships/image" Target="../media/image3.emf"/><Relationship Id="rId2" Type="http://schemas.openxmlformats.org/officeDocument/2006/relationships/tags" Target="../tags/tag14.xml"/><Relationship Id="rId1" Type="http://schemas.openxmlformats.org/officeDocument/2006/relationships/vmlDrawing" Target="../drawings/vmlDrawing7.vml"/><Relationship Id="rId6" Type="http://schemas.openxmlformats.org/officeDocument/2006/relationships/image" Target="../media/image7.emf"/><Relationship Id="rId5" Type="http://schemas.openxmlformats.org/officeDocument/2006/relationships/oleObject" Target="../embeddings/oleObject7.bin"/><Relationship Id="rId4"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5.jpeg"/><Relationship Id="rId1" Type="http://schemas.openxmlformats.org/officeDocument/2006/relationships/slideMaster" Target="../slideMasters/slideMaster2.xml"/><Relationship Id="rId4" Type="http://schemas.openxmlformats.org/officeDocument/2006/relationships/image" Target="../media/image6.jpg"/></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20.xml"/><Relationship Id="rId2" Type="http://schemas.openxmlformats.org/officeDocument/2006/relationships/tags" Target="../tags/tag19.xml"/><Relationship Id="rId1" Type="http://schemas.openxmlformats.org/officeDocument/2006/relationships/vmlDrawing" Target="../drawings/vmlDrawing9.vml"/><Relationship Id="rId6" Type="http://schemas.openxmlformats.org/officeDocument/2006/relationships/image" Target="../media/image7.emf"/><Relationship Id="rId5" Type="http://schemas.openxmlformats.org/officeDocument/2006/relationships/oleObject" Target="../embeddings/oleObject9.bin"/><Relationship Id="rId4"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691663" y="679938"/>
            <a:ext cx="5163995" cy="5162062"/>
          </a:xfrm>
          <a:prstGeom prst="rect">
            <a:avLst/>
          </a:prstGeom>
        </p:spPr>
      </p:pic>
      <p:sp>
        <p:nvSpPr>
          <p:cNvPr id="32" name="Rectangle 31"/>
          <p:cNvSpPr/>
          <p:nvPr/>
        </p:nvSpPr>
        <p:spPr>
          <a:xfrm>
            <a:off x="685801" y="685800"/>
            <a:ext cx="10820398" cy="5156200"/>
          </a:xfrm>
          <a:prstGeom prst="rect">
            <a:avLst/>
          </a:prstGeom>
          <a:noFill/>
          <a:ln w="9525" cap="flat" cmpd="sng" algn="ctr">
            <a:solidFill>
              <a:srgbClr val="919396"/>
            </a:solidFill>
            <a:prstDash val="solid"/>
            <a:miter lim="800000"/>
          </a:ln>
          <a:effectLst/>
        </p:spPr>
        <p:txBody>
          <a:bodyPr rtlCol="0" anchor="ctr"/>
          <a:lstStyle/>
          <a:p>
            <a:pPr marL="0" marR="0" lvl="0" indent="0" algn="ctr" defTabSz="914363"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Narrow"/>
              <a:ea typeface="+mn-ea"/>
              <a:cs typeface="+mn-cs"/>
            </a:endParaRPr>
          </a:p>
        </p:txBody>
      </p:sp>
      <p:grpSp>
        <p:nvGrpSpPr>
          <p:cNvPr id="33" name="Group 32"/>
          <p:cNvGrpSpPr/>
          <p:nvPr/>
        </p:nvGrpSpPr>
        <p:grpSpPr>
          <a:xfrm>
            <a:off x="7755470" y="5540832"/>
            <a:ext cx="3094396" cy="562617"/>
            <a:chOff x="5641848" y="4462272"/>
            <a:chExt cx="2414016" cy="438912"/>
          </a:xfrm>
        </p:grpSpPr>
        <p:sp>
          <p:nvSpPr>
            <p:cNvPr id="34" name="Rectangle 33"/>
            <p:cNvSpPr/>
            <p:nvPr/>
          </p:nvSpPr>
          <p:spPr>
            <a:xfrm>
              <a:off x="5641848" y="4462272"/>
              <a:ext cx="2414016" cy="438912"/>
            </a:xfrm>
            <a:prstGeom prst="rect">
              <a:avLst/>
            </a:prstGeom>
            <a:solidFill>
              <a:sysClr val="window" lastClr="FFFFFF"/>
            </a:solidFill>
            <a:ln w="12700" cap="flat" cmpd="sng" algn="ctr">
              <a:noFill/>
              <a:prstDash val="solid"/>
              <a:miter lim="800000"/>
            </a:ln>
            <a:effectLst/>
          </p:spPr>
          <p:txBody>
            <a:bodyPr rtlCol="0" anchor="ctr"/>
            <a:lstStyle/>
            <a:p>
              <a:pPr marL="0" marR="0" lvl="0" indent="0" algn="ctr" defTabSz="914363"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Narrow"/>
                <a:ea typeface="+mn-ea"/>
                <a:cs typeface="+mn-cs"/>
              </a:endParaRPr>
            </a:p>
          </p:txBody>
        </p:sp>
        <p:pic>
          <p:nvPicPr>
            <p:cNvPr id="35" name="Picture 3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51576" y="4471416"/>
              <a:ext cx="2255625" cy="421875"/>
            </a:xfrm>
            <a:prstGeom prst="rect">
              <a:avLst/>
            </a:prstGeom>
          </p:spPr>
        </p:pic>
      </p:grpSp>
      <p:sp>
        <p:nvSpPr>
          <p:cNvPr id="7" name="Rectangle 6">
            <a:extLst>
              <a:ext uri="{FF2B5EF4-FFF2-40B4-BE49-F238E27FC236}">
                <a16:creationId xmlns:a16="http://schemas.microsoft.com/office/drawing/2014/main" id="{13727787-AFCB-4F84-B37E-E15FAB3ED1E9}"/>
              </a:ext>
            </a:extLst>
          </p:cNvPr>
          <p:cNvSpPr/>
          <p:nvPr userDrawn="1"/>
        </p:nvSpPr>
        <p:spPr>
          <a:xfrm>
            <a:off x="685801" y="685800"/>
            <a:ext cx="10820398" cy="5156200"/>
          </a:xfrm>
          <a:prstGeom prst="rect">
            <a:avLst/>
          </a:prstGeom>
          <a:noFill/>
          <a:ln w="12700" cap="flat" cmpd="sng" algn="ctr">
            <a:solidFill>
              <a:sysClr val="window" lastClr="FFFFFF">
                <a:lumMod val="65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Narrow"/>
              <a:ea typeface="+mn-ea"/>
              <a:cs typeface="+mn-cs"/>
            </a:endParaRPr>
          </a:p>
        </p:txBody>
      </p:sp>
      <p:grpSp>
        <p:nvGrpSpPr>
          <p:cNvPr id="8" name="Group 7">
            <a:extLst>
              <a:ext uri="{FF2B5EF4-FFF2-40B4-BE49-F238E27FC236}">
                <a16:creationId xmlns:a16="http://schemas.microsoft.com/office/drawing/2014/main" id="{7FF7181D-498F-4C39-AA57-2580781E4403}"/>
              </a:ext>
            </a:extLst>
          </p:cNvPr>
          <p:cNvGrpSpPr/>
          <p:nvPr userDrawn="1"/>
        </p:nvGrpSpPr>
        <p:grpSpPr>
          <a:xfrm>
            <a:off x="7755470" y="5540832"/>
            <a:ext cx="3094396" cy="562617"/>
            <a:chOff x="5641848" y="4462272"/>
            <a:chExt cx="2414016" cy="438912"/>
          </a:xfrm>
        </p:grpSpPr>
        <p:sp>
          <p:nvSpPr>
            <p:cNvPr id="9" name="Rectangle 8">
              <a:extLst>
                <a:ext uri="{FF2B5EF4-FFF2-40B4-BE49-F238E27FC236}">
                  <a16:creationId xmlns:a16="http://schemas.microsoft.com/office/drawing/2014/main" id="{A91FA227-2C6D-46BF-A761-EFA6D2498F3C}"/>
                </a:ext>
              </a:extLst>
            </p:cNvPr>
            <p:cNvSpPr/>
            <p:nvPr userDrawn="1"/>
          </p:nvSpPr>
          <p:spPr>
            <a:xfrm>
              <a:off x="5641848" y="4462272"/>
              <a:ext cx="2414016" cy="438912"/>
            </a:xfrm>
            <a:prstGeom prst="rect">
              <a:avLst/>
            </a:prstGeom>
            <a:solidFill>
              <a:sysClr val="window" lastClr="FFFFF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Narrow"/>
                <a:ea typeface="+mn-ea"/>
                <a:cs typeface="+mn-cs"/>
              </a:endParaRPr>
            </a:p>
          </p:txBody>
        </p:sp>
        <p:pic>
          <p:nvPicPr>
            <p:cNvPr id="10" name="Picture 9">
              <a:extLst>
                <a:ext uri="{FF2B5EF4-FFF2-40B4-BE49-F238E27FC236}">
                  <a16:creationId xmlns:a16="http://schemas.microsoft.com/office/drawing/2014/main" id="{F47207AD-6C47-43D8-B838-70434389F8E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751576" y="4471416"/>
              <a:ext cx="2255625" cy="421875"/>
            </a:xfrm>
            <a:prstGeom prst="rect">
              <a:avLst/>
            </a:prstGeom>
          </p:spPr>
        </p:pic>
      </p:grpSp>
      <p:pic>
        <p:nvPicPr>
          <p:cNvPr id="11" name="Picture 10">
            <a:extLst>
              <a:ext uri="{FF2B5EF4-FFF2-40B4-BE49-F238E27FC236}">
                <a16:creationId xmlns:a16="http://schemas.microsoft.com/office/drawing/2014/main" id="{D85A5037-C3B9-4F24-B52E-3563B8715329}"/>
              </a:ext>
            </a:extLst>
          </p:cNvPr>
          <p:cNvPicPr>
            <a:picLocks noChangeAspect="1"/>
          </p:cNvPicPr>
          <p:nvPr userDrawn="1"/>
        </p:nvPicPr>
        <p:blipFill rotWithShape="1">
          <a:blip r:embed="rId4">
            <a:extLst>
              <a:ext uri="{28A0092B-C50C-407E-A947-70E740481C1C}">
                <a14:useLocalDpi xmlns:a14="http://schemas.microsoft.com/office/drawing/2010/main" val="0"/>
              </a:ext>
            </a:extLst>
          </a:blip>
          <a:srcRect l="1737" t="13379" b="1785"/>
          <a:stretch/>
        </p:blipFill>
        <p:spPr>
          <a:xfrm>
            <a:off x="691326" y="698501"/>
            <a:ext cx="5099874" cy="5131098"/>
          </a:xfrm>
          <a:prstGeom prst="rect">
            <a:avLst/>
          </a:prstGeom>
        </p:spPr>
      </p:pic>
    </p:spTree>
    <p:extLst>
      <p:ext uri="{BB962C8B-B14F-4D97-AF65-F5344CB8AC3E}">
        <p14:creationId xmlns:p14="http://schemas.microsoft.com/office/powerpoint/2010/main" val="4065263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Tx">
  <p:cSld name="3_Content with Caption">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userDrawn="1">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0245" name="think-cell Slide" r:id="rId5" imgW="270" imgH="270" progId="TCLayout.ActiveDocument.1">
                  <p:embed/>
                </p:oleObj>
              </mc:Choice>
              <mc:Fallback>
                <p:oleObj name="think-cell Slide" r:id="rId5" imgW="270" imgH="270" progId="TCLayout.ActiveDocument.1">
                  <p:embed/>
                  <p:pic>
                    <p:nvPicPr>
                      <p:cNvPr id="5" name="Object 4" hidden="1"/>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6" name="Rectangle 5" hidden="1">
            <a:extLst>
              <a:ext uri="{FF2B5EF4-FFF2-40B4-BE49-F238E27FC236}">
                <a16:creationId xmlns:a16="http://schemas.microsoft.com/office/drawing/2014/main" id="{224C283B-234B-49F1-9072-A24D22BB6D4A}"/>
              </a:ext>
            </a:extLst>
          </p:cNvPr>
          <p:cNvSpPr/>
          <p:nvPr userDrawn="1">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3000" b="0" i="0" baseline="0">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a:xfrm>
            <a:off x="709051" y="466725"/>
            <a:ext cx="2800256" cy="2651760"/>
          </a:xfrm>
        </p:spPr>
        <p:txBody>
          <a:bodyPr vert="horz" lIns="0" tIns="0" rIns="0" bIns="0" rtlCol="0" anchor="t">
            <a:normAutofit/>
          </a:bodyPr>
          <a:lstStyle>
            <a:lvl1pPr>
              <a:defRPr lang="en-US" dirty="0">
                <a:solidFill>
                  <a:schemeClr val="tx1"/>
                </a:solidFill>
              </a:defRPr>
            </a:lvl1pPr>
          </a:lstStyle>
          <a:p>
            <a:pPr lvl="0">
              <a:lnSpc>
                <a:spcPct val="100000"/>
              </a:lnSpc>
              <a:spcBef>
                <a:spcPts val="0"/>
              </a:spcBef>
            </a:pPr>
            <a:r>
              <a:rPr lang="en-US"/>
              <a:t>Click to edit Master title style</a:t>
            </a:r>
          </a:p>
        </p:txBody>
      </p:sp>
      <p:sp>
        <p:nvSpPr>
          <p:cNvPr id="3" name="Content Placeholder 2"/>
          <p:cNvSpPr>
            <a:spLocks noGrp="1"/>
          </p:cNvSpPr>
          <p:nvPr>
            <p:ph idx="1"/>
          </p:nvPr>
        </p:nvSpPr>
        <p:spPr>
          <a:xfrm>
            <a:off x="5183188" y="457201"/>
            <a:ext cx="5852160" cy="5403850"/>
          </a:xfrm>
        </p:spPr>
        <p:txBody>
          <a:bodyPr>
            <a:normAutofit/>
          </a:bodyPr>
          <a:lstStyle>
            <a:lvl1pPr>
              <a:defRPr sz="2000">
                <a:solidFill>
                  <a:schemeClr val="tx1">
                    <a:lumMod val="75000"/>
                    <a:lumOff val="25000"/>
                  </a:schemeClr>
                </a:solidFill>
              </a:defRPr>
            </a:lvl1pPr>
            <a:lvl2pPr>
              <a:defRPr sz="1800">
                <a:solidFill>
                  <a:schemeClr val="tx1">
                    <a:lumMod val="75000"/>
                    <a:lumOff val="25000"/>
                  </a:schemeClr>
                </a:solidFill>
              </a:defRPr>
            </a:lvl2pPr>
            <a:lvl3pPr>
              <a:defRPr sz="1600">
                <a:solidFill>
                  <a:schemeClr val="tx1">
                    <a:lumMod val="75000"/>
                    <a:lumOff val="25000"/>
                  </a:schemeClr>
                </a:solidFill>
              </a:defRPr>
            </a:lvl3pPr>
            <a:lvl4pPr>
              <a:defRPr sz="1400">
                <a:solidFill>
                  <a:schemeClr val="tx1">
                    <a:lumMod val="75000"/>
                    <a:lumOff val="25000"/>
                  </a:schemeClr>
                </a:solidFill>
              </a:defRPr>
            </a:lvl4pPr>
            <a:lvl5pPr>
              <a:defRPr sz="1400">
                <a:solidFill>
                  <a:schemeClr val="tx1">
                    <a:lumMod val="75000"/>
                    <a:lumOff val="25000"/>
                  </a:schemeClr>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709050" y="3200400"/>
            <a:ext cx="2800256" cy="2256971"/>
          </a:xfrm>
        </p:spPr>
        <p:txBody>
          <a:bodyPr/>
          <a:lstStyle>
            <a:lvl1pPr marL="0" indent="0">
              <a:lnSpc>
                <a:spcPct val="100000"/>
              </a:lnSpc>
              <a:buNone/>
              <a:defRPr sz="16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2" name="Slide Number Placeholder 6"/>
          <p:cNvSpPr txBox="1">
            <a:spLocks/>
          </p:cNvSpPr>
          <p:nvPr userDrawn="1"/>
        </p:nvSpPr>
        <p:spPr>
          <a:xfrm>
            <a:off x="170804" y="6443434"/>
            <a:ext cx="512368" cy="365125"/>
          </a:xfrm>
          <a:prstGeom prst="rect">
            <a:avLst/>
          </a:prstGeom>
        </p:spPr>
        <p:txBody>
          <a:bodyPr/>
          <a:lstStyle>
            <a:defPPr>
              <a:defRPr lang="en-US"/>
            </a:defPPr>
            <a:lvl1pPr marL="0" algn="l" defTabSz="914400" rtl="0" eaLnBrk="1" latinLnBrk="0" hangingPunct="1">
              <a:defRPr sz="1400"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3934CC2-27F1-4D89-AF19-8318FEF32B8A}" type="slidenum">
              <a:rPr lang="en-US" sz="1200" smtClean="0">
                <a:latin typeface="Arial" panose="020B0604020202020204" pitchFamily="34" charset="0"/>
                <a:cs typeface="Arial" panose="020B0604020202020204" pitchFamily="34" charset="0"/>
              </a:rPr>
              <a:pPr/>
              <a:t>‹#›</a:t>
            </a:fld>
            <a:endParaRPr lang="en-US" sz="1200">
              <a:latin typeface="Arial" panose="020B0604020202020204" pitchFamily="34" charset="0"/>
              <a:cs typeface="Arial" panose="020B0604020202020204" pitchFamily="34" charset="0"/>
            </a:endParaRPr>
          </a:p>
        </p:txBody>
      </p:sp>
      <p:pic>
        <p:nvPicPr>
          <p:cNvPr id="14" name="Picture 13"/>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3827141" y="-1886"/>
            <a:ext cx="8364859" cy="6874174"/>
          </a:xfrm>
          <a:prstGeom prst="rect">
            <a:avLst/>
          </a:prstGeom>
        </p:spPr>
      </p:pic>
      <p:pic>
        <p:nvPicPr>
          <p:cNvPr id="10" name="Picture 9">
            <a:extLst>
              <a:ext uri="{FF2B5EF4-FFF2-40B4-BE49-F238E27FC236}">
                <a16:creationId xmlns:a16="http://schemas.microsoft.com/office/drawing/2014/main" id="{99233439-C72A-4A7C-8C3A-872E508E257D}"/>
              </a:ext>
            </a:extLst>
          </p:cNvPr>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707574" y="6389777"/>
            <a:ext cx="2050568" cy="383523"/>
          </a:xfrm>
          <a:prstGeom prst="rect">
            <a:avLst/>
          </a:prstGeom>
        </p:spPr>
      </p:pic>
    </p:spTree>
    <p:extLst>
      <p:ext uri="{BB962C8B-B14F-4D97-AF65-F5344CB8AC3E}">
        <p14:creationId xmlns:p14="http://schemas.microsoft.com/office/powerpoint/2010/main" val="36673336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5_Title and Content">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F03B9AB2-046F-4652-84F5-113AC20B4551}"/>
              </a:ext>
            </a:extLst>
          </p:cNvPr>
          <p:cNvGraphicFramePr>
            <a:graphicFrameLocks noChangeAspect="1"/>
          </p:cNvGraphicFramePr>
          <p:nvPr userDrawn="1">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1269" name="think-cell Slide" r:id="rId5" imgW="359" imgH="360" progId="TCLayout.ActiveDocument.1">
                  <p:embed/>
                </p:oleObj>
              </mc:Choice>
              <mc:Fallback>
                <p:oleObj name="think-cell Slide" r:id="rId5" imgW="359" imgH="360" progId="TCLayout.ActiveDocument.1">
                  <p:embed/>
                  <p:pic>
                    <p:nvPicPr>
                      <p:cNvPr id="4" name="Object 3" hidden="1">
                        <a:extLst>
                          <a:ext uri="{FF2B5EF4-FFF2-40B4-BE49-F238E27FC236}">
                            <a16:creationId xmlns:a16="http://schemas.microsoft.com/office/drawing/2014/main" id="{F03B9AB2-046F-4652-84F5-113AC20B4551}"/>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6862AD5E-57E9-4992-AAF1-2E5D358E7D59}"/>
              </a:ext>
            </a:extLst>
          </p:cNvPr>
          <p:cNvSpPr/>
          <p:nvPr userDrawn="1">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3000" b="0" i="0" baseline="0">
              <a:latin typeface="Arial" panose="020B0604020202020204" pitchFamily="34" charset="0"/>
              <a:ea typeface="+mj-ea"/>
              <a:cs typeface="Arial" panose="020B0604020202020204" pitchFamily="34" charset="0"/>
              <a:sym typeface="Arial" panose="020B0604020202020204" pitchFamily="34" charset="0"/>
            </a:endParaRPr>
          </a:p>
        </p:txBody>
      </p:sp>
      <p:sp>
        <p:nvSpPr>
          <p:cNvPr id="3" name="Content Placeholder 2"/>
          <p:cNvSpPr>
            <a:spLocks noGrp="1"/>
          </p:cNvSpPr>
          <p:nvPr>
            <p:ph idx="1"/>
          </p:nvPr>
        </p:nvSpPr>
        <p:spPr>
          <a:xfrm>
            <a:off x="711678" y="1371600"/>
            <a:ext cx="3200400" cy="4540527"/>
          </a:xfrm>
          <a:prstGeom prst="rect">
            <a:avLst/>
          </a:prstGeom>
        </p:spPr>
        <p:txBody>
          <a:bodyPr/>
          <a:lstStyle>
            <a:lvl1pPr marL="228600" indent="-228600">
              <a:lnSpc>
                <a:spcPct val="90000"/>
              </a:lnSpc>
              <a:spcBef>
                <a:spcPts val="528"/>
              </a:spcBef>
              <a:buClr>
                <a:schemeClr val="tx1"/>
              </a:buClr>
              <a:buFont typeface="Arial" charset="0"/>
              <a:buChar char="•"/>
              <a:defRPr baseline="0">
                <a:solidFill>
                  <a:schemeClr val="tx1"/>
                </a:solidFill>
              </a:defRPr>
            </a:lvl1pPr>
            <a:lvl2pPr marL="566928" indent="-228600">
              <a:spcBef>
                <a:spcPts val="432"/>
              </a:spcBef>
              <a:buClr>
                <a:schemeClr val="tx1"/>
              </a:buClr>
              <a:buFont typeface=".AppleSystemUIFont" charset="-120"/>
              <a:buChar char="–"/>
              <a:defRPr>
                <a:solidFill>
                  <a:schemeClr val="tx1"/>
                </a:solidFill>
              </a:defRPr>
            </a:lvl2pPr>
            <a:lvl3pPr marL="914400">
              <a:spcBef>
                <a:spcPts val="384"/>
              </a:spcBef>
              <a:buClr>
                <a:schemeClr val="tx1"/>
              </a:buClr>
              <a:defRPr>
                <a:solidFill>
                  <a:schemeClr val="tx1"/>
                </a:solidFill>
              </a:defRPr>
            </a:lvl3pPr>
            <a:lvl4pPr marL="1252728" indent="-228600">
              <a:spcBef>
                <a:spcPts val="336"/>
              </a:spcBef>
              <a:buClr>
                <a:schemeClr val="tx1"/>
              </a:buClr>
              <a:buFont typeface=".AppleSystemUIFont" charset="-120"/>
              <a:buChar char="–"/>
              <a:defRPr>
                <a:solidFill>
                  <a:schemeClr val="tx1"/>
                </a:solidFill>
              </a:defRPr>
            </a:lvl4pPr>
            <a:lvl5pPr marL="1609344">
              <a:spcBef>
                <a:spcPts val="288"/>
              </a:spcBef>
              <a:buClr>
                <a:schemeClr val="tx1"/>
              </a:buCl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6"/>
          <p:cNvSpPr txBox="1">
            <a:spLocks/>
          </p:cNvSpPr>
          <p:nvPr userDrawn="1"/>
        </p:nvSpPr>
        <p:spPr>
          <a:xfrm>
            <a:off x="170804" y="6443434"/>
            <a:ext cx="323011" cy="365125"/>
          </a:xfrm>
          <a:prstGeom prst="rect">
            <a:avLst/>
          </a:prstGeom>
        </p:spPr>
        <p:txBody>
          <a:bodyPr/>
          <a:lstStyle>
            <a:defPPr>
              <a:defRPr lang="en-US"/>
            </a:defPPr>
            <a:lvl1pPr marL="0" algn="l" defTabSz="914400" rtl="0" eaLnBrk="1" latinLnBrk="0" hangingPunct="1">
              <a:defRPr sz="1400"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pic>
        <p:nvPicPr>
          <p:cNvPr id="7" name="Picture 6"/>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9537074" y="6243827"/>
            <a:ext cx="2255625" cy="421875"/>
          </a:xfrm>
          <a:prstGeom prst="rect">
            <a:avLst/>
          </a:prstGeom>
        </p:spPr>
      </p:pic>
      <p:sp>
        <p:nvSpPr>
          <p:cNvPr id="10" name="Slide Number Placeholder 6"/>
          <p:cNvSpPr txBox="1">
            <a:spLocks/>
          </p:cNvSpPr>
          <p:nvPr userDrawn="1"/>
        </p:nvSpPr>
        <p:spPr>
          <a:xfrm>
            <a:off x="170804" y="6443434"/>
            <a:ext cx="512368" cy="365125"/>
          </a:xfrm>
          <a:prstGeom prst="rect">
            <a:avLst/>
          </a:prstGeom>
        </p:spPr>
        <p:txBody>
          <a:bodyPr/>
          <a:lstStyle>
            <a:defPPr>
              <a:defRPr lang="en-US"/>
            </a:defPPr>
            <a:lvl1pPr marL="0" algn="l" defTabSz="914400" rtl="0" eaLnBrk="1" latinLnBrk="0" hangingPunct="1">
              <a:defRPr sz="1400"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3934CC2-27F1-4D89-AF19-8318FEF32B8A}" type="slidenum">
              <a:rPr lang="en-US" sz="1200" smtClean="0">
                <a:solidFill>
                  <a:schemeClr val="tx1"/>
                </a:solidFill>
                <a:latin typeface="Arial" panose="020B0604020202020204" pitchFamily="34" charset="0"/>
                <a:cs typeface="Arial" panose="020B0604020202020204" pitchFamily="34" charset="0"/>
              </a:rPr>
              <a:pPr/>
              <a:t>‹#›</a:t>
            </a:fld>
            <a:endParaRPr lang="en-US" sz="1200">
              <a:solidFill>
                <a:schemeClr val="tx1"/>
              </a:solidFill>
              <a:latin typeface="Arial" panose="020B0604020202020204" pitchFamily="34" charset="0"/>
              <a:cs typeface="Arial" panose="020B0604020202020204" pitchFamily="34" charset="0"/>
            </a:endParaRPr>
          </a:p>
        </p:txBody>
      </p:sp>
      <p:sp>
        <p:nvSpPr>
          <p:cNvPr id="12" name="Content Placeholder 2"/>
          <p:cNvSpPr>
            <a:spLocks noGrp="1"/>
          </p:cNvSpPr>
          <p:nvPr>
            <p:ph idx="15"/>
          </p:nvPr>
        </p:nvSpPr>
        <p:spPr>
          <a:xfrm>
            <a:off x="4504236" y="1371600"/>
            <a:ext cx="3200400" cy="4537876"/>
          </a:xfrm>
          <a:prstGeom prst="rect">
            <a:avLst/>
          </a:prstGeom>
        </p:spPr>
        <p:txBody>
          <a:bodyPr/>
          <a:lstStyle>
            <a:lvl1pPr marL="228600" indent="-228600">
              <a:lnSpc>
                <a:spcPct val="90000"/>
              </a:lnSpc>
              <a:spcBef>
                <a:spcPts val="528"/>
              </a:spcBef>
              <a:buClr>
                <a:schemeClr val="tx1"/>
              </a:buClr>
              <a:buFont typeface="Arial" charset="0"/>
              <a:buChar char="•"/>
              <a:defRPr baseline="0">
                <a:solidFill>
                  <a:schemeClr val="tx1"/>
                </a:solidFill>
              </a:defRPr>
            </a:lvl1pPr>
            <a:lvl2pPr marL="566928" indent="-228600">
              <a:spcBef>
                <a:spcPts val="432"/>
              </a:spcBef>
              <a:buClr>
                <a:schemeClr val="tx1"/>
              </a:buClr>
              <a:buFont typeface=".AppleSystemUIFont" charset="-120"/>
              <a:buChar char="–"/>
              <a:defRPr>
                <a:solidFill>
                  <a:schemeClr val="tx1"/>
                </a:solidFill>
              </a:defRPr>
            </a:lvl2pPr>
            <a:lvl3pPr marL="914400">
              <a:spcBef>
                <a:spcPts val="384"/>
              </a:spcBef>
              <a:buClr>
                <a:schemeClr val="tx1"/>
              </a:buClr>
              <a:defRPr>
                <a:solidFill>
                  <a:schemeClr val="tx1"/>
                </a:solidFill>
              </a:defRPr>
            </a:lvl3pPr>
            <a:lvl4pPr marL="1252728" indent="-228600">
              <a:spcBef>
                <a:spcPts val="336"/>
              </a:spcBef>
              <a:buClr>
                <a:schemeClr val="tx1"/>
              </a:buClr>
              <a:buFont typeface=".AppleSystemUIFont" charset="-120"/>
              <a:buChar char="–"/>
              <a:defRPr>
                <a:solidFill>
                  <a:schemeClr val="tx1"/>
                </a:solidFill>
              </a:defRPr>
            </a:lvl4pPr>
            <a:lvl5pPr marL="1609344">
              <a:spcBef>
                <a:spcPts val="288"/>
              </a:spcBef>
              <a:buClr>
                <a:schemeClr val="tx1"/>
              </a:buCl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Content Placeholder 2"/>
          <p:cNvSpPr>
            <a:spLocks noGrp="1"/>
          </p:cNvSpPr>
          <p:nvPr>
            <p:ph idx="16"/>
          </p:nvPr>
        </p:nvSpPr>
        <p:spPr>
          <a:xfrm>
            <a:off x="8296793" y="1371600"/>
            <a:ext cx="3200400" cy="4540527"/>
          </a:xfrm>
          <a:prstGeom prst="rect">
            <a:avLst/>
          </a:prstGeom>
        </p:spPr>
        <p:txBody>
          <a:bodyPr/>
          <a:lstStyle>
            <a:lvl1pPr marL="228600" indent="-228600">
              <a:lnSpc>
                <a:spcPct val="90000"/>
              </a:lnSpc>
              <a:spcBef>
                <a:spcPts val="528"/>
              </a:spcBef>
              <a:buClr>
                <a:schemeClr val="tx1"/>
              </a:buClr>
              <a:buFont typeface="Arial" charset="0"/>
              <a:buChar char="•"/>
              <a:defRPr baseline="0">
                <a:solidFill>
                  <a:schemeClr val="tx1"/>
                </a:solidFill>
              </a:defRPr>
            </a:lvl1pPr>
            <a:lvl2pPr marL="566928" indent="-228600">
              <a:spcBef>
                <a:spcPts val="432"/>
              </a:spcBef>
              <a:buClr>
                <a:schemeClr val="tx1"/>
              </a:buClr>
              <a:buFont typeface=".AppleSystemUIFont" charset="-120"/>
              <a:buChar char="–"/>
              <a:defRPr>
                <a:solidFill>
                  <a:schemeClr val="tx1"/>
                </a:solidFill>
              </a:defRPr>
            </a:lvl2pPr>
            <a:lvl3pPr marL="914400">
              <a:spcBef>
                <a:spcPts val="384"/>
              </a:spcBef>
              <a:buClr>
                <a:schemeClr val="tx1"/>
              </a:buClr>
              <a:defRPr>
                <a:solidFill>
                  <a:schemeClr val="tx1"/>
                </a:solidFill>
              </a:defRPr>
            </a:lvl3pPr>
            <a:lvl4pPr marL="1252728" indent="-228600">
              <a:spcBef>
                <a:spcPts val="336"/>
              </a:spcBef>
              <a:buClr>
                <a:schemeClr val="tx1"/>
              </a:buClr>
              <a:buFont typeface=".AppleSystemUIFont" charset="-120"/>
              <a:buChar char="–"/>
              <a:defRPr>
                <a:solidFill>
                  <a:schemeClr val="tx1"/>
                </a:solidFill>
              </a:defRPr>
            </a:lvl4pPr>
            <a:lvl5pPr marL="1609344">
              <a:spcBef>
                <a:spcPts val="288"/>
              </a:spcBef>
              <a:buClr>
                <a:schemeClr val="tx1"/>
              </a:buCl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Title 12"/>
          <p:cNvSpPr>
            <a:spLocks noGrp="1"/>
          </p:cNvSpPr>
          <p:nvPr>
            <p:ph type="title"/>
          </p:nvPr>
        </p:nvSpPr>
        <p:spPr>
          <a:xfrm>
            <a:off x="711678" y="455824"/>
            <a:ext cx="11122572" cy="723899"/>
          </a:xfrm>
          <a:prstGeom prst="rect">
            <a:avLst/>
          </a:prstGeom>
        </p:spPr>
        <p:txBody>
          <a:bodyPr/>
          <a:lstStyle>
            <a:lvl1pPr>
              <a:defRPr>
                <a:solidFill>
                  <a:schemeClr val="tx1"/>
                </a:solidFill>
              </a:defRPr>
            </a:lvl1pPr>
          </a:lstStyle>
          <a:p>
            <a:r>
              <a:rPr lang="en-US"/>
              <a:t>Click to edit Master title style</a:t>
            </a:r>
          </a:p>
        </p:txBody>
      </p:sp>
      <p:sp>
        <p:nvSpPr>
          <p:cNvPr id="11" name="Text Placeholder 7">
            <a:extLst>
              <a:ext uri="{FF2B5EF4-FFF2-40B4-BE49-F238E27FC236}">
                <a16:creationId xmlns:a16="http://schemas.microsoft.com/office/drawing/2014/main" id="{550BD0E5-B853-49C9-9984-559332E92691}"/>
              </a:ext>
            </a:extLst>
          </p:cNvPr>
          <p:cNvSpPr>
            <a:spLocks noGrp="1"/>
          </p:cNvSpPr>
          <p:nvPr>
            <p:ph type="body" sz="quarter" idx="11" hasCustomPrompt="1"/>
          </p:nvPr>
        </p:nvSpPr>
        <p:spPr>
          <a:xfrm>
            <a:off x="711200" y="5918200"/>
            <a:ext cx="11145838" cy="307975"/>
          </a:xfrm>
          <a:prstGeom prst="rect">
            <a:avLst/>
          </a:prstGeom>
        </p:spPr>
        <p:txBody>
          <a:bodyPr/>
          <a:lstStyle>
            <a:lvl1pPr marL="0" indent="0">
              <a:buNone/>
              <a:defRPr sz="900" b="1">
                <a:solidFill>
                  <a:schemeClr val="tx1"/>
                </a:solidFill>
              </a:defRPr>
            </a:lvl1pPr>
            <a:lvl2pPr>
              <a:defRPr sz="1000"/>
            </a:lvl2pPr>
            <a:lvl3pPr>
              <a:defRPr sz="1000"/>
            </a:lvl3pPr>
            <a:lvl4pPr>
              <a:defRPr sz="1000"/>
            </a:lvl4pPr>
            <a:lvl5pPr>
              <a:defRPr sz="1000"/>
            </a:lvl5pPr>
          </a:lstStyle>
          <a:p>
            <a:pPr lvl="0"/>
            <a:r>
              <a:rPr lang="en-GB" b="1"/>
              <a:t>Abbreviations</a:t>
            </a:r>
            <a:endParaRPr lang="en-US"/>
          </a:p>
        </p:txBody>
      </p:sp>
    </p:spTree>
    <p:extLst>
      <p:ext uri="{BB962C8B-B14F-4D97-AF65-F5344CB8AC3E}">
        <p14:creationId xmlns:p14="http://schemas.microsoft.com/office/powerpoint/2010/main" val="31502876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84">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2_Two Content">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419A17C2-3DEA-4951-9D21-2D98A2354C28}"/>
              </a:ext>
            </a:extLst>
          </p:cNvPr>
          <p:cNvGraphicFramePr>
            <a:graphicFrameLocks noChangeAspect="1"/>
          </p:cNvGraphicFramePr>
          <p:nvPr userDrawn="1">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2293" name="think-cell Slide" r:id="rId5" imgW="359" imgH="360" progId="TCLayout.ActiveDocument.1">
                  <p:embed/>
                </p:oleObj>
              </mc:Choice>
              <mc:Fallback>
                <p:oleObj name="think-cell Slide" r:id="rId5" imgW="359" imgH="360" progId="TCLayout.ActiveDocument.1">
                  <p:embed/>
                  <p:pic>
                    <p:nvPicPr>
                      <p:cNvPr id="4" name="Object 3" hidden="1">
                        <a:extLst>
                          <a:ext uri="{FF2B5EF4-FFF2-40B4-BE49-F238E27FC236}">
                            <a16:creationId xmlns:a16="http://schemas.microsoft.com/office/drawing/2014/main" id="{419A17C2-3DEA-4951-9D21-2D98A2354C28}"/>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FE8042CF-4572-4F02-8045-B2652B3A4032}"/>
              </a:ext>
            </a:extLst>
          </p:cNvPr>
          <p:cNvSpPr/>
          <p:nvPr userDrawn="1">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3000" b="0" i="0" baseline="0">
              <a:latin typeface="Arial" panose="020B0604020202020204" pitchFamily="34" charset="0"/>
              <a:ea typeface="+mj-ea"/>
              <a:cs typeface="Arial" panose="020B0604020202020204" pitchFamily="34" charset="0"/>
              <a:sym typeface="Arial" panose="020B0604020202020204" pitchFamily="34" charset="0"/>
            </a:endParaRPr>
          </a:p>
        </p:txBody>
      </p:sp>
      <p:sp>
        <p:nvSpPr>
          <p:cNvPr id="3" name="Content Placeholder 2"/>
          <p:cNvSpPr>
            <a:spLocks noGrp="1"/>
          </p:cNvSpPr>
          <p:nvPr>
            <p:ph sz="half" idx="1"/>
          </p:nvPr>
        </p:nvSpPr>
        <p:spPr>
          <a:xfrm>
            <a:off x="711677" y="1371600"/>
            <a:ext cx="5053149" cy="4356152"/>
          </a:xfrm>
          <a:prstGeom prst="rect">
            <a:avLst/>
          </a:prstGeom>
        </p:spPr>
        <p:txBody>
          <a:bodyPr/>
          <a:lstStyle>
            <a:lvl1pPr marL="228600" indent="-228600">
              <a:buClr>
                <a:schemeClr val="tx1"/>
              </a:buClr>
              <a:buFont typeface="Arial" charset="0"/>
              <a:buChar char="•"/>
              <a:defRPr>
                <a:solidFill>
                  <a:schemeClr val="tx1"/>
                </a:solidFill>
              </a:defRPr>
            </a:lvl1pPr>
            <a:lvl2pPr marL="685800" indent="-228600">
              <a:buClr>
                <a:schemeClr val="tx1"/>
              </a:buClr>
              <a:buFont typeface=".AppleSystemUIFont"/>
              <a:buChar char="–"/>
              <a:defRPr>
                <a:solidFill>
                  <a:schemeClr val="tx1"/>
                </a:solidFill>
              </a:defRPr>
            </a:lvl2pPr>
            <a:lvl3pPr>
              <a:buClr>
                <a:schemeClr val="tx1"/>
              </a:buClr>
              <a:defRPr>
                <a:solidFill>
                  <a:schemeClr val="tx1"/>
                </a:solidFill>
              </a:defRPr>
            </a:lvl3pPr>
            <a:lvl4pPr marL="1600200" indent="-228600">
              <a:buClr>
                <a:schemeClr val="tx1"/>
              </a:buClr>
              <a:buFont typeface=".AppleSystemUIFont"/>
              <a:buChar char="–"/>
              <a:defRPr>
                <a:solidFill>
                  <a:schemeClr val="tx1"/>
                </a:solidFill>
              </a:defRPr>
            </a:lvl4pPr>
            <a:lvl5pPr>
              <a:buClr>
                <a:schemeClr val="tx1"/>
              </a:buCl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6"/>
          <p:cNvSpPr txBox="1">
            <a:spLocks/>
          </p:cNvSpPr>
          <p:nvPr userDrawn="1"/>
        </p:nvSpPr>
        <p:spPr>
          <a:xfrm>
            <a:off x="170804" y="6443434"/>
            <a:ext cx="438796" cy="365125"/>
          </a:xfrm>
          <a:prstGeom prst="rect">
            <a:avLst/>
          </a:prstGeom>
        </p:spPr>
        <p:txBody>
          <a:bodyPr/>
          <a:lstStyle>
            <a:defPPr>
              <a:defRPr lang="en-US"/>
            </a:defPPr>
            <a:lvl1pPr marL="0" algn="l" defTabSz="914400" rtl="0" eaLnBrk="1" latinLnBrk="0" hangingPunct="1">
              <a:defRPr sz="1400"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pic>
        <p:nvPicPr>
          <p:cNvPr id="8" name="Picture 7"/>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9537074" y="6243827"/>
            <a:ext cx="2255625" cy="421875"/>
          </a:xfrm>
          <a:prstGeom prst="rect">
            <a:avLst/>
          </a:prstGeom>
        </p:spPr>
      </p:pic>
      <p:sp>
        <p:nvSpPr>
          <p:cNvPr id="9" name="Slide Number Placeholder 6"/>
          <p:cNvSpPr txBox="1">
            <a:spLocks/>
          </p:cNvSpPr>
          <p:nvPr userDrawn="1"/>
        </p:nvSpPr>
        <p:spPr>
          <a:xfrm>
            <a:off x="170804" y="6443434"/>
            <a:ext cx="512368" cy="365125"/>
          </a:xfrm>
          <a:prstGeom prst="rect">
            <a:avLst/>
          </a:prstGeom>
        </p:spPr>
        <p:txBody>
          <a:bodyPr/>
          <a:lstStyle>
            <a:defPPr>
              <a:defRPr lang="en-US"/>
            </a:defPPr>
            <a:lvl1pPr marL="0" algn="l" defTabSz="914400" rtl="0" eaLnBrk="1" latinLnBrk="0" hangingPunct="1">
              <a:defRPr sz="1400"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3934CC2-27F1-4D89-AF19-8318FEF32B8A}" type="slidenum">
              <a:rPr lang="en-US" sz="1200" smtClean="0">
                <a:solidFill>
                  <a:schemeClr val="tx1"/>
                </a:solidFill>
                <a:latin typeface="Arial" panose="020B0604020202020204" pitchFamily="34" charset="0"/>
                <a:cs typeface="Arial" panose="020B0604020202020204" pitchFamily="34" charset="0"/>
              </a:rPr>
              <a:pPr/>
              <a:t>‹#›</a:t>
            </a:fld>
            <a:endParaRPr lang="en-US" sz="1200">
              <a:solidFill>
                <a:schemeClr val="tx1"/>
              </a:solidFill>
              <a:latin typeface="Arial" panose="020B0604020202020204" pitchFamily="34" charset="0"/>
              <a:cs typeface="Arial" panose="020B0604020202020204" pitchFamily="34" charset="0"/>
            </a:endParaRPr>
          </a:p>
        </p:txBody>
      </p:sp>
      <p:sp>
        <p:nvSpPr>
          <p:cNvPr id="12" name="Content Placeholder 2"/>
          <p:cNvSpPr>
            <a:spLocks noGrp="1"/>
          </p:cNvSpPr>
          <p:nvPr>
            <p:ph sz="half" idx="10"/>
          </p:nvPr>
        </p:nvSpPr>
        <p:spPr>
          <a:xfrm>
            <a:off x="6056243" y="1371600"/>
            <a:ext cx="5053149" cy="4359465"/>
          </a:xfrm>
          <a:prstGeom prst="rect">
            <a:avLst/>
          </a:prstGeom>
        </p:spPr>
        <p:txBody>
          <a:bodyPr/>
          <a:lstStyle>
            <a:lvl1pPr marL="228600" indent="-228600">
              <a:buClr>
                <a:schemeClr val="tx1"/>
              </a:buClr>
              <a:buFont typeface="Arial" charset="0"/>
              <a:buChar char="•"/>
              <a:defRPr>
                <a:solidFill>
                  <a:schemeClr val="tx1"/>
                </a:solidFill>
              </a:defRPr>
            </a:lvl1pPr>
            <a:lvl2pPr marL="685800" indent="-228600">
              <a:buClr>
                <a:schemeClr val="tx1"/>
              </a:buClr>
              <a:buFont typeface=".AppleSystemUIFont"/>
              <a:buChar char="–"/>
              <a:defRPr>
                <a:solidFill>
                  <a:schemeClr val="tx1"/>
                </a:solidFill>
              </a:defRPr>
            </a:lvl2pPr>
            <a:lvl3pPr>
              <a:buClr>
                <a:schemeClr val="tx1"/>
              </a:buClr>
              <a:defRPr>
                <a:solidFill>
                  <a:schemeClr val="tx1"/>
                </a:solidFill>
              </a:defRPr>
            </a:lvl3pPr>
            <a:lvl4pPr marL="1600200" indent="-228600">
              <a:buClr>
                <a:schemeClr val="tx1"/>
              </a:buClr>
              <a:buFont typeface=".AppleSystemUIFont"/>
              <a:buChar char="–"/>
              <a:defRPr>
                <a:solidFill>
                  <a:schemeClr val="tx1"/>
                </a:solidFill>
              </a:defRPr>
            </a:lvl4pPr>
            <a:lvl5pPr>
              <a:buClr>
                <a:schemeClr val="tx1"/>
              </a:buCl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Title 12"/>
          <p:cNvSpPr>
            <a:spLocks noGrp="1"/>
          </p:cNvSpPr>
          <p:nvPr>
            <p:ph type="title"/>
          </p:nvPr>
        </p:nvSpPr>
        <p:spPr>
          <a:xfrm>
            <a:off x="711678" y="455824"/>
            <a:ext cx="11122572" cy="723899"/>
          </a:xfrm>
          <a:prstGeom prst="rect">
            <a:avLst/>
          </a:prstGeom>
        </p:spPr>
        <p:txBody>
          <a:bodyPr/>
          <a:lstStyle>
            <a:lvl1pPr>
              <a:defRPr>
                <a:solidFill>
                  <a:schemeClr val="tx1"/>
                </a:solidFill>
              </a:defRPr>
            </a:lvl1pPr>
          </a:lstStyle>
          <a:p>
            <a:r>
              <a:rPr lang="en-US"/>
              <a:t>Click to edit Master title style</a:t>
            </a:r>
          </a:p>
        </p:txBody>
      </p:sp>
      <p:sp>
        <p:nvSpPr>
          <p:cNvPr id="10" name="Text Placeholder 7">
            <a:extLst>
              <a:ext uri="{FF2B5EF4-FFF2-40B4-BE49-F238E27FC236}">
                <a16:creationId xmlns:a16="http://schemas.microsoft.com/office/drawing/2014/main" id="{6295B969-3FA2-4E66-A5F5-EA307F6A3C9F}"/>
              </a:ext>
            </a:extLst>
          </p:cNvPr>
          <p:cNvSpPr>
            <a:spLocks noGrp="1"/>
          </p:cNvSpPr>
          <p:nvPr>
            <p:ph type="body" sz="quarter" idx="11" hasCustomPrompt="1"/>
          </p:nvPr>
        </p:nvSpPr>
        <p:spPr>
          <a:xfrm>
            <a:off x="711200" y="5918200"/>
            <a:ext cx="11145838" cy="307975"/>
          </a:xfrm>
          <a:prstGeom prst="rect">
            <a:avLst/>
          </a:prstGeom>
        </p:spPr>
        <p:txBody>
          <a:bodyPr/>
          <a:lstStyle>
            <a:lvl1pPr marL="0" indent="0">
              <a:buNone/>
              <a:defRPr sz="900" b="1">
                <a:solidFill>
                  <a:schemeClr val="tx1"/>
                </a:solidFill>
              </a:defRPr>
            </a:lvl1pPr>
            <a:lvl2pPr>
              <a:defRPr sz="1000"/>
            </a:lvl2pPr>
            <a:lvl3pPr>
              <a:defRPr sz="1000"/>
            </a:lvl3pPr>
            <a:lvl4pPr>
              <a:defRPr sz="1000"/>
            </a:lvl4pPr>
            <a:lvl5pPr>
              <a:defRPr sz="1000"/>
            </a:lvl5pPr>
          </a:lstStyle>
          <a:p>
            <a:pPr lvl="0"/>
            <a:r>
              <a:rPr lang="en-GB" b="1"/>
              <a:t>Abbreviations</a:t>
            </a:r>
            <a:endParaRPr lang="en-US"/>
          </a:p>
        </p:txBody>
      </p:sp>
    </p:spTree>
    <p:extLst>
      <p:ext uri="{BB962C8B-B14F-4D97-AF65-F5344CB8AC3E}">
        <p14:creationId xmlns:p14="http://schemas.microsoft.com/office/powerpoint/2010/main" val="42566924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Title and Content">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3317" name="think-cell Slide" r:id="rId5" imgW="360" imgH="360" progId="TCLayout.ActiveDocument.1">
                  <p:embed/>
                </p:oleObj>
              </mc:Choice>
              <mc:Fallback>
                <p:oleObj name="think-cell Slide" r:id="rId5" imgW="360" imgH="360" progId="TCLayout.ActiveDocument.1">
                  <p:embed/>
                  <p:pic>
                    <p:nvPicPr>
                      <p:cNvPr id="4" name="Object 3" hidden="1"/>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3736EC27-459A-4185-91E3-01F59B3BF649}"/>
              </a:ext>
            </a:extLst>
          </p:cNvPr>
          <p:cNvSpPr/>
          <p:nvPr userDrawn="1">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3000" b="0" i="0" baseline="0">
              <a:latin typeface="Arial" panose="020B0604020202020204" pitchFamily="34" charset="0"/>
              <a:ea typeface="+mj-ea"/>
              <a:cs typeface="Arial" panose="020B0604020202020204" pitchFamily="34" charset="0"/>
              <a:sym typeface="Arial" panose="020B0604020202020204" pitchFamily="34" charset="0"/>
            </a:endParaRPr>
          </a:p>
        </p:txBody>
      </p:sp>
      <p:pic>
        <p:nvPicPr>
          <p:cNvPr id="5" name="Picture 4"/>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9537074" y="6226575"/>
            <a:ext cx="2255625" cy="421875"/>
          </a:xfrm>
          <a:prstGeom prst="rect">
            <a:avLst/>
          </a:prstGeom>
        </p:spPr>
      </p:pic>
      <p:sp>
        <p:nvSpPr>
          <p:cNvPr id="6" name="Slide Number Placeholder 6"/>
          <p:cNvSpPr txBox="1">
            <a:spLocks/>
          </p:cNvSpPr>
          <p:nvPr userDrawn="1"/>
        </p:nvSpPr>
        <p:spPr>
          <a:xfrm>
            <a:off x="170804" y="6443434"/>
            <a:ext cx="512368" cy="365125"/>
          </a:xfrm>
          <a:prstGeom prst="rect">
            <a:avLst/>
          </a:prstGeom>
        </p:spPr>
        <p:txBody>
          <a:bodyPr/>
          <a:lstStyle>
            <a:defPPr>
              <a:defRPr lang="en-US"/>
            </a:defPPr>
            <a:lvl1pPr marL="0" algn="l" defTabSz="914400" rtl="0" eaLnBrk="1" latinLnBrk="0" hangingPunct="1">
              <a:defRPr sz="1400"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3934CC2-27F1-4D89-AF19-8318FEF32B8A}" type="slidenum">
              <a:rPr lang="en-US" sz="1200" smtClean="0">
                <a:solidFill>
                  <a:srgbClr val="404040"/>
                </a:solidFill>
                <a:cs typeface="Arial" panose="020B0604020202020204" pitchFamily="34" charset="0"/>
              </a:rPr>
              <a:pPr/>
              <a:t>‹#›</a:t>
            </a:fld>
            <a:endParaRPr lang="en-US" sz="1200">
              <a:solidFill>
                <a:srgbClr val="404040"/>
              </a:solidFill>
              <a:cs typeface="Arial" panose="020B0604020202020204" pitchFamily="34" charset="0"/>
            </a:endParaRPr>
          </a:p>
        </p:txBody>
      </p:sp>
      <p:sp>
        <p:nvSpPr>
          <p:cNvPr id="14" name="Title 12"/>
          <p:cNvSpPr>
            <a:spLocks noGrp="1"/>
          </p:cNvSpPr>
          <p:nvPr>
            <p:ph type="title"/>
          </p:nvPr>
        </p:nvSpPr>
        <p:spPr>
          <a:xfrm>
            <a:off x="711678" y="455826"/>
            <a:ext cx="11122572" cy="723899"/>
          </a:xfrm>
          <a:prstGeom prst="rect">
            <a:avLst/>
          </a:prstGeom>
        </p:spPr>
        <p:txBody>
          <a:bodyPr/>
          <a:lstStyle>
            <a:lvl1pPr>
              <a:defRPr>
                <a:solidFill>
                  <a:schemeClr val="tx1"/>
                </a:solidFill>
              </a:defRPr>
            </a:lvl1pPr>
          </a:lstStyle>
          <a:p>
            <a:r>
              <a:rPr lang="en-US"/>
              <a:t>Click to edit Master title style</a:t>
            </a:r>
          </a:p>
        </p:txBody>
      </p:sp>
      <p:sp>
        <p:nvSpPr>
          <p:cNvPr id="3" name="Text Placeholder 2">
            <a:extLst>
              <a:ext uri="{FF2B5EF4-FFF2-40B4-BE49-F238E27FC236}">
                <a16:creationId xmlns:a16="http://schemas.microsoft.com/office/drawing/2014/main" id="{725C2567-4810-EF43-89FB-59E6C2A05AFC}"/>
              </a:ext>
            </a:extLst>
          </p:cNvPr>
          <p:cNvSpPr>
            <a:spLocks noGrp="1"/>
          </p:cNvSpPr>
          <p:nvPr>
            <p:ph type="body" sz="quarter" idx="10"/>
          </p:nvPr>
        </p:nvSpPr>
        <p:spPr>
          <a:xfrm>
            <a:off x="711678" y="1371600"/>
            <a:ext cx="11126788" cy="4190586"/>
          </a:xfrm>
          <a:prstGeom prst="rect">
            <a:avLst/>
          </a:prstGeom>
        </p:spPr>
        <p:txBody>
          <a:bodyPr/>
          <a:lstStyle>
            <a:lvl1pPr marL="228600" indent="-228600">
              <a:buClr>
                <a:schemeClr val="tx1"/>
              </a:buClr>
              <a:buFont typeface="Arial" panose="020B0604020202020204" pitchFamily="34" charset="0"/>
              <a:buChar char="•"/>
              <a:defRPr sz="2400">
                <a:solidFill>
                  <a:schemeClr val="tx1"/>
                </a:solidFill>
              </a:defRPr>
            </a:lvl1pPr>
            <a:lvl2pPr marL="514350" indent="-225425">
              <a:buClr>
                <a:schemeClr val="tx1"/>
              </a:buClr>
              <a:buFont typeface=".AppleSystemUIFont"/>
              <a:buChar char="–"/>
              <a:tabLst/>
              <a:defRPr sz="1800">
                <a:solidFill>
                  <a:schemeClr val="tx1"/>
                </a:solidFill>
              </a:defRPr>
            </a:lvl2pPr>
            <a:lvl3pPr marL="866775" indent="-227013">
              <a:buClr>
                <a:schemeClr val="tx1"/>
              </a:buClr>
              <a:buFont typeface="Arial" panose="020B0604020202020204" pitchFamily="34" charset="0"/>
              <a:buChar char="•"/>
              <a:tabLst/>
              <a:defRPr sz="1600">
                <a:solidFill>
                  <a:schemeClr val="tx1"/>
                </a:solidFill>
              </a:defRPr>
            </a:lvl3pPr>
            <a:lvl4pPr marL="1257300" indent="-214313">
              <a:buClr>
                <a:schemeClr val="tx1"/>
              </a:buClr>
              <a:buFont typeface=".AppleSystemUIFont"/>
              <a:buChar char="–"/>
              <a:tabLst/>
              <a:defRPr sz="1400">
                <a:solidFill>
                  <a:schemeClr val="tx1"/>
                </a:solidFill>
              </a:defRPr>
            </a:lvl4pPr>
            <a:lvl5pPr marL="1546225" indent="-214313">
              <a:buClr>
                <a:schemeClr val="tx1"/>
              </a:buClr>
              <a:buFont typeface="Arial" panose="020B0604020202020204" pitchFamily="34" charset="0"/>
              <a:buChar char="•"/>
              <a:tabLst/>
              <a:defRPr sz="1200">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ext Placeholder 7">
            <a:extLst>
              <a:ext uri="{FF2B5EF4-FFF2-40B4-BE49-F238E27FC236}">
                <a16:creationId xmlns:a16="http://schemas.microsoft.com/office/drawing/2014/main" id="{E5695231-98DD-4A61-9EB8-FA7E7E11046B}"/>
              </a:ext>
            </a:extLst>
          </p:cNvPr>
          <p:cNvSpPr>
            <a:spLocks noGrp="1"/>
          </p:cNvSpPr>
          <p:nvPr>
            <p:ph type="body" sz="quarter" idx="11" hasCustomPrompt="1"/>
          </p:nvPr>
        </p:nvSpPr>
        <p:spPr>
          <a:xfrm>
            <a:off x="711200" y="5918200"/>
            <a:ext cx="11145838" cy="307975"/>
          </a:xfrm>
          <a:prstGeom prst="rect">
            <a:avLst/>
          </a:prstGeom>
        </p:spPr>
        <p:txBody>
          <a:bodyPr/>
          <a:lstStyle>
            <a:lvl1pPr marL="0" indent="0">
              <a:buNone/>
              <a:defRPr sz="900" b="1">
                <a:solidFill>
                  <a:schemeClr val="tx1"/>
                </a:solidFill>
              </a:defRPr>
            </a:lvl1pPr>
            <a:lvl2pPr>
              <a:defRPr sz="1000"/>
            </a:lvl2pPr>
            <a:lvl3pPr>
              <a:defRPr sz="1000"/>
            </a:lvl3pPr>
            <a:lvl4pPr>
              <a:defRPr sz="1000"/>
            </a:lvl4pPr>
            <a:lvl5pPr>
              <a:defRPr sz="1000"/>
            </a:lvl5pPr>
          </a:lstStyle>
          <a:p>
            <a:pPr lvl="0"/>
            <a:r>
              <a:rPr lang="en-GB" b="1"/>
              <a:t>Abbreviations</a:t>
            </a:r>
            <a:endParaRPr lang="en-US"/>
          </a:p>
        </p:txBody>
      </p:sp>
    </p:spTree>
    <p:extLst>
      <p:ext uri="{BB962C8B-B14F-4D97-AF65-F5344CB8AC3E}">
        <p14:creationId xmlns:p14="http://schemas.microsoft.com/office/powerpoint/2010/main" val="20148846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4341" name="think-cell Slide" r:id="rId4" imgW="359" imgH="360" progId="TCLayout.ActiveDocument.1">
                  <p:embed/>
                </p:oleObj>
              </mc:Choice>
              <mc:Fallback>
                <p:oleObj name="think-cell Slide" r:id="rId4" imgW="359" imgH="360" progId="TCLayout.ActiveDocument.1">
                  <p:embed/>
                  <p:pic>
                    <p:nvPicPr>
                      <p:cNvPr id="2" name="Object 1"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3" name="Slide Number Placeholder 6"/>
          <p:cNvSpPr txBox="1">
            <a:spLocks/>
          </p:cNvSpPr>
          <p:nvPr userDrawn="1"/>
        </p:nvSpPr>
        <p:spPr>
          <a:xfrm>
            <a:off x="170804" y="6443434"/>
            <a:ext cx="470327" cy="365125"/>
          </a:xfrm>
          <a:prstGeom prst="rect">
            <a:avLst/>
          </a:prstGeom>
        </p:spPr>
        <p:txBody>
          <a:bodyPr/>
          <a:lstStyle>
            <a:defPPr>
              <a:defRPr lang="en-US"/>
            </a:defPPr>
            <a:lvl1pPr marL="0" algn="l" defTabSz="914400" rtl="0" eaLnBrk="1" latinLnBrk="0" hangingPunct="1">
              <a:defRPr sz="1400"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1"/>
            <a:endParaRPr lang="en-GB"/>
          </a:p>
        </p:txBody>
      </p:sp>
      <p:sp>
        <p:nvSpPr>
          <p:cNvPr id="4" name="Title Placeholder 1">
            <a:extLst>
              <a:ext uri="{FF2B5EF4-FFF2-40B4-BE49-F238E27FC236}">
                <a16:creationId xmlns:a16="http://schemas.microsoft.com/office/drawing/2014/main" id="{0AB72181-DDB5-4EFE-9FE2-778D3867CD79}"/>
              </a:ext>
            </a:extLst>
          </p:cNvPr>
          <p:cNvSpPr>
            <a:spLocks noGrp="1"/>
          </p:cNvSpPr>
          <p:nvPr>
            <p:ph type="title"/>
          </p:nvPr>
        </p:nvSpPr>
        <p:spPr>
          <a:xfrm>
            <a:off x="914412" y="14"/>
            <a:ext cx="10744199" cy="1028701"/>
          </a:xfrm>
          <a:prstGeom prst="rect">
            <a:avLst/>
          </a:prstGeom>
        </p:spPr>
        <p:txBody>
          <a:bodyPr vert="horz" lIns="0" tIns="0" rIns="0" bIns="0" rtlCol="0" anchor="ctr" anchorCtr="0">
            <a:noAutofit/>
          </a:bodyPr>
          <a:lstStyle/>
          <a:p>
            <a:r>
              <a:rPr lang="en-GB"/>
              <a:t>Click to edit Master title style</a:t>
            </a:r>
          </a:p>
        </p:txBody>
      </p:sp>
      <p:sp>
        <p:nvSpPr>
          <p:cNvPr id="5" name="スライド番号プレースホルダ 5">
            <a:extLst>
              <a:ext uri="{FF2B5EF4-FFF2-40B4-BE49-F238E27FC236}">
                <a16:creationId xmlns:a16="http://schemas.microsoft.com/office/drawing/2014/main" id="{D8400809-84B8-4B50-B451-9ACD78984A69}"/>
              </a:ext>
            </a:extLst>
          </p:cNvPr>
          <p:cNvSpPr txBox="1">
            <a:spLocks/>
          </p:cNvSpPr>
          <p:nvPr userDrawn="1"/>
        </p:nvSpPr>
        <p:spPr>
          <a:xfrm>
            <a:off x="34628" y="6525345"/>
            <a:ext cx="589856" cy="196131"/>
          </a:xfrm>
          <a:prstGeom prst="rect">
            <a:avLst/>
          </a:prstGeom>
        </p:spPr>
        <p:txBody>
          <a:bodyPr vert="horz" lIns="0" tIns="45720" rIns="0" bIns="45720" rtlCol="0" anchor="ctr"/>
          <a:lstStyle>
            <a:defPPr>
              <a:defRPr lang="ja-JP"/>
            </a:defPPr>
            <a:lvl1pPr marL="0" algn="r" defTabSz="914400" rtl="0" eaLnBrk="1" latinLnBrk="0" hangingPunct="1">
              <a:defRPr kumimoji="1" sz="900" kern="1200">
                <a:solidFill>
                  <a:srgbClr val="898989"/>
                </a:solidFill>
                <a:latin typeface="Calibri" pitchFamily="34" charset="0"/>
                <a:ea typeface="メイリオ" pitchFamily="50" charset="-128"/>
                <a:cs typeface="Calibri" pitchFamily="34" charset="0"/>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E9B57936-92EF-4126-AE48-1D9D36D15E98}" type="slidenum">
              <a:rPr lang="en-GB" altLang="ja-JP" smtClean="0"/>
              <a:pPr/>
              <a:t>‹#›</a:t>
            </a:fld>
            <a:endParaRPr lang="en-GB" altLang="ja-JP"/>
          </a:p>
        </p:txBody>
      </p:sp>
    </p:spTree>
    <p:extLst>
      <p:ext uri="{BB962C8B-B14F-4D97-AF65-F5344CB8AC3E}">
        <p14:creationId xmlns:p14="http://schemas.microsoft.com/office/powerpoint/2010/main" val="7836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4_Title Slide">
    <p:bg>
      <p:bgPr>
        <a:solidFill>
          <a:schemeClr val="accent1"/>
        </a:solidFill>
        <a:effectLst/>
      </p:bgPr>
    </p:bg>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2594B2B7-74C6-4054-8B90-42BC904C2441}"/>
              </a:ext>
            </a:extLst>
          </p:cNvPr>
          <p:cNvGraphicFramePr>
            <a:graphicFrameLocks noChangeAspect="1"/>
          </p:cNvGraphicFramePr>
          <p:nvPr>
            <p:custDataLst>
              <p:tags r:id="rId2"/>
            </p:custDataLst>
          </p:nvPr>
        </p:nvGraphicFramePr>
        <p:xfrm>
          <a:off x="1324" y="1323"/>
          <a:ext cx="1323" cy="1323"/>
        </p:xfrm>
        <a:graphic>
          <a:graphicData uri="http://schemas.openxmlformats.org/presentationml/2006/ole">
            <mc:AlternateContent xmlns:mc="http://schemas.openxmlformats.org/markup-compatibility/2006">
              <mc:Choice xmlns:v="urn:schemas-microsoft-com:vml" Requires="v">
                <p:oleObj spid="_x0000_s2053" name="think-cell Slide" r:id="rId5" imgW="359" imgH="360" progId="TCLayout.ActiveDocument.1">
                  <p:embed/>
                </p:oleObj>
              </mc:Choice>
              <mc:Fallback>
                <p:oleObj name="think-cell Slide" r:id="rId5" imgW="359" imgH="360" progId="TCLayout.ActiveDocument.1">
                  <p:embed/>
                  <p:pic>
                    <p:nvPicPr>
                      <p:cNvPr id="6" name="Object 5" hidden="1">
                        <a:extLst>
                          <a:ext uri="{FF2B5EF4-FFF2-40B4-BE49-F238E27FC236}">
                            <a16:creationId xmlns:a16="http://schemas.microsoft.com/office/drawing/2014/main" id="{2594B2B7-74C6-4054-8B90-42BC904C2441}"/>
                          </a:ext>
                        </a:extLst>
                      </p:cNvPr>
                      <p:cNvPicPr/>
                      <p:nvPr/>
                    </p:nvPicPr>
                    <p:blipFill>
                      <a:blip r:embed="rId6"/>
                      <a:stretch>
                        <a:fillRect/>
                      </a:stretch>
                    </p:blipFill>
                    <p:spPr>
                      <a:xfrm>
                        <a:off x="1324" y="1323"/>
                        <a:ext cx="1323" cy="1323"/>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3454A7BF-6A8F-4E6B-B74D-0B6D434C136F}"/>
              </a:ext>
            </a:extLst>
          </p:cNvPr>
          <p:cNvSpPr/>
          <p:nvPr>
            <p:custDataLst>
              <p:tags r:id="rId3"/>
            </p:custDataLst>
          </p:nvPr>
        </p:nvSpPr>
        <p:spPr>
          <a:xfrm>
            <a:off x="0" y="0"/>
            <a:ext cx="132292" cy="13229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a:endParaRPr lang="en-US" sz="4000" b="0" i="0" baseline="0" dirty="0">
              <a:latin typeface="Calibri" panose="020F0502020204030204" pitchFamily="34" charset="0"/>
              <a:ea typeface="+mj-ea"/>
              <a:cs typeface="Calibri" panose="020F0502020204030204" pitchFamily="34" charset="0"/>
              <a:sym typeface="Calibri" panose="020F0502020204030204" pitchFamily="34" charset="0"/>
            </a:endParaRPr>
          </a:p>
        </p:txBody>
      </p:sp>
      <p:sp>
        <p:nvSpPr>
          <p:cNvPr id="4" name="Rectangle 3"/>
          <p:cNvSpPr/>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1965960" y="521208"/>
            <a:ext cx="8412480" cy="2387600"/>
          </a:xfrm>
          <a:prstGeom prst="rect">
            <a:avLst/>
          </a:prstGeom>
        </p:spPr>
        <p:txBody>
          <a:bodyPr anchor="b">
            <a:normAutofit/>
          </a:bodyPr>
          <a:lstStyle>
            <a:lvl1pPr algn="l">
              <a:lnSpc>
                <a:spcPct val="70000"/>
              </a:lnSpc>
              <a:defRPr sz="4000" b="0">
                <a:solidFill>
                  <a:schemeClr val="bg1"/>
                </a:solidFill>
                <a:latin typeface="Calibri" panose="020F0502020204030204" pitchFamily="34" charset="0"/>
                <a:cs typeface="Calibri" panose="020F050202020403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1965960" y="3114762"/>
            <a:ext cx="8412480" cy="1014984"/>
          </a:xfrm>
          <a:prstGeom prst="rect">
            <a:avLst/>
          </a:prstGeom>
        </p:spPr>
        <p:txBody>
          <a:bodyPr>
            <a:normAutofit/>
          </a:bodyPr>
          <a:lstStyle>
            <a:lvl1pPr marL="0" indent="0" algn="l">
              <a:lnSpc>
                <a:spcPct val="85000"/>
              </a:lnSpc>
              <a:buFont typeface="Arial" panose="020B0604020202020204" pitchFamily="34" charset="0"/>
              <a:buNone/>
              <a:defRPr sz="2800" cap="none" baseline="0">
                <a:solidFill>
                  <a:schemeClr val="bg1"/>
                </a:solidFill>
                <a:latin typeface="Calibri" panose="020F0502020204030204" pitchFamily="34" charset="0"/>
                <a:cs typeface="Calibri" panose="020F0502020204030204" pitchFamily="34" charset="0"/>
              </a:defRPr>
            </a:lvl1pPr>
            <a:lvl2pPr marL="457182" indent="0" algn="ctr">
              <a:buNone/>
              <a:defRPr sz="2000"/>
            </a:lvl2pPr>
            <a:lvl3pPr marL="914363" indent="0" algn="ctr">
              <a:buNone/>
              <a:defRPr sz="1800"/>
            </a:lvl3pPr>
            <a:lvl4pPr marL="1371545" indent="0" algn="ctr">
              <a:buNone/>
              <a:defRPr sz="1600"/>
            </a:lvl4pPr>
            <a:lvl5pPr marL="1828727" indent="0" algn="ctr">
              <a:buNone/>
              <a:defRPr sz="1600"/>
            </a:lvl5pPr>
            <a:lvl6pPr marL="2285909" indent="0" algn="ctr">
              <a:buNone/>
              <a:defRPr sz="1600"/>
            </a:lvl6pPr>
            <a:lvl7pPr marL="2743090" indent="0" algn="ctr">
              <a:buNone/>
              <a:defRPr sz="1600"/>
            </a:lvl7pPr>
            <a:lvl8pPr marL="3200272" indent="0" algn="ctr">
              <a:buNone/>
              <a:defRPr sz="1600"/>
            </a:lvl8pPr>
            <a:lvl9pPr marL="3657454" indent="0" algn="ctr">
              <a:buNone/>
              <a:defRPr sz="1600"/>
            </a:lvl9pPr>
          </a:lstStyle>
          <a:p>
            <a:r>
              <a:rPr lang="en-US"/>
              <a:t>Click to edit Master subtitle style</a:t>
            </a:r>
            <a:endParaRPr lang="en-US" dirty="0"/>
          </a:p>
        </p:txBody>
      </p:sp>
      <p:sp>
        <p:nvSpPr>
          <p:cNvPr id="7" name="Rectangle 6">
            <a:extLst>
              <a:ext uri="{FF2B5EF4-FFF2-40B4-BE49-F238E27FC236}">
                <a16:creationId xmlns:a16="http://schemas.microsoft.com/office/drawing/2014/main" id="{EF1DB04C-4849-4FB6-8ECF-D286A764056F}"/>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82849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Tx">
  <p:cSld name="3_Content with Caption">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userDrawn="1">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3077" name="think-cell Slide" r:id="rId5" imgW="270" imgH="270" progId="TCLayout.ActiveDocument.1">
                  <p:embed/>
                </p:oleObj>
              </mc:Choice>
              <mc:Fallback>
                <p:oleObj name="think-cell Slide" r:id="rId5" imgW="270" imgH="270" progId="TCLayout.ActiveDocument.1">
                  <p:embed/>
                  <p:pic>
                    <p:nvPicPr>
                      <p:cNvPr id="5" name="Object 4" hidden="1"/>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6" name="Rectangle 5" hidden="1">
            <a:extLst>
              <a:ext uri="{FF2B5EF4-FFF2-40B4-BE49-F238E27FC236}">
                <a16:creationId xmlns:a16="http://schemas.microsoft.com/office/drawing/2014/main" id="{224C283B-234B-49F1-9072-A24D22BB6D4A}"/>
              </a:ext>
            </a:extLst>
          </p:cNvPr>
          <p:cNvSpPr/>
          <p:nvPr userDrawn="1">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3000" b="0" i="0" baseline="0"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a:xfrm>
            <a:off x="709051" y="466725"/>
            <a:ext cx="2800256" cy="2651760"/>
          </a:xfrm>
        </p:spPr>
        <p:txBody>
          <a:bodyPr vert="horz" lIns="0" tIns="0" rIns="0" bIns="0" rtlCol="0" anchor="t">
            <a:normAutofit/>
          </a:bodyPr>
          <a:lstStyle>
            <a:lvl1pPr>
              <a:defRPr lang="en-US" dirty="0">
                <a:solidFill>
                  <a:schemeClr val="tx1"/>
                </a:solidFill>
              </a:defRPr>
            </a:lvl1pPr>
          </a:lstStyle>
          <a:p>
            <a:pPr lvl="0">
              <a:lnSpc>
                <a:spcPct val="100000"/>
              </a:lnSpc>
              <a:spcBef>
                <a:spcPts val="0"/>
              </a:spcBef>
            </a:pPr>
            <a:r>
              <a:rPr lang="en-US" dirty="0"/>
              <a:t>Click to edit Master title style</a:t>
            </a:r>
          </a:p>
        </p:txBody>
      </p:sp>
      <p:sp>
        <p:nvSpPr>
          <p:cNvPr id="3" name="Content Placeholder 2"/>
          <p:cNvSpPr>
            <a:spLocks noGrp="1"/>
          </p:cNvSpPr>
          <p:nvPr>
            <p:ph idx="1"/>
          </p:nvPr>
        </p:nvSpPr>
        <p:spPr>
          <a:xfrm>
            <a:off x="5183188" y="457201"/>
            <a:ext cx="5852160" cy="5403850"/>
          </a:xfrm>
        </p:spPr>
        <p:txBody>
          <a:bodyPr>
            <a:normAutofit/>
          </a:bodyPr>
          <a:lstStyle>
            <a:lvl1pPr>
              <a:defRPr sz="2000">
                <a:solidFill>
                  <a:schemeClr val="tx1">
                    <a:lumMod val="75000"/>
                    <a:lumOff val="25000"/>
                  </a:schemeClr>
                </a:solidFill>
              </a:defRPr>
            </a:lvl1pPr>
            <a:lvl2pPr>
              <a:defRPr sz="1800">
                <a:solidFill>
                  <a:schemeClr val="tx1">
                    <a:lumMod val="75000"/>
                    <a:lumOff val="25000"/>
                  </a:schemeClr>
                </a:solidFill>
              </a:defRPr>
            </a:lvl2pPr>
            <a:lvl3pPr>
              <a:defRPr sz="1600">
                <a:solidFill>
                  <a:schemeClr val="tx1">
                    <a:lumMod val="75000"/>
                    <a:lumOff val="25000"/>
                  </a:schemeClr>
                </a:solidFill>
              </a:defRPr>
            </a:lvl3pPr>
            <a:lvl4pPr>
              <a:defRPr sz="1400">
                <a:solidFill>
                  <a:schemeClr val="tx1">
                    <a:lumMod val="75000"/>
                    <a:lumOff val="25000"/>
                  </a:schemeClr>
                </a:solidFill>
              </a:defRPr>
            </a:lvl4pPr>
            <a:lvl5pPr>
              <a:defRPr sz="1400">
                <a:solidFill>
                  <a:schemeClr val="tx1">
                    <a:lumMod val="75000"/>
                    <a:lumOff val="25000"/>
                  </a:schemeClr>
                </a:solidFill>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709050" y="3200400"/>
            <a:ext cx="2800256" cy="2256971"/>
          </a:xfrm>
        </p:spPr>
        <p:txBody>
          <a:bodyPr/>
          <a:lstStyle>
            <a:lvl1pPr marL="0" indent="0">
              <a:lnSpc>
                <a:spcPct val="100000"/>
              </a:lnSpc>
              <a:buNone/>
              <a:defRPr sz="16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12" name="Slide Number Placeholder 6"/>
          <p:cNvSpPr txBox="1">
            <a:spLocks/>
          </p:cNvSpPr>
          <p:nvPr userDrawn="1"/>
        </p:nvSpPr>
        <p:spPr>
          <a:xfrm>
            <a:off x="170804" y="6443434"/>
            <a:ext cx="512368" cy="365125"/>
          </a:xfrm>
          <a:prstGeom prst="rect">
            <a:avLst/>
          </a:prstGeom>
        </p:spPr>
        <p:txBody>
          <a:bodyPr/>
          <a:lstStyle>
            <a:defPPr>
              <a:defRPr lang="en-US"/>
            </a:defPPr>
            <a:lvl1pPr marL="0" algn="l" defTabSz="914400" rtl="0" eaLnBrk="1" latinLnBrk="0" hangingPunct="1">
              <a:defRPr sz="1400"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3934CC2-27F1-4D89-AF19-8318FEF32B8A}" type="slidenum">
              <a:rPr lang="en-US" sz="1200" smtClean="0">
                <a:latin typeface="Arial" panose="020B0604020202020204" pitchFamily="34" charset="0"/>
                <a:cs typeface="Arial" panose="020B0604020202020204" pitchFamily="34" charset="0"/>
              </a:rPr>
              <a:pPr/>
              <a:t>‹#›</a:t>
            </a:fld>
            <a:endParaRPr lang="en-US" sz="1200" dirty="0">
              <a:latin typeface="Arial" panose="020B0604020202020204" pitchFamily="34" charset="0"/>
              <a:cs typeface="Arial" panose="020B0604020202020204" pitchFamily="34" charset="0"/>
            </a:endParaRPr>
          </a:p>
        </p:txBody>
      </p:sp>
      <p:pic>
        <p:nvPicPr>
          <p:cNvPr id="14" name="Picture 13"/>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3827141" y="-1886"/>
            <a:ext cx="8364859" cy="6874174"/>
          </a:xfrm>
          <a:prstGeom prst="rect">
            <a:avLst/>
          </a:prstGeom>
        </p:spPr>
      </p:pic>
      <p:pic>
        <p:nvPicPr>
          <p:cNvPr id="10" name="Picture 9">
            <a:extLst>
              <a:ext uri="{FF2B5EF4-FFF2-40B4-BE49-F238E27FC236}">
                <a16:creationId xmlns:a16="http://schemas.microsoft.com/office/drawing/2014/main" id="{99233439-C72A-4A7C-8C3A-872E508E257D}"/>
              </a:ext>
            </a:extLst>
          </p:cNvPr>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707574" y="6389777"/>
            <a:ext cx="2050568" cy="383523"/>
          </a:xfrm>
          <a:prstGeom prst="rect">
            <a:avLst/>
          </a:prstGeom>
        </p:spPr>
      </p:pic>
    </p:spTree>
    <p:extLst>
      <p:ext uri="{BB962C8B-B14F-4D97-AF65-F5344CB8AC3E}">
        <p14:creationId xmlns:p14="http://schemas.microsoft.com/office/powerpoint/2010/main" val="15622737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5_Title and Content">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F03B9AB2-046F-4652-84F5-113AC20B4551}"/>
              </a:ext>
            </a:extLst>
          </p:cNvPr>
          <p:cNvGraphicFramePr>
            <a:graphicFrameLocks noChangeAspect="1"/>
          </p:cNvGraphicFramePr>
          <p:nvPr userDrawn="1">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4101" name="think-cell Slide" r:id="rId5" imgW="359" imgH="360" progId="TCLayout.ActiveDocument.1">
                  <p:embed/>
                </p:oleObj>
              </mc:Choice>
              <mc:Fallback>
                <p:oleObj name="think-cell Slide" r:id="rId5" imgW="359" imgH="360" progId="TCLayout.ActiveDocument.1">
                  <p:embed/>
                  <p:pic>
                    <p:nvPicPr>
                      <p:cNvPr id="4" name="Object 3" hidden="1">
                        <a:extLst>
                          <a:ext uri="{FF2B5EF4-FFF2-40B4-BE49-F238E27FC236}">
                            <a16:creationId xmlns:a16="http://schemas.microsoft.com/office/drawing/2014/main" id="{F03B9AB2-046F-4652-84F5-113AC20B4551}"/>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6862AD5E-57E9-4992-AAF1-2E5D358E7D59}"/>
              </a:ext>
            </a:extLst>
          </p:cNvPr>
          <p:cNvSpPr/>
          <p:nvPr userDrawn="1">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3000" b="0" i="0" baseline="0"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3" name="Content Placeholder 2"/>
          <p:cNvSpPr>
            <a:spLocks noGrp="1"/>
          </p:cNvSpPr>
          <p:nvPr>
            <p:ph idx="1"/>
          </p:nvPr>
        </p:nvSpPr>
        <p:spPr>
          <a:xfrm>
            <a:off x="711678" y="1371600"/>
            <a:ext cx="3200400" cy="4540527"/>
          </a:xfrm>
          <a:prstGeom prst="rect">
            <a:avLst/>
          </a:prstGeom>
        </p:spPr>
        <p:txBody>
          <a:bodyPr/>
          <a:lstStyle>
            <a:lvl1pPr marL="228600" indent="-228600">
              <a:lnSpc>
                <a:spcPct val="90000"/>
              </a:lnSpc>
              <a:spcBef>
                <a:spcPts val="528"/>
              </a:spcBef>
              <a:buClr>
                <a:schemeClr val="tx1"/>
              </a:buClr>
              <a:buFont typeface="Arial" charset="0"/>
              <a:buChar char="•"/>
              <a:defRPr baseline="0">
                <a:solidFill>
                  <a:schemeClr val="tx1"/>
                </a:solidFill>
              </a:defRPr>
            </a:lvl1pPr>
            <a:lvl2pPr marL="566928" indent="-228600">
              <a:spcBef>
                <a:spcPts val="432"/>
              </a:spcBef>
              <a:buClr>
                <a:schemeClr val="tx1"/>
              </a:buClr>
              <a:buFont typeface=".AppleSystemUIFont" charset="-120"/>
              <a:buChar char="–"/>
              <a:defRPr>
                <a:solidFill>
                  <a:schemeClr val="tx1"/>
                </a:solidFill>
              </a:defRPr>
            </a:lvl2pPr>
            <a:lvl3pPr marL="914400">
              <a:spcBef>
                <a:spcPts val="384"/>
              </a:spcBef>
              <a:buClr>
                <a:schemeClr val="tx1"/>
              </a:buClr>
              <a:defRPr>
                <a:solidFill>
                  <a:schemeClr val="tx1"/>
                </a:solidFill>
              </a:defRPr>
            </a:lvl3pPr>
            <a:lvl4pPr marL="1252728" indent="-228600">
              <a:spcBef>
                <a:spcPts val="336"/>
              </a:spcBef>
              <a:buClr>
                <a:schemeClr val="tx1"/>
              </a:buClr>
              <a:buFont typeface=".AppleSystemUIFont" charset="-120"/>
              <a:buChar char="–"/>
              <a:defRPr>
                <a:solidFill>
                  <a:schemeClr val="tx1"/>
                </a:solidFill>
              </a:defRPr>
            </a:lvl4pPr>
            <a:lvl5pPr marL="1609344">
              <a:spcBef>
                <a:spcPts val="288"/>
              </a:spcBef>
              <a:buClr>
                <a:schemeClr val="tx1"/>
              </a:buCl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6"/>
          <p:cNvSpPr txBox="1">
            <a:spLocks/>
          </p:cNvSpPr>
          <p:nvPr userDrawn="1"/>
        </p:nvSpPr>
        <p:spPr>
          <a:xfrm>
            <a:off x="170804" y="6443434"/>
            <a:ext cx="323011" cy="365125"/>
          </a:xfrm>
          <a:prstGeom prst="rect">
            <a:avLst/>
          </a:prstGeom>
        </p:spPr>
        <p:txBody>
          <a:bodyPr/>
          <a:lstStyle>
            <a:defPPr>
              <a:defRPr lang="en-US"/>
            </a:defPPr>
            <a:lvl1pPr marL="0" algn="l" defTabSz="914400" rtl="0" eaLnBrk="1" latinLnBrk="0" hangingPunct="1">
              <a:defRPr sz="1400"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pic>
        <p:nvPicPr>
          <p:cNvPr id="7" name="Picture 6"/>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9537074" y="6243827"/>
            <a:ext cx="2255625" cy="421875"/>
          </a:xfrm>
          <a:prstGeom prst="rect">
            <a:avLst/>
          </a:prstGeom>
        </p:spPr>
      </p:pic>
      <p:sp>
        <p:nvSpPr>
          <p:cNvPr id="10" name="Slide Number Placeholder 6"/>
          <p:cNvSpPr txBox="1">
            <a:spLocks/>
          </p:cNvSpPr>
          <p:nvPr userDrawn="1"/>
        </p:nvSpPr>
        <p:spPr>
          <a:xfrm>
            <a:off x="170804" y="6443434"/>
            <a:ext cx="512368" cy="365125"/>
          </a:xfrm>
          <a:prstGeom prst="rect">
            <a:avLst/>
          </a:prstGeom>
        </p:spPr>
        <p:txBody>
          <a:bodyPr/>
          <a:lstStyle>
            <a:defPPr>
              <a:defRPr lang="en-US"/>
            </a:defPPr>
            <a:lvl1pPr marL="0" algn="l" defTabSz="914400" rtl="0" eaLnBrk="1" latinLnBrk="0" hangingPunct="1">
              <a:defRPr sz="1400"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3934CC2-27F1-4D89-AF19-8318FEF32B8A}" type="slidenum">
              <a:rPr lang="en-US" sz="1200" smtClean="0">
                <a:solidFill>
                  <a:schemeClr val="tx1"/>
                </a:solidFill>
                <a:latin typeface="Arial" panose="020B0604020202020204" pitchFamily="34" charset="0"/>
                <a:cs typeface="Arial" panose="020B0604020202020204" pitchFamily="34" charset="0"/>
              </a:rPr>
              <a:pPr/>
              <a:t>‹#›</a:t>
            </a:fld>
            <a:endParaRPr lang="en-US" sz="1200" dirty="0">
              <a:solidFill>
                <a:schemeClr val="tx1"/>
              </a:solidFill>
              <a:latin typeface="Arial" panose="020B0604020202020204" pitchFamily="34" charset="0"/>
              <a:cs typeface="Arial" panose="020B0604020202020204" pitchFamily="34" charset="0"/>
            </a:endParaRPr>
          </a:p>
        </p:txBody>
      </p:sp>
      <p:sp>
        <p:nvSpPr>
          <p:cNvPr id="12" name="Content Placeholder 2"/>
          <p:cNvSpPr>
            <a:spLocks noGrp="1"/>
          </p:cNvSpPr>
          <p:nvPr>
            <p:ph idx="15"/>
          </p:nvPr>
        </p:nvSpPr>
        <p:spPr>
          <a:xfrm>
            <a:off x="4504236" y="1371600"/>
            <a:ext cx="3200400" cy="4537876"/>
          </a:xfrm>
          <a:prstGeom prst="rect">
            <a:avLst/>
          </a:prstGeom>
        </p:spPr>
        <p:txBody>
          <a:bodyPr/>
          <a:lstStyle>
            <a:lvl1pPr marL="228600" indent="-228600">
              <a:lnSpc>
                <a:spcPct val="90000"/>
              </a:lnSpc>
              <a:spcBef>
                <a:spcPts val="528"/>
              </a:spcBef>
              <a:buClr>
                <a:schemeClr val="tx1"/>
              </a:buClr>
              <a:buFont typeface="Arial" charset="0"/>
              <a:buChar char="•"/>
              <a:defRPr baseline="0">
                <a:solidFill>
                  <a:schemeClr val="tx1"/>
                </a:solidFill>
              </a:defRPr>
            </a:lvl1pPr>
            <a:lvl2pPr marL="566928" indent="-228600">
              <a:spcBef>
                <a:spcPts val="432"/>
              </a:spcBef>
              <a:buClr>
                <a:schemeClr val="tx1"/>
              </a:buClr>
              <a:buFont typeface=".AppleSystemUIFont" charset="-120"/>
              <a:buChar char="–"/>
              <a:defRPr>
                <a:solidFill>
                  <a:schemeClr val="tx1"/>
                </a:solidFill>
              </a:defRPr>
            </a:lvl2pPr>
            <a:lvl3pPr marL="914400">
              <a:spcBef>
                <a:spcPts val="384"/>
              </a:spcBef>
              <a:buClr>
                <a:schemeClr val="tx1"/>
              </a:buClr>
              <a:defRPr>
                <a:solidFill>
                  <a:schemeClr val="tx1"/>
                </a:solidFill>
              </a:defRPr>
            </a:lvl3pPr>
            <a:lvl4pPr marL="1252728" indent="-228600">
              <a:spcBef>
                <a:spcPts val="336"/>
              </a:spcBef>
              <a:buClr>
                <a:schemeClr val="tx1"/>
              </a:buClr>
              <a:buFont typeface=".AppleSystemUIFont" charset="-120"/>
              <a:buChar char="–"/>
              <a:defRPr>
                <a:solidFill>
                  <a:schemeClr val="tx1"/>
                </a:solidFill>
              </a:defRPr>
            </a:lvl4pPr>
            <a:lvl5pPr marL="1609344">
              <a:spcBef>
                <a:spcPts val="288"/>
              </a:spcBef>
              <a:buClr>
                <a:schemeClr val="tx1"/>
              </a:buCl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Content Placeholder 2"/>
          <p:cNvSpPr>
            <a:spLocks noGrp="1"/>
          </p:cNvSpPr>
          <p:nvPr>
            <p:ph idx="16"/>
          </p:nvPr>
        </p:nvSpPr>
        <p:spPr>
          <a:xfrm>
            <a:off x="8296793" y="1371600"/>
            <a:ext cx="3200400" cy="4540527"/>
          </a:xfrm>
          <a:prstGeom prst="rect">
            <a:avLst/>
          </a:prstGeom>
        </p:spPr>
        <p:txBody>
          <a:bodyPr/>
          <a:lstStyle>
            <a:lvl1pPr marL="228600" indent="-228600">
              <a:lnSpc>
                <a:spcPct val="90000"/>
              </a:lnSpc>
              <a:spcBef>
                <a:spcPts val="528"/>
              </a:spcBef>
              <a:buClr>
                <a:schemeClr val="tx1"/>
              </a:buClr>
              <a:buFont typeface="Arial" charset="0"/>
              <a:buChar char="•"/>
              <a:defRPr baseline="0">
                <a:solidFill>
                  <a:schemeClr val="tx1"/>
                </a:solidFill>
              </a:defRPr>
            </a:lvl1pPr>
            <a:lvl2pPr marL="566928" indent="-228600">
              <a:spcBef>
                <a:spcPts val="432"/>
              </a:spcBef>
              <a:buClr>
                <a:schemeClr val="tx1"/>
              </a:buClr>
              <a:buFont typeface=".AppleSystemUIFont" charset="-120"/>
              <a:buChar char="–"/>
              <a:defRPr>
                <a:solidFill>
                  <a:schemeClr val="tx1"/>
                </a:solidFill>
              </a:defRPr>
            </a:lvl2pPr>
            <a:lvl3pPr marL="914400">
              <a:spcBef>
                <a:spcPts val="384"/>
              </a:spcBef>
              <a:buClr>
                <a:schemeClr val="tx1"/>
              </a:buClr>
              <a:defRPr>
                <a:solidFill>
                  <a:schemeClr val="tx1"/>
                </a:solidFill>
              </a:defRPr>
            </a:lvl3pPr>
            <a:lvl4pPr marL="1252728" indent="-228600">
              <a:spcBef>
                <a:spcPts val="336"/>
              </a:spcBef>
              <a:buClr>
                <a:schemeClr val="tx1"/>
              </a:buClr>
              <a:buFont typeface=".AppleSystemUIFont" charset="-120"/>
              <a:buChar char="–"/>
              <a:defRPr>
                <a:solidFill>
                  <a:schemeClr val="tx1"/>
                </a:solidFill>
              </a:defRPr>
            </a:lvl4pPr>
            <a:lvl5pPr marL="1609344">
              <a:spcBef>
                <a:spcPts val="288"/>
              </a:spcBef>
              <a:buClr>
                <a:schemeClr val="tx1"/>
              </a:buCl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Title 12"/>
          <p:cNvSpPr>
            <a:spLocks noGrp="1"/>
          </p:cNvSpPr>
          <p:nvPr>
            <p:ph type="title"/>
          </p:nvPr>
        </p:nvSpPr>
        <p:spPr>
          <a:xfrm>
            <a:off x="711678" y="455824"/>
            <a:ext cx="11122572" cy="723899"/>
          </a:xfrm>
          <a:prstGeom prst="rect">
            <a:avLst/>
          </a:prstGeom>
        </p:spPr>
        <p:txBody>
          <a:bodyPr/>
          <a:lstStyle>
            <a:lvl1pPr>
              <a:defRPr>
                <a:solidFill>
                  <a:schemeClr val="tx1"/>
                </a:solidFill>
              </a:defRPr>
            </a:lvl1pPr>
          </a:lstStyle>
          <a:p>
            <a:r>
              <a:rPr lang="en-US"/>
              <a:t>Click to edit Master title style</a:t>
            </a:r>
            <a:endParaRPr lang="en-US" dirty="0"/>
          </a:p>
        </p:txBody>
      </p:sp>
      <p:sp>
        <p:nvSpPr>
          <p:cNvPr id="11" name="Text Placeholder 7">
            <a:extLst>
              <a:ext uri="{FF2B5EF4-FFF2-40B4-BE49-F238E27FC236}">
                <a16:creationId xmlns:a16="http://schemas.microsoft.com/office/drawing/2014/main" id="{550BD0E5-B853-49C9-9984-559332E92691}"/>
              </a:ext>
            </a:extLst>
          </p:cNvPr>
          <p:cNvSpPr>
            <a:spLocks noGrp="1"/>
          </p:cNvSpPr>
          <p:nvPr>
            <p:ph type="body" sz="quarter" idx="11" hasCustomPrompt="1"/>
          </p:nvPr>
        </p:nvSpPr>
        <p:spPr>
          <a:xfrm>
            <a:off x="711200" y="5918200"/>
            <a:ext cx="11145838" cy="307975"/>
          </a:xfrm>
          <a:prstGeom prst="rect">
            <a:avLst/>
          </a:prstGeom>
        </p:spPr>
        <p:txBody>
          <a:bodyPr/>
          <a:lstStyle>
            <a:lvl1pPr marL="0" indent="0">
              <a:buNone/>
              <a:defRPr sz="900" b="1">
                <a:solidFill>
                  <a:schemeClr val="tx1"/>
                </a:solidFill>
              </a:defRPr>
            </a:lvl1pPr>
            <a:lvl2pPr>
              <a:defRPr sz="1000"/>
            </a:lvl2pPr>
            <a:lvl3pPr>
              <a:defRPr sz="1000"/>
            </a:lvl3pPr>
            <a:lvl4pPr>
              <a:defRPr sz="1000"/>
            </a:lvl4pPr>
            <a:lvl5pPr>
              <a:defRPr sz="1000"/>
            </a:lvl5pPr>
          </a:lstStyle>
          <a:p>
            <a:pPr lvl="0"/>
            <a:r>
              <a:rPr lang="en-GB" b="1" dirty="0"/>
              <a:t>Abbreviations</a:t>
            </a:r>
            <a:endParaRPr lang="en-US" dirty="0"/>
          </a:p>
        </p:txBody>
      </p:sp>
    </p:spTree>
    <p:extLst>
      <p:ext uri="{BB962C8B-B14F-4D97-AF65-F5344CB8AC3E}">
        <p14:creationId xmlns:p14="http://schemas.microsoft.com/office/powerpoint/2010/main" val="6838283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84">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2_Two Content">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419A17C2-3DEA-4951-9D21-2D98A2354C28}"/>
              </a:ext>
            </a:extLst>
          </p:cNvPr>
          <p:cNvGraphicFramePr>
            <a:graphicFrameLocks noChangeAspect="1"/>
          </p:cNvGraphicFramePr>
          <p:nvPr userDrawn="1">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5125" name="think-cell Slide" r:id="rId5" imgW="359" imgH="360" progId="TCLayout.ActiveDocument.1">
                  <p:embed/>
                </p:oleObj>
              </mc:Choice>
              <mc:Fallback>
                <p:oleObj name="think-cell Slide" r:id="rId5" imgW="359" imgH="360" progId="TCLayout.ActiveDocument.1">
                  <p:embed/>
                  <p:pic>
                    <p:nvPicPr>
                      <p:cNvPr id="4" name="Object 3" hidden="1">
                        <a:extLst>
                          <a:ext uri="{FF2B5EF4-FFF2-40B4-BE49-F238E27FC236}">
                            <a16:creationId xmlns:a16="http://schemas.microsoft.com/office/drawing/2014/main" id="{419A17C2-3DEA-4951-9D21-2D98A2354C28}"/>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FE8042CF-4572-4F02-8045-B2652B3A4032}"/>
              </a:ext>
            </a:extLst>
          </p:cNvPr>
          <p:cNvSpPr/>
          <p:nvPr userDrawn="1">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3000" b="0" i="0" baseline="0"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3" name="Content Placeholder 2"/>
          <p:cNvSpPr>
            <a:spLocks noGrp="1"/>
          </p:cNvSpPr>
          <p:nvPr>
            <p:ph sz="half" idx="1"/>
          </p:nvPr>
        </p:nvSpPr>
        <p:spPr>
          <a:xfrm>
            <a:off x="711677" y="1371600"/>
            <a:ext cx="5053149" cy="4356152"/>
          </a:xfrm>
          <a:prstGeom prst="rect">
            <a:avLst/>
          </a:prstGeom>
        </p:spPr>
        <p:txBody>
          <a:bodyPr/>
          <a:lstStyle>
            <a:lvl1pPr marL="228600" indent="-228600">
              <a:buClr>
                <a:schemeClr val="tx1"/>
              </a:buClr>
              <a:buFont typeface="Arial" charset="0"/>
              <a:buChar char="•"/>
              <a:defRPr>
                <a:solidFill>
                  <a:schemeClr val="tx1"/>
                </a:solidFill>
              </a:defRPr>
            </a:lvl1pPr>
            <a:lvl2pPr marL="685800" indent="-228600">
              <a:buClr>
                <a:schemeClr val="tx1"/>
              </a:buClr>
              <a:buFont typeface=".AppleSystemUIFont"/>
              <a:buChar char="–"/>
              <a:defRPr>
                <a:solidFill>
                  <a:schemeClr val="tx1"/>
                </a:solidFill>
              </a:defRPr>
            </a:lvl2pPr>
            <a:lvl3pPr>
              <a:buClr>
                <a:schemeClr val="tx1"/>
              </a:buClr>
              <a:defRPr>
                <a:solidFill>
                  <a:schemeClr val="tx1"/>
                </a:solidFill>
              </a:defRPr>
            </a:lvl3pPr>
            <a:lvl4pPr marL="1600200" indent="-228600">
              <a:buClr>
                <a:schemeClr val="tx1"/>
              </a:buClr>
              <a:buFont typeface=".AppleSystemUIFont"/>
              <a:buChar char="–"/>
              <a:defRPr>
                <a:solidFill>
                  <a:schemeClr val="tx1"/>
                </a:solidFill>
              </a:defRPr>
            </a:lvl4pPr>
            <a:lvl5pPr>
              <a:buClr>
                <a:schemeClr val="tx1"/>
              </a:buCl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6"/>
          <p:cNvSpPr txBox="1">
            <a:spLocks/>
          </p:cNvSpPr>
          <p:nvPr userDrawn="1"/>
        </p:nvSpPr>
        <p:spPr>
          <a:xfrm>
            <a:off x="170804" y="6443434"/>
            <a:ext cx="438796" cy="365125"/>
          </a:xfrm>
          <a:prstGeom prst="rect">
            <a:avLst/>
          </a:prstGeom>
        </p:spPr>
        <p:txBody>
          <a:bodyPr/>
          <a:lstStyle>
            <a:defPPr>
              <a:defRPr lang="en-US"/>
            </a:defPPr>
            <a:lvl1pPr marL="0" algn="l" defTabSz="914400" rtl="0" eaLnBrk="1" latinLnBrk="0" hangingPunct="1">
              <a:defRPr sz="1400"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pic>
        <p:nvPicPr>
          <p:cNvPr id="8" name="Picture 7"/>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9537074" y="6243827"/>
            <a:ext cx="2255625" cy="421875"/>
          </a:xfrm>
          <a:prstGeom prst="rect">
            <a:avLst/>
          </a:prstGeom>
        </p:spPr>
      </p:pic>
      <p:sp>
        <p:nvSpPr>
          <p:cNvPr id="9" name="Slide Number Placeholder 6"/>
          <p:cNvSpPr txBox="1">
            <a:spLocks/>
          </p:cNvSpPr>
          <p:nvPr userDrawn="1"/>
        </p:nvSpPr>
        <p:spPr>
          <a:xfrm>
            <a:off x="170804" y="6443434"/>
            <a:ext cx="512368" cy="365125"/>
          </a:xfrm>
          <a:prstGeom prst="rect">
            <a:avLst/>
          </a:prstGeom>
        </p:spPr>
        <p:txBody>
          <a:bodyPr/>
          <a:lstStyle>
            <a:defPPr>
              <a:defRPr lang="en-US"/>
            </a:defPPr>
            <a:lvl1pPr marL="0" algn="l" defTabSz="914400" rtl="0" eaLnBrk="1" latinLnBrk="0" hangingPunct="1">
              <a:defRPr sz="1400"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3934CC2-27F1-4D89-AF19-8318FEF32B8A}" type="slidenum">
              <a:rPr lang="en-US" sz="1200" smtClean="0">
                <a:solidFill>
                  <a:schemeClr val="tx1"/>
                </a:solidFill>
                <a:latin typeface="Arial" panose="020B0604020202020204" pitchFamily="34" charset="0"/>
                <a:cs typeface="Arial" panose="020B0604020202020204" pitchFamily="34" charset="0"/>
              </a:rPr>
              <a:pPr/>
              <a:t>‹#›</a:t>
            </a:fld>
            <a:endParaRPr lang="en-US" sz="1200" dirty="0">
              <a:solidFill>
                <a:schemeClr val="tx1"/>
              </a:solidFill>
              <a:latin typeface="Arial" panose="020B0604020202020204" pitchFamily="34" charset="0"/>
              <a:cs typeface="Arial" panose="020B0604020202020204" pitchFamily="34" charset="0"/>
            </a:endParaRPr>
          </a:p>
        </p:txBody>
      </p:sp>
      <p:sp>
        <p:nvSpPr>
          <p:cNvPr id="12" name="Content Placeholder 2"/>
          <p:cNvSpPr>
            <a:spLocks noGrp="1"/>
          </p:cNvSpPr>
          <p:nvPr>
            <p:ph sz="half" idx="10"/>
          </p:nvPr>
        </p:nvSpPr>
        <p:spPr>
          <a:xfrm>
            <a:off x="6056243" y="1371600"/>
            <a:ext cx="5053149" cy="4359465"/>
          </a:xfrm>
          <a:prstGeom prst="rect">
            <a:avLst/>
          </a:prstGeom>
        </p:spPr>
        <p:txBody>
          <a:bodyPr/>
          <a:lstStyle>
            <a:lvl1pPr marL="228600" indent="-228600">
              <a:buClr>
                <a:schemeClr val="tx1"/>
              </a:buClr>
              <a:buFont typeface="Arial" charset="0"/>
              <a:buChar char="•"/>
              <a:defRPr>
                <a:solidFill>
                  <a:schemeClr val="tx1"/>
                </a:solidFill>
              </a:defRPr>
            </a:lvl1pPr>
            <a:lvl2pPr marL="685800" indent="-228600">
              <a:buClr>
                <a:schemeClr val="tx1"/>
              </a:buClr>
              <a:buFont typeface=".AppleSystemUIFont"/>
              <a:buChar char="–"/>
              <a:defRPr>
                <a:solidFill>
                  <a:schemeClr val="tx1"/>
                </a:solidFill>
              </a:defRPr>
            </a:lvl2pPr>
            <a:lvl3pPr>
              <a:buClr>
                <a:schemeClr val="tx1"/>
              </a:buClr>
              <a:defRPr>
                <a:solidFill>
                  <a:schemeClr val="tx1"/>
                </a:solidFill>
              </a:defRPr>
            </a:lvl3pPr>
            <a:lvl4pPr marL="1600200" indent="-228600">
              <a:buClr>
                <a:schemeClr val="tx1"/>
              </a:buClr>
              <a:buFont typeface=".AppleSystemUIFont"/>
              <a:buChar char="–"/>
              <a:defRPr>
                <a:solidFill>
                  <a:schemeClr val="tx1"/>
                </a:solidFill>
              </a:defRPr>
            </a:lvl4pPr>
            <a:lvl5pPr>
              <a:buClr>
                <a:schemeClr val="tx1"/>
              </a:buCl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Title 12"/>
          <p:cNvSpPr>
            <a:spLocks noGrp="1"/>
          </p:cNvSpPr>
          <p:nvPr>
            <p:ph type="title"/>
          </p:nvPr>
        </p:nvSpPr>
        <p:spPr>
          <a:xfrm>
            <a:off x="711678" y="455824"/>
            <a:ext cx="11122572" cy="723899"/>
          </a:xfrm>
          <a:prstGeom prst="rect">
            <a:avLst/>
          </a:prstGeom>
        </p:spPr>
        <p:txBody>
          <a:bodyPr/>
          <a:lstStyle>
            <a:lvl1pPr>
              <a:defRPr>
                <a:solidFill>
                  <a:schemeClr val="tx1"/>
                </a:solidFill>
              </a:defRPr>
            </a:lvl1pPr>
          </a:lstStyle>
          <a:p>
            <a:r>
              <a:rPr lang="en-US"/>
              <a:t>Click to edit Master title style</a:t>
            </a:r>
            <a:endParaRPr lang="en-US" dirty="0"/>
          </a:p>
        </p:txBody>
      </p:sp>
      <p:sp>
        <p:nvSpPr>
          <p:cNvPr id="10" name="Text Placeholder 7">
            <a:extLst>
              <a:ext uri="{FF2B5EF4-FFF2-40B4-BE49-F238E27FC236}">
                <a16:creationId xmlns:a16="http://schemas.microsoft.com/office/drawing/2014/main" id="{6295B969-3FA2-4E66-A5F5-EA307F6A3C9F}"/>
              </a:ext>
            </a:extLst>
          </p:cNvPr>
          <p:cNvSpPr>
            <a:spLocks noGrp="1"/>
          </p:cNvSpPr>
          <p:nvPr>
            <p:ph type="body" sz="quarter" idx="11" hasCustomPrompt="1"/>
          </p:nvPr>
        </p:nvSpPr>
        <p:spPr>
          <a:xfrm>
            <a:off x="711200" y="5918200"/>
            <a:ext cx="11145838" cy="307975"/>
          </a:xfrm>
          <a:prstGeom prst="rect">
            <a:avLst/>
          </a:prstGeom>
        </p:spPr>
        <p:txBody>
          <a:bodyPr/>
          <a:lstStyle>
            <a:lvl1pPr marL="0" indent="0">
              <a:buNone/>
              <a:defRPr sz="900" b="1">
                <a:solidFill>
                  <a:schemeClr val="tx1"/>
                </a:solidFill>
              </a:defRPr>
            </a:lvl1pPr>
            <a:lvl2pPr>
              <a:defRPr sz="1000"/>
            </a:lvl2pPr>
            <a:lvl3pPr>
              <a:defRPr sz="1000"/>
            </a:lvl3pPr>
            <a:lvl4pPr>
              <a:defRPr sz="1000"/>
            </a:lvl4pPr>
            <a:lvl5pPr>
              <a:defRPr sz="1000"/>
            </a:lvl5pPr>
          </a:lstStyle>
          <a:p>
            <a:pPr lvl="0"/>
            <a:r>
              <a:rPr lang="en-GB" b="1" dirty="0"/>
              <a:t>Abbreviations</a:t>
            </a:r>
            <a:endParaRPr lang="en-US" dirty="0"/>
          </a:p>
        </p:txBody>
      </p:sp>
    </p:spTree>
    <p:extLst>
      <p:ext uri="{BB962C8B-B14F-4D97-AF65-F5344CB8AC3E}">
        <p14:creationId xmlns:p14="http://schemas.microsoft.com/office/powerpoint/2010/main" val="21621062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6149" name="think-cell Slide" r:id="rId4" imgW="359" imgH="360" progId="TCLayout.ActiveDocument.1">
                  <p:embed/>
                </p:oleObj>
              </mc:Choice>
              <mc:Fallback>
                <p:oleObj name="think-cell Slide" r:id="rId4" imgW="359" imgH="360" progId="TCLayout.ActiveDocument.1">
                  <p:embed/>
                  <p:pic>
                    <p:nvPicPr>
                      <p:cNvPr id="2" name="Object 1"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3" name="Slide Number Placeholder 6"/>
          <p:cNvSpPr txBox="1">
            <a:spLocks/>
          </p:cNvSpPr>
          <p:nvPr userDrawn="1"/>
        </p:nvSpPr>
        <p:spPr>
          <a:xfrm>
            <a:off x="170804" y="6443434"/>
            <a:ext cx="470327" cy="365125"/>
          </a:xfrm>
          <a:prstGeom prst="rect">
            <a:avLst/>
          </a:prstGeom>
        </p:spPr>
        <p:txBody>
          <a:bodyPr/>
          <a:lstStyle>
            <a:defPPr>
              <a:defRPr lang="en-US"/>
            </a:defPPr>
            <a:lvl1pPr marL="0" algn="l" defTabSz="914400" rtl="0" eaLnBrk="1" latinLnBrk="0" hangingPunct="1">
              <a:defRPr sz="1400"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1"/>
            <a:endParaRPr lang="en-GB" dirty="0"/>
          </a:p>
        </p:txBody>
      </p:sp>
      <p:sp>
        <p:nvSpPr>
          <p:cNvPr id="4" name="Title Placeholder 1">
            <a:extLst>
              <a:ext uri="{FF2B5EF4-FFF2-40B4-BE49-F238E27FC236}">
                <a16:creationId xmlns:a16="http://schemas.microsoft.com/office/drawing/2014/main" id="{0AB72181-DDB5-4EFE-9FE2-778D3867CD79}"/>
              </a:ext>
            </a:extLst>
          </p:cNvPr>
          <p:cNvSpPr>
            <a:spLocks noGrp="1"/>
          </p:cNvSpPr>
          <p:nvPr>
            <p:ph type="title"/>
          </p:nvPr>
        </p:nvSpPr>
        <p:spPr>
          <a:xfrm>
            <a:off x="914412" y="14"/>
            <a:ext cx="10744199" cy="1028701"/>
          </a:xfrm>
          <a:prstGeom prst="rect">
            <a:avLst/>
          </a:prstGeom>
        </p:spPr>
        <p:txBody>
          <a:bodyPr vert="horz" lIns="0" tIns="0" rIns="0" bIns="0" rtlCol="0" anchor="ctr" anchorCtr="0">
            <a:noAutofit/>
          </a:bodyPr>
          <a:lstStyle/>
          <a:p>
            <a:r>
              <a:rPr lang="en-GB"/>
              <a:t>Click to edit Master title style</a:t>
            </a:r>
            <a:endParaRPr lang="en-GB" dirty="0"/>
          </a:p>
        </p:txBody>
      </p:sp>
      <p:sp>
        <p:nvSpPr>
          <p:cNvPr id="5" name="スライド番号プレースホルダ 5">
            <a:extLst>
              <a:ext uri="{FF2B5EF4-FFF2-40B4-BE49-F238E27FC236}">
                <a16:creationId xmlns:a16="http://schemas.microsoft.com/office/drawing/2014/main" id="{D8400809-84B8-4B50-B451-9ACD78984A69}"/>
              </a:ext>
            </a:extLst>
          </p:cNvPr>
          <p:cNvSpPr txBox="1">
            <a:spLocks/>
          </p:cNvSpPr>
          <p:nvPr userDrawn="1"/>
        </p:nvSpPr>
        <p:spPr>
          <a:xfrm>
            <a:off x="34628" y="6525345"/>
            <a:ext cx="589856" cy="196131"/>
          </a:xfrm>
          <a:prstGeom prst="rect">
            <a:avLst/>
          </a:prstGeom>
        </p:spPr>
        <p:txBody>
          <a:bodyPr vert="horz" lIns="0" tIns="45720" rIns="0" bIns="45720" rtlCol="0" anchor="ctr"/>
          <a:lstStyle>
            <a:defPPr>
              <a:defRPr lang="ja-JP"/>
            </a:defPPr>
            <a:lvl1pPr marL="0" algn="r" defTabSz="914400" rtl="0" eaLnBrk="1" latinLnBrk="0" hangingPunct="1">
              <a:defRPr kumimoji="1" sz="900" kern="1200">
                <a:solidFill>
                  <a:srgbClr val="898989"/>
                </a:solidFill>
                <a:latin typeface="Calibri" pitchFamily="34" charset="0"/>
                <a:ea typeface="メイリオ" pitchFamily="50" charset="-128"/>
                <a:cs typeface="Calibri" pitchFamily="34" charset="0"/>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E9B57936-92EF-4126-AE48-1D9D36D15E98}" type="slidenum">
              <a:rPr lang="en-GB" altLang="ja-JP" smtClean="0"/>
              <a:pPr/>
              <a:t>‹#›</a:t>
            </a:fld>
            <a:endParaRPr lang="en-GB" altLang="ja-JP" dirty="0"/>
          </a:p>
        </p:txBody>
      </p:sp>
    </p:spTree>
    <p:extLst>
      <p:ext uri="{BB962C8B-B14F-4D97-AF65-F5344CB8AC3E}">
        <p14:creationId xmlns:p14="http://schemas.microsoft.com/office/powerpoint/2010/main" val="3172060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userDrawn="1">
  <p:cSld name="Title and Content">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7173" name="think-cell Slide" r:id="rId5" imgW="360" imgH="360" progId="TCLayout.ActiveDocument.1">
                  <p:embed/>
                </p:oleObj>
              </mc:Choice>
              <mc:Fallback>
                <p:oleObj name="think-cell Slide" r:id="rId5" imgW="360" imgH="360" progId="TCLayout.ActiveDocument.1">
                  <p:embed/>
                  <p:pic>
                    <p:nvPicPr>
                      <p:cNvPr id="4" name="Object 3" hidden="1"/>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3736EC27-459A-4185-91E3-01F59B3BF649}"/>
              </a:ext>
            </a:extLst>
          </p:cNvPr>
          <p:cNvSpPr/>
          <p:nvPr userDrawn="1">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0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sym typeface="Arial" panose="020B0604020202020204" pitchFamily="34" charset="0"/>
            </a:endParaRPr>
          </a:p>
        </p:txBody>
      </p:sp>
      <p:pic>
        <p:nvPicPr>
          <p:cNvPr id="5" name="Picture 4"/>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9537074" y="6226575"/>
            <a:ext cx="2255625" cy="421875"/>
          </a:xfrm>
          <a:prstGeom prst="rect">
            <a:avLst/>
          </a:prstGeom>
        </p:spPr>
      </p:pic>
      <p:sp>
        <p:nvSpPr>
          <p:cNvPr id="6" name="Slide Number Placeholder 6"/>
          <p:cNvSpPr txBox="1">
            <a:spLocks/>
          </p:cNvSpPr>
          <p:nvPr userDrawn="1"/>
        </p:nvSpPr>
        <p:spPr>
          <a:xfrm>
            <a:off x="170804" y="6443434"/>
            <a:ext cx="512368" cy="365125"/>
          </a:xfrm>
          <a:prstGeom prst="rect">
            <a:avLst/>
          </a:prstGeom>
        </p:spPr>
        <p:txBody>
          <a:bodyPr/>
          <a:lstStyle>
            <a:defPPr>
              <a:defRPr lang="en-US"/>
            </a:defPPr>
            <a:lvl1pPr marL="0" algn="l" defTabSz="914400" rtl="0" eaLnBrk="1" latinLnBrk="0" hangingPunct="1">
              <a:defRPr sz="1400"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B3934CC2-27F1-4D89-AF19-8318FEF32B8A}" type="slidenum">
              <a:rPr kumimoji="0" lang="en-US" sz="1200" b="0" i="0" u="none" strike="noStrike" kern="1200" cap="none" spc="0" normalizeH="0" baseline="0" noProof="0" smtClean="0">
                <a:ln>
                  <a:noFill/>
                </a:ln>
                <a:solidFill>
                  <a:srgbClr val="404040"/>
                </a:solidFill>
                <a:effectLst/>
                <a:uLnTx/>
                <a:uFillTx/>
                <a:latin typeface="Arial"/>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srgbClr val="404040"/>
              </a:solidFill>
              <a:effectLst/>
              <a:uLnTx/>
              <a:uFillTx/>
              <a:latin typeface="Arial"/>
              <a:ea typeface="+mn-ea"/>
              <a:cs typeface="Arial" panose="020B0604020202020204" pitchFamily="34" charset="0"/>
            </a:endParaRPr>
          </a:p>
        </p:txBody>
      </p:sp>
      <p:sp>
        <p:nvSpPr>
          <p:cNvPr id="14" name="Title 12"/>
          <p:cNvSpPr>
            <a:spLocks noGrp="1"/>
          </p:cNvSpPr>
          <p:nvPr>
            <p:ph type="title"/>
          </p:nvPr>
        </p:nvSpPr>
        <p:spPr>
          <a:xfrm>
            <a:off x="711678" y="455826"/>
            <a:ext cx="11122572" cy="723899"/>
          </a:xfrm>
          <a:prstGeom prst="rect">
            <a:avLst/>
          </a:prstGeom>
        </p:spPr>
        <p:txBody>
          <a:bodyPr/>
          <a:lstStyle>
            <a:lvl1pPr>
              <a:defRPr>
                <a:solidFill>
                  <a:schemeClr val="tx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725C2567-4810-EF43-89FB-59E6C2A05AFC}"/>
              </a:ext>
            </a:extLst>
          </p:cNvPr>
          <p:cNvSpPr>
            <a:spLocks noGrp="1"/>
          </p:cNvSpPr>
          <p:nvPr>
            <p:ph type="body" sz="quarter" idx="10"/>
          </p:nvPr>
        </p:nvSpPr>
        <p:spPr>
          <a:xfrm>
            <a:off x="711678" y="1371600"/>
            <a:ext cx="11126788" cy="4190586"/>
          </a:xfrm>
          <a:prstGeom prst="rect">
            <a:avLst/>
          </a:prstGeom>
        </p:spPr>
        <p:txBody>
          <a:bodyPr/>
          <a:lstStyle>
            <a:lvl1pPr marL="228600" indent="-228600">
              <a:buClr>
                <a:schemeClr val="tx1"/>
              </a:buClr>
              <a:buFont typeface="Arial" panose="020B0604020202020204" pitchFamily="34" charset="0"/>
              <a:buChar char="•"/>
              <a:defRPr sz="2400">
                <a:solidFill>
                  <a:schemeClr val="tx1"/>
                </a:solidFill>
              </a:defRPr>
            </a:lvl1pPr>
            <a:lvl2pPr marL="514350" indent="-225425">
              <a:buClr>
                <a:schemeClr val="tx1"/>
              </a:buClr>
              <a:buFont typeface=".AppleSystemUIFont"/>
              <a:buChar char="–"/>
              <a:tabLst/>
              <a:defRPr sz="1800">
                <a:solidFill>
                  <a:schemeClr val="tx1"/>
                </a:solidFill>
              </a:defRPr>
            </a:lvl2pPr>
            <a:lvl3pPr marL="866775" indent="-227013">
              <a:buClr>
                <a:schemeClr val="tx1"/>
              </a:buClr>
              <a:buFont typeface="Arial" panose="020B0604020202020204" pitchFamily="34" charset="0"/>
              <a:buChar char="•"/>
              <a:tabLst/>
              <a:defRPr sz="1600">
                <a:solidFill>
                  <a:schemeClr val="tx1"/>
                </a:solidFill>
              </a:defRPr>
            </a:lvl3pPr>
            <a:lvl4pPr marL="1257300" indent="-214313">
              <a:buClr>
                <a:schemeClr val="tx1"/>
              </a:buClr>
              <a:buFont typeface=".AppleSystemUIFont"/>
              <a:buChar char="–"/>
              <a:tabLst/>
              <a:defRPr sz="1400">
                <a:solidFill>
                  <a:schemeClr val="tx1"/>
                </a:solidFill>
              </a:defRPr>
            </a:lvl4pPr>
            <a:lvl5pPr marL="1546225" indent="-214313">
              <a:buClr>
                <a:schemeClr val="tx1"/>
              </a:buClr>
              <a:buFont typeface="Arial" panose="020B0604020202020204" pitchFamily="34" charset="0"/>
              <a:buChar char="•"/>
              <a:tabLst/>
              <a:defRPr sz="1200">
                <a:solidFill>
                  <a:schemeClr val="tx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7">
            <a:extLst>
              <a:ext uri="{FF2B5EF4-FFF2-40B4-BE49-F238E27FC236}">
                <a16:creationId xmlns:a16="http://schemas.microsoft.com/office/drawing/2014/main" id="{E5695231-98DD-4A61-9EB8-FA7E7E11046B}"/>
              </a:ext>
            </a:extLst>
          </p:cNvPr>
          <p:cNvSpPr>
            <a:spLocks noGrp="1"/>
          </p:cNvSpPr>
          <p:nvPr>
            <p:ph type="body" sz="quarter" idx="11" hasCustomPrompt="1"/>
          </p:nvPr>
        </p:nvSpPr>
        <p:spPr>
          <a:xfrm>
            <a:off x="711200" y="5918200"/>
            <a:ext cx="11145838" cy="307975"/>
          </a:xfrm>
          <a:prstGeom prst="rect">
            <a:avLst/>
          </a:prstGeom>
        </p:spPr>
        <p:txBody>
          <a:bodyPr/>
          <a:lstStyle>
            <a:lvl1pPr marL="0" indent="0">
              <a:buNone/>
              <a:defRPr sz="900" b="1">
                <a:solidFill>
                  <a:schemeClr val="tx1"/>
                </a:solidFill>
              </a:defRPr>
            </a:lvl1pPr>
            <a:lvl2pPr>
              <a:defRPr sz="1000"/>
            </a:lvl2pPr>
            <a:lvl3pPr>
              <a:defRPr sz="1000"/>
            </a:lvl3pPr>
            <a:lvl4pPr>
              <a:defRPr sz="1000"/>
            </a:lvl4pPr>
            <a:lvl5pPr>
              <a:defRPr sz="1000"/>
            </a:lvl5pPr>
          </a:lstStyle>
          <a:p>
            <a:pPr lvl="0"/>
            <a:r>
              <a:rPr lang="en-GB" b="1" dirty="0"/>
              <a:t>Abbreviations</a:t>
            </a:r>
            <a:endParaRPr lang="en-US" dirty="0"/>
          </a:p>
        </p:txBody>
      </p:sp>
    </p:spTree>
    <p:extLst>
      <p:ext uri="{BB962C8B-B14F-4D97-AF65-F5344CB8AC3E}">
        <p14:creationId xmlns:p14="http://schemas.microsoft.com/office/powerpoint/2010/main" val="2660192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691663" y="679938"/>
            <a:ext cx="5163995" cy="5162062"/>
          </a:xfrm>
          <a:prstGeom prst="rect">
            <a:avLst/>
          </a:prstGeom>
        </p:spPr>
      </p:pic>
      <p:sp>
        <p:nvSpPr>
          <p:cNvPr id="32" name="Rectangle 31"/>
          <p:cNvSpPr/>
          <p:nvPr/>
        </p:nvSpPr>
        <p:spPr>
          <a:xfrm>
            <a:off x="685801" y="685800"/>
            <a:ext cx="10820398" cy="5156200"/>
          </a:xfrm>
          <a:prstGeom prst="rect">
            <a:avLst/>
          </a:prstGeom>
          <a:noFill/>
          <a:ln w="9525" cap="flat" cmpd="sng" algn="ctr">
            <a:solidFill>
              <a:srgbClr val="919396"/>
            </a:solidFill>
            <a:prstDash val="solid"/>
            <a:miter lim="800000"/>
          </a:ln>
          <a:effectLst/>
        </p:spPr>
        <p:txBody>
          <a:bodyPr rtlCol="0" anchor="ctr"/>
          <a:lstStyle/>
          <a:p>
            <a:pPr marL="0" marR="0" lvl="0" indent="0" algn="ctr" defTabSz="914363"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Narrow"/>
              <a:ea typeface="+mn-ea"/>
              <a:cs typeface="+mn-cs"/>
            </a:endParaRPr>
          </a:p>
        </p:txBody>
      </p:sp>
      <p:grpSp>
        <p:nvGrpSpPr>
          <p:cNvPr id="33" name="Group 32"/>
          <p:cNvGrpSpPr/>
          <p:nvPr/>
        </p:nvGrpSpPr>
        <p:grpSpPr>
          <a:xfrm>
            <a:off x="7755470" y="5540832"/>
            <a:ext cx="3094396" cy="562617"/>
            <a:chOff x="5641848" y="4462272"/>
            <a:chExt cx="2414016" cy="438912"/>
          </a:xfrm>
        </p:grpSpPr>
        <p:sp>
          <p:nvSpPr>
            <p:cNvPr id="34" name="Rectangle 33"/>
            <p:cNvSpPr/>
            <p:nvPr/>
          </p:nvSpPr>
          <p:spPr>
            <a:xfrm>
              <a:off x="5641848" y="4462272"/>
              <a:ext cx="2414016" cy="438912"/>
            </a:xfrm>
            <a:prstGeom prst="rect">
              <a:avLst/>
            </a:prstGeom>
            <a:solidFill>
              <a:sysClr val="window" lastClr="FFFFFF"/>
            </a:solidFill>
            <a:ln w="12700" cap="flat" cmpd="sng" algn="ctr">
              <a:noFill/>
              <a:prstDash val="solid"/>
              <a:miter lim="800000"/>
            </a:ln>
            <a:effectLst/>
          </p:spPr>
          <p:txBody>
            <a:bodyPr rtlCol="0" anchor="ctr"/>
            <a:lstStyle/>
            <a:p>
              <a:pPr marL="0" marR="0" lvl="0" indent="0" algn="ctr" defTabSz="914363"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Narrow"/>
                <a:ea typeface="+mn-ea"/>
                <a:cs typeface="+mn-cs"/>
              </a:endParaRPr>
            </a:p>
          </p:txBody>
        </p:sp>
        <p:pic>
          <p:nvPicPr>
            <p:cNvPr id="35" name="Picture 3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51576" y="4471416"/>
              <a:ext cx="2255625" cy="421875"/>
            </a:xfrm>
            <a:prstGeom prst="rect">
              <a:avLst/>
            </a:prstGeom>
          </p:spPr>
        </p:pic>
      </p:grpSp>
      <p:sp>
        <p:nvSpPr>
          <p:cNvPr id="7" name="Rectangle 6">
            <a:extLst>
              <a:ext uri="{FF2B5EF4-FFF2-40B4-BE49-F238E27FC236}">
                <a16:creationId xmlns:a16="http://schemas.microsoft.com/office/drawing/2014/main" id="{13727787-AFCB-4F84-B37E-E15FAB3ED1E9}"/>
              </a:ext>
            </a:extLst>
          </p:cNvPr>
          <p:cNvSpPr/>
          <p:nvPr userDrawn="1"/>
        </p:nvSpPr>
        <p:spPr>
          <a:xfrm>
            <a:off x="685801" y="685800"/>
            <a:ext cx="10820398" cy="5156200"/>
          </a:xfrm>
          <a:prstGeom prst="rect">
            <a:avLst/>
          </a:prstGeom>
          <a:noFill/>
          <a:ln w="12700" cap="flat" cmpd="sng" algn="ctr">
            <a:solidFill>
              <a:sysClr val="window" lastClr="FFFFFF">
                <a:lumMod val="65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Narrow"/>
              <a:ea typeface="+mn-ea"/>
              <a:cs typeface="+mn-cs"/>
            </a:endParaRPr>
          </a:p>
        </p:txBody>
      </p:sp>
      <p:grpSp>
        <p:nvGrpSpPr>
          <p:cNvPr id="8" name="Group 7">
            <a:extLst>
              <a:ext uri="{FF2B5EF4-FFF2-40B4-BE49-F238E27FC236}">
                <a16:creationId xmlns:a16="http://schemas.microsoft.com/office/drawing/2014/main" id="{7FF7181D-498F-4C39-AA57-2580781E4403}"/>
              </a:ext>
            </a:extLst>
          </p:cNvPr>
          <p:cNvGrpSpPr/>
          <p:nvPr userDrawn="1"/>
        </p:nvGrpSpPr>
        <p:grpSpPr>
          <a:xfrm>
            <a:off x="7755470" y="5540832"/>
            <a:ext cx="3094396" cy="562617"/>
            <a:chOff x="5641848" y="4462272"/>
            <a:chExt cx="2414016" cy="438912"/>
          </a:xfrm>
        </p:grpSpPr>
        <p:sp>
          <p:nvSpPr>
            <p:cNvPr id="9" name="Rectangle 8">
              <a:extLst>
                <a:ext uri="{FF2B5EF4-FFF2-40B4-BE49-F238E27FC236}">
                  <a16:creationId xmlns:a16="http://schemas.microsoft.com/office/drawing/2014/main" id="{A91FA227-2C6D-46BF-A761-EFA6D2498F3C}"/>
                </a:ext>
              </a:extLst>
            </p:cNvPr>
            <p:cNvSpPr/>
            <p:nvPr userDrawn="1"/>
          </p:nvSpPr>
          <p:spPr>
            <a:xfrm>
              <a:off x="5641848" y="4462272"/>
              <a:ext cx="2414016" cy="438912"/>
            </a:xfrm>
            <a:prstGeom prst="rect">
              <a:avLst/>
            </a:prstGeom>
            <a:solidFill>
              <a:sysClr val="window" lastClr="FFFFF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Narrow"/>
                <a:ea typeface="+mn-ea"/>
                <a:cs typeface="+mn-cs"/>
              </a:endParaRPr>
            </a:p>
          </p:txBody>
        </p:sp>
        <p:pic>
          <p:nvPicPr>
            <p:cNvPr id="10" name="Picture 9">
              <a:extLst>
                <a:ext uri="{FF2B5EF4-FFF2-40B4-BE49-F238E27FC236}">
                  <a16:creationId xmlns:a16="http://schemas.microsoft.com/office/drawing/2014/main" id="{F47207AD-6C47-43D8-B838-70434389F8E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751576" y="4471416"/>
              <a:ext cx="2255625" cy="421875"/>
            </a:xfrm>
            <a:prstGeom prst="rect">
              <a:avLst/>
            </a:prstGeom>
          </p:spPr>
        </p:pic>
      </p:grpSp>
      <p:pic>
        <p:nvPicPr>
          <p:cNvPr id="11" name="Picture 10">
            <a:extLst>
              <a:ext uri="{FF2B5EF4-FFF2-40B4-BE49-F238E27FC236}">
                <a16:creationId xmlns:a16="http://schemas.microsoft.com/office/drawing/2014/main" id="{D85A5037-C3B9-4F24-B52E-3563B8715329}"/>
              </a:ext>
            </a:extLst>
          </p:cNvPr>
          <p:cNvPicPr>
            <a:picLocks noChangeAspect="1"/>
          </p:cNvPicPr>
          <p:nvPr userDrawn="1"/>
        </p:nvPicPr>
        <p:blipFill rotWithShape="1">
          <a:blip r:embed="rId4">
            <a:extLst>
              <a:ext uri="{28A0092B-C50C-407E-A947-70E740481C1C}">
                <a14:useLocalDpi xmlns:a14="http://schemas.microsoft.com/office/drawing/2010/main" val="0"/>
              </a:ext>
            </a:extLst>
          </a:blip>
          <a:srcRect l="1737" t="13379" b="1785"/>
          <a:stretch/>
        </p:blipFill>
        <p:spPr>
          <a:xfrm>
            <a:off x="691326" y="698501"/>
            <a:ext cx="5099874" cy="5131098"/>
          </a:xfrm>
          <a:prstGeom prst="rect">
            <a:avLst/>
          </a:prstGeom>
        </p:spPr>
      </p:pic>
    </p:spTree>
    <p:extLst>
      <p:ext uri="{BB962C8B-B14F-4D97-AF65-F5344CB8AC3E}">
        <p14:creationId xmlns:p14="http://schemas.microsoft.com/office/powerpoint/2010/main" val="9735099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itle" preserve="1">
  <p:cSld name="4_Title Slide">
    <p:bg>
      <p:bgPr>
        <a:solidFill>
          <a:schemeClr val="accent1"/>
        </a:solidFill>
        <a:effectLst/>
      </p:bgPr>
    </p:bg>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2594B2B7-74C6-4054-8B90-42BC904C2441}"/>
              </a:ext>
            </a:extLst>
          </p:cNvPr>
          <p:cNvGraphicFramePr>
            <a:graphicFrameLocks noChangeAspect="1"/>
          </p:cNvGraphicFramePr>
          <p:nvPr>
            <p:custDataLst>
              <p:tags r:id="rId2"/>
            </p:custDataLst>
          </p:nvPr>
        </p:nvGraphicFramePr>
        <p:xfrm>
          <a:off x="1324" y="1323"/>
          <a:ext cx="1323" cy="1323"/>
        </p:xfrm>
        <a:graphic>
          <a:graphicData uri="http://schemas.openxmlformats.org/presentationml/2006/ole">
            <mc:AlternateContent xmlns:mc="http://schemas.openxmlformats.org/markup-compatibility/2006">
              <mc:Choice xmlns:v="urn:schemas-microsoft-com:vml" Requires="v">
                <p:oleObj spid="_x0000_s9221" name="think-cell Slide" r:id="rId5" imgW="359" imgH="360" progId="TCLayout.ActiveDocument.1">
                  <p:embed/>
                </p:oleObj>
              </mc:Choice>
              <mc:Fallback>
                <p:oleObj name="think-cell Slide" r:id="rId5" imgW="359" imgH="360" progId="TCLayout.ActiveDocument.1">
                  <p:embed/>
                  <p:pic>
                    <p:nvPicPr>
                      <p:cNvPr id="6" name="Object 5" hidden="1">
                        <a:extLst>
                          <a:ext uri="{FF2B5EF4-FFF2-40B4-BE49-F238E27FC236}">
                            <a16:creationId xmlns:a16="http://schemas.microsoft.com/office/drawing/2014/main" id="{2594B2B7-74C6-4054-8B90-42BC904C2441}"/>
                          </a:ext>
                        </a:extLst>
                      </p:cNvPr>
                      <p:cNvPicPr/>
                      <p:nvPr/>
                    </p:nvPicPr>
                    <p:blipFill>
                      <a:blip r:embed="rId6"/>
                      <a:stretch>
                        <a:fillRect/>
                      </a:stretch>
                    </p:blipFill>
                    <p:spPr>
                      <a:xfrm>
                        <a:off x="1324" y="1323"/>
                        <a:ext cx="1323" cy="1323"/>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3454A7BF-6A8F-4E6B-B74D-0B6D434C136F}"/>
              </a:ext>
            </a:extLst>
          </p:cNvPr>
          <p:cNvSpPr/>
          <p:nvPr>
            <p:custDataLst>
              <p:tags r:id="rId3"/>
            </p:custDataLst>
          </p:nvPr>
        </p:nvSpPr>
        <p:spPr>
          <a:xfrm>
            <a:off x="0" y="0"/>
            <a:ext cx="132292" cy="13229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a:endParaRPr lang="en-US" sz="4000" b="0" i="0" baseline="0">
              <a:latin typeface="Calibri" panose="020F0502020204030204" pitchFamily="34" charset="0"/>
              <a:ea typeface="+mj-ea"/>
              <a:cs typeface="Calibri" panose="020F0502020204030204" pitchFamily="34" charset="0"/>
              <a:sym typeface="Calibri" panose="020F0502020204030204" pitchFamily="34" charset="0"/>
            </a:endParaRPr>
          </a:p>
        </p:txBody>
      </p:sp>
      <p:sp>
        <p:nvSpPr>
          <p:cNvPr id="4" name="Rectangle 3"/>
          <p:cNvSpPr/>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1965960" y="521208"/>
            <a:ext cx="8412480" cy="2387600"/>
          </a:xfrm>
          <a:prstGeom prst="rect">
            <a:avLst/>
          </a:prstGeom>
        </p:spPr>
        <p:txBody>
          <a:bodyPr anchor="b">
            <a:normAutofit/>
          </a:bodyPr>
          <a:lstStyle>
            <a:lvl1pPr algn="l">
              <a:lnSpc>
                <a:spcPct val="70000"/>
              </a:lnSpc>
              <a:defRPr sz="4000" b="0">
                <a:solidFill>
                  <a:schemeClr val="bg1"/>
                </a:solidFill>
                <a:latin typeface="Calibri" panose="020F0502020204030204" pitchFamily="34" charset="0"/>
                <a:cs typeface="Calibri" panose="020F0502020204030204" pitchFamily="34" charset="0"/>
              </a:defRPr>
            </a:lvl1pPr>
          </a:lstStyle>
          <a:p>
            <a:r>
              <a:rPr lang="en-US"/>
              <a:t>Click to edit Master title style</a:t>
            </a:r>
          </a:p>
        </p:txBody>
      </p:sp>
      <p:sp>
        <p:nvSpPr>
          <p:cNvPr id="3" name="Subtitle 2"/>
          <p:cNvSpPr>
            <a:spLocks noGrp="1"/>
          </p:cNvSpPr>
          <p:nvPr>
            <p:ph type="subTitle" idx="1"/>
          </p:nvPr>
        </p:nvSpPr>
        <p:spPr>
          <a:xfrm>
            <a:off x="1965960" y="3114762"/>
            <a:ext cx="8412480" cy="1014984"/>
          </a:xfrm>
          <a:prstGeom prst="rect">
            <a:avLst/>
          </a:prstGeom>
        </p:spPr>
        <p:txBody>
          <a:bodyPr>
            <a:normAutofit/>
          </a:bodyPr>
          <a:lstStyle>
            <a:lvl1pPr marL="0" indent="0" algn="l">
              <a:lnSpc>
                <a:spcPct val="85000"/>
              </a:lnSpc>
              <a:buFont typeface="Arial" panose="020B0604020202020204" pitchFamily="34" charset="0"/>
              <a:buNone/>
              <a:defRPr sz="2800" cap="none" baseline="0">
                <a:solidFill>
                  <a:schemeClr val="bg1"/>
                </a:solidFill>
                <a:latin typeface="Calibri" panose="020F0502020204030204" pitchFamily="34" charset="0"/>
                <a:cs typeface="Calibri" panose="020F0502020204030204" pitchFamily="34" charset="0"/>
              </a:defRPr>
            </a:lvl1pPr>
            <a:lvl2pPr marL="457182" indent="0" algn="ctr">
              <a:buNone/>
              <a:defRPr sz="2000"/>
            </a:lvl2pPr>
            <a:lvl3pPr marL="914363" indent="0" algn="ctr">
              <a:buNone/>
              <a:defRPr sz="1800"/>
            </a:lvl3pPr>
            <a:lvl4pPr marL="1371545" indent="0" algn="ctr">
              <a:buNone/>
              <a:defRPr sz="1600"/>
            </a:lvl4pPr>
            <a:lvl5pPr marL="1828727" indent="0" algn="ctr">
              <a:buNone/>
              <a:defRPr sz="1600"/>
            </a:lvl5pPr>
            <a:lvl6pPr marL="2285909" indent="0" algn="ctr">
              <a:buNone/>
              <a:defRPr sz="1600"/>
            </a:lvl6pPr>
            <a:lvl7pPr marL="2743090" indent="0" algn="ctr">
              <a:buNone/>
              <a:defRPr sz="1600"/>
            </a:lvl7pPr>
            <a:lvl8pPr marL="3200272" indent="0" algn="ctr">
              <a:buNone/>
              <a:defRPr sz="1600"/>
            </a:lvl8pPr>
            <a:lvl9pPr marL="3657454" indent="0" algn="ctr">
              <a:buNone/>
              <a:defRPr sz="1600"/>
            </a:lvl9pPr>
          </a:lstStyle>
          <a:p>
            <a:r>
              <a:rPr lang="en-US"/>
              <a:t>Click to edit Master subtitle style</a:t>
            </a:r>
          </a:p>
        </p:txBody>
      </p:sp>
      <p:sp>
        <p:nvSpPr>
          <p:cNvPr id="7" name="Rectangle 6">
            <a:extLst>
              <a:ext uri="{FF2B5EF4-FFF2-40B4-BE49-F238E27FC236}">
                <a16:creationId xmlns:a16="http://schemas.microsoft.com/office/drawing/2014/main" id="{EF1DB04C-4849-4FB6-8ECF-D286A764056F}"/>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33064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13" Type="http://schemas.openxmlformats.org/officeDocument/2006/relationships/oleObject" Target="../embeddings/oleObject1.bin"/><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ags" Target="../tags/tag4.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ags" Target="../tags/tag3.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tags" Target="../tags/tag2.xml"/><Relationship Id="rId4" Type="http://schemas.openxmlformats.org/officeDocument/2006/relationships/slideLayout" Target="../slideLayouts/slideLayout4.xml"/><Relationship Id="rId9" Type="http://schemas.openxmlformats.org/officeDocument/2006/relationships/vmlDrawing" Target="../drawings/vmlDrawing1.vml"/><Relationship Id="rId14" Type="http://schemas.openxmlformats.org/officeDocument/2006/relationships/image" Target="../media/image1.emf"/></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13" Type="http://schemas.openxmlformats.org/officeDocument/2006/relationships/oleObject" Target="../embeddings/oleObject8.bin"/><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tags" Target="../tags/tag18.xml"/><Relationship Id="rId17" Type="http://schemas.openxmlformats.org/officeDocument/2006/relationships/image" Target="../media/image4.png"/><Relationship Id="rId2" Type="http://schemas.openxmlformats.org/officeDocument/2006/relationships/slideLayout" Target="../slideLayouts/slideLayout9.xml"/><Relationship Id="rId16" Type="http://schemas.openxmlformats.org/officeDocument/2006/relationships/image" Target="../media/image3.emf"/><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tags" Target="../tags/tag17.xml"/><Relationship Id="rId5" Type="http://schemas.openxmlformats.org/officeDocument/2006/relationships/slideLayout" Target="../slideLayouts/slideLayout12.xml"/><Relationship Id="rId15" Type="http://schemas.openxmlformats.org/officeDocument/2006/relationships/image" Target="../media/image2.png"/><Relationship Id="rId10" Type="http://schemas.openxmlformats.org/officeDocument/2006/relationships/tags" Target="../tags/tag16.xml"/><Relationship Id="rId4" Type="http://schemas.openxmlformats.org/officeDocument/2006/relationships/slideLayout" Target="../slideLayouts/slideLayout11.xml"/><Relationship Id="rId9" Type="http://schemas.openxmlformats.org/officeDocument/2006/relationships/vmlDrawing" Target="../drawings/vmlDrawing8.vml"/><Relationship Id="rId1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10"/>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029" name="think-cell Slide" r:id="rId13" imgW="270" imgH="270" progId="TCLayout.ActiveDocument.1">
                  <p:embed/>
                </p:oleObj>
              </mc:Choice>
              <mc:Fallback>
                <p:oleObj name="think-cell Slide" r:id="rId13" imgW="270" imgH="270" progId="TCLayout.ActiveDocument.1">
                  <p:embed/>
                  <p:pic>
                    <p:nvPicPr>
                      <p:cNvPr id="4" name="Object 3" hidden="1"/>
                      <p:cNvPicPr/>
                      <p:nvPr/>
                    </p:nvPicPr>
                    <p:blipFill>
                      <a:blip r:embed="rId14"/>
                      <a:stretch>
                        <a:fillRect/>
                      </a:stretch>
                    </p:blipFill>
                    <p:spPr>
                      <a:xfrm>
                        <a:off x="1588" y="1588"/>
                        <a:ext cx="1587" cy="1587"/>
                      </a:xfrm>
                      <a:prstGeom prst="rect">
                        <a:avLst/>
                      </a:prstGeom>
                    </p:spPr>
                  </p:pic>
                </p:oleObj>
              </mc:Fallback>
            </mc:AlternateContent>
          </a:graphicData>
        </a:graphic>
      </p:graphicFrame>
      <p:pic>
        <p:nvPicPr>
          <p:cNvPr id="25" name="Picture 24"/>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3827142" y="-1886"/>
            <a:ext cx="8364859" cy="6859886"/>
          </a:xfrm>
          <a:prstGeom prst="rect">
            <a:avLst/>
          </a:prstGeom>
        </p:spPr>
      </p:pic>
      <p:pic>
        <p:nvPicPr>
          <p:cNvPr id="29" name="Picture 28"/>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707574" y="6389777"/>
            <a:ext cx="2050568" cy="383523"/>
          </a:xfrm>
          <a:prstGeom prst="rect">
            <a:avLst/>
          </a:prstGeom>
        </p:spPr>
      </p:pic>
      <p:sp>
        <p:nvSpPr>
          <p:cNvPr id="7" name="Rectangle 6" hidden="1">
            <a:extLst>
              <a:ext uri="{FF2B5EF4-FFF2-40B4-BE49-F238E27FC236}">
                <a16:creationId xmlns:a16="http://schemas.microsoft.com/office/drawing/2014/main" id="{3E20B0D2-EFDD-4B06-80F5-F1B9203FEEF3}"/>
              </a:ext>
            </a:extLst>
          </p:cNvPr>
          <p:cNvSpPr/>
          <p:nvPr>
            <p:custDataLst>
              <p:tags r:id="rId11"/>
            </p:custDataLst>
          </p:nvPr>
        </p:nvSpPr>
        <p:spPr>
          <a:xfrm>
            <a:off x="0" y="0"/>
            <a:ext cx="132292" cy="132292"/>
          </a:xfrm>
          <a:prstGeom prst="rect">
            <a:avLst/>
          </a:prstGeom>
        </p:spPr>
        <p:style>
          <a:lnRef idx="1">
            <a:schemeClr val="accent1"/>
          </a:lnRef>
          <a:fillRef idx="3">
            <a:schemeClr val="accent1"/>
          </a:fillRef>
          <a:effectRef idx="2">
            <a:schemeClr val="accent1"/>
          </a:effectRef>
          <a:fontRef idx="minor">
            <a:schemeClr val="lt1"/>
          </a:fontRef>
        </p:style>
        <p:txBody>
          <a:bodyPr vert="horz" wrap="none" lIns="0" tIns="0" rIns="0" bIns="0" numCol="1" spcCol="0" rtlCol="0" anchor="ctr" anchorCtr="0">
            <a:noAutofit/>
          </a:bodyPr>
          <a:lstStyle/>
          <a:p>
            <a:pPr marL="0" lvl="0" indent="0" algn="ctr"/>
            <a:endParaRPr lang="en-US" sz="3000" b="0" i="0" baseline="0" dirty="0">
              <a:latin typeface="Calibri" panose="020F0502020204030204" pitchFamily="34" charset="0"/>
              <a:ea typeface="+mj-ea"/>
              <a:cs typeface="+mj-cs"/>
              <a:sym typeface="Calibri" panose="020F0502020204030204" pitchFamily="34" charset="0"/>
            </a:endParaRPr>
          </a:p>
        </p:txBody>
      </p:sp>
      <p:sp>
        <p:nvSpPr>
          <p:cNvPr id="9" name="TextBox 8">
            <a:extLst>
              <a:ext uri="{FF2B5EF4-FFF2-40B4-BE49-F238E27FC236}">
                <a16:creationId xmlns:a16="http://schemas.microsoft.com/office/drawing/2014/main" id="{D7C044AC-B2C2-490D-9277-3C121860F0B4}"/>
              </a:ext>
            </a:extLst>
          </p:cNvPr>
          <p:cNvSpPr txBox="1"/>
          <p:nvPr/>
        </p:nvSpPr>
        <p:spPr>
          <a:xfrm>
            <a:off x="11738166" y="6410542"/>
            <a:ext cx="630639" cy="342003"/>
          </a:xfrm>
          <a:prstGeom prst="rect">
            <a:avLst/>
          </a:prstGeom>
          <a:noFill/>
        </p:spPr>
        <p:txBody>
          <a:bodyPr wrap="square" lIns="101583" tIns="50793" rIns="101583" bIns="50793" rtlCol="0" anchor="b" anchorCtr="0">
            <a:spAutoFit/>
          </a:bodyPr>
          <a:lstStyle>
            <a:defPPr>
              <a:defRPr lang="en-US"/>
            </a:defPPr>
            <a:lvl1pPr algn="r">
              <a:defRPr sz="1100">
                <a:solidFill>
                  <a:srgbClr val="344A58">
                    <a:alpha val="50000"/>
                  </a:srgbClr>
                </a:solidFill>
                <a:latin typeface="Arial"/>
                <a:cs typeface="Arial"/>
              </a:defRPr>
            </a:lvl1pPr>
          </a:lstStyle>
          <a:p>
            <a:pPr algn="l"/>
            <a:fld id="{24FBE309-E7AF-42D7-8C0E-D8B992E1978C}" type="slidenum">
              <a:rPr lang="en-US" sz="1556" smtClean="0">
                <a:solidFill>
                  <a:srgbClr val="6A6A6A"/>
                </a:solidFill>
                <a:latin typeface="Calibri" panose="020F0502020204030204" pitchFamily="34" charset="0"/>
                <a:cs typeface="Calibri" panose="020F0502020204030204" pitchFamily="34" charset="0"/>
              </a:rPr>
              <a:pPr algn="l"/>
              <a:t>‹#›</a:t>
            </a:fld>
            <a:endParaRPr lang="en-US" sz="1556" dirty="0">
              <a:solidFill>
                <a:srgbClr val="6A6A6A"/>
              </a:solidFill>
              <a:latin typeface="Calibri" panose="020F0502020204030204" pitchFamily="34" charset="0"/>
              <a:cs typeface="Calibri" panose="020F0502020204030204" pitchFamily="34" charset="0"/>
            </a:endParaRPr>
          </a:p>
        </p:txBody>
      </p:sp>
      <p:sp>
        <p:nvSpPr>
          <p:cNvPr id="11" name="TextBox 10">
            <a:extLst>
              <a:ext uri="{FF2B5EF4-FFF2-40B4-BE49-F238E27FC236}">
                <a16:creationId xmlns:a16="http://schemas.microsoft.com/office/drawing/2014/main" id="{C727CBE0-9120-40F1-B3A1-F6E2FA0975F1}"/>
              </a:ext>
            </a:extLst>
          </p:cNvPr>
          <p:cNvSpPr txBox="1"/>
          <p:nvPr/>
        </p:nvSpPr>
        <p:spPr>
          <a:xfrm>
            <a:off x="1919636" y="6305077"/>
            <a:ext cx="9210511" cy="552923"/>
          </a:xfrm>
          <a:prstGeom prst="rect">
            <a:avLst/>
          </a:prstGeom>
          <a:ln>
            <a:noFill/>
          </a:ln>
        </p:spPr>
        <p:txBody>
          <a:bodyPr wrap="square" lIns="50714" tIns="25357" rIns="50714" bIns="25357" rtlCol="0">
            <a:noAutofit/>
          </a:bodyPr>
          <a:lstStyle/>
          <a:p>
            <a:pPr algn="l">
              <a:lnSpc>
                <a:spcPct val="90000"/>
              </a:lnSpc>
            </a:pPr>
            <a:endParaRPr lang="en-GB" sz="1111" dirty="0">
              <a:solidFill>
                <a:schemeClr val="accent2"/>
              </a:solidFill>
              <a:latin typeface="+mn-lt"/>
              <a:cs typeface="Arial"/>
            </a:endParaRPr>
          </a:p>
        </p:txBody>
      </p:sp>
      <p:sp>
        <p:nvSpPr>
          <p:cNvPr id="10" name="Rectangle 9" hidden="1">
            <a:extLst>
              <a:ext uri="{FF2B5EF4-FFF2-40B4-BE49-F238E27FC236}">
                <a16:creationId xmlns:a16="http://schemas.microsoft.com/office/drawing/2014/main" id="{7D70FEB7-D9F0-4EE2-9686-4ED0259392F4}"/>
              </a:ext>
            </a:extLst>
          </p:cNvPr>
          <p:cNvSpPr/>
          <p:nvPr userDrawn="1">
            <p:custDataLst>
              <p:tags r:id="rId1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a:endParaRPr lang="en-US" sz="2800" b="0" i="0" baseline="0"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15" name="Slide Number Placeholder 6">
            <a:extLst>
              <a:ext uri="{FF2B5EF4-FFF2-40B4-BE49-F238E27FC236}">
                <a16:creationId xmlns:a16="http://schemas.microsoft.com/office/drawing/2014/main" id="{9DED8007-F736-48B7-9803-B0C1CF2096B5}"/>
              </a:ext>
            </a:extLst>
          </p:cNvPr>
          <p:cNvSpPr txBox="1">
            <a:spLocks/>
          </p:cNvSpPr>
          <p:nvPr userDrawn="1"/>
        </p:nvSpPr>
        <p:spPr>
          <a:xfrm>
            <a:off x="170804" y="6443434"/>
            <a:ext cx="396755" cy="365125"/>
          </a:xfrm>
          <a:prstGeom prst="rect">
            <a:avLst/>
          </a:prstGeom>
        </p:spPr>
        <p:txBody>
          <a:bodyPr/>
          <a:lstStyle>
            <a:defPPr>
              <a:defRPr lang="en-US"/>
            </a:defPPr>
            <a:lvl1pPr marL="0" algn="l" defTabSz="914400" rtl="0" eaLnBrk="1" latinLnBrk="0" hangingPunct="1">
              <a:defRPr sz="1400"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3934CC2-27F1-4D89-AF19-8318FEF32B8A}" type="slidenum">
              <a:rPr lang="en-US" sz="1200" b="0" smtClean="0">
                <a:latin typeface="Arial" panose="020B0604020202020204" pitchFamily="34" charset="0"/>
                <a:cs typeface="Arial" panose="020B0604020202020204" pitchFamily="34" charset="0"/>
              </a:rPr>
              <a:pPr/>
              <a:t>‹#›</a:t>
            </a:fld>
            <a:endParaRPr lang="en-US" sz="1200" b="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875419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6" r:id="rId4"/>
    <p:sldLayoutId id="2147483667" r:id="rId5"/>
    <p:sldLayoutId id="2147483670" r:id="rId6"/>
    <p:sldLayoutId id="2147483671" r:id="rId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363" rtl="0" eaLnBrk="1" latinLnBrk="0" hangingPunct="1">
        <a:lnSpc>
          <a:spcPct val="80000"/>
        </a:lnSpc>
        <a:spcBef>
          <a:spcPct val="0"/>
        </a:spcBef>
        <a:buNone/>
        <a:defRPr sz="3000" b="0" kern="1200">
          <a:solidFill>
            <a:schemeClr val="tx2"/>
          </a:solidFill>
          <a:latin typeface="Arial" panose="020B0604020202020204" pitchFamily="34" charset="0"/>
          <a:ea typeface="+mj-ea"/>
          <a:cs typeface="Arial" panose="020B0604020202020204" pitchFamily="34" charset="0"/>
        </a:defRPr>
      </a:lvl1pPr>
    </p:titleStyle>
    <p:bodyStyle>
      <a:lvl1pPr marL="228591" indent="-228591" algn="l" defTabSz="914363" rtl="0" eaLnBrk="1" latinLnBrk="0" hangingPunct="1">
        <a:lnSpc>
          <a:spcPct val="85000"/>
        </a:lnSpc>
        <a:spcBef>
          <a:spcPts val="1000"/>
        </a:spcBef>
        <a:buFontTx/>
        <a:buBlip>
          <a:blip r:embed="rId17"/>
        </a:buBlip>
        <a:defRPr sz="1800" kern="1200">
          <a:solidFill>
            <a:schemeClr val="tx2"/>
          </a:solidFill>
          <a:latin typeface="Arial" panose="020B0604020202020204" pitchFamily="34" charset="0"/>
          <a:ea typeface="+mn-ea"/>
          <a:cs typeface="Arial" panose="020B0604020202020204" pitchFamily="34" charset="0"/>
        </a:defRPr>
      </a:lvl1pPr>
      <a:lvl2pPr marL="685773" indent="-228591" algn="l" defTabSz="914363" rtl="0" eaLnBrk="1" latinLnBrk="0" hangingPunct="1">
        <a:lnSpc>
          <a:spcPct val="90000"/>
        </a:lnSpc>
        <a:spcBef>
          <a:spcPts val="500"/>
        </a:spcBef>
        <a:buClr>
          <a:schemeClr val="tx2"/>
        </a:buClr>
        <a:buFont typeface="Arial" panose="020B0604020202020204" pitchFamily="34" charset="0"/>
        <a:buChar char="•"/>
        <a:defRPr sz="1600" kern="1200">
          <a:solidFill>
            <a:schemeClr val="tx2"/>
          </a:solidFill>
          <a:latin typeface="Arial" panose="020B0604020202020204" pitchFamily="34" charset="0"/>
          <a:ea typeface="+mn-ea"/>
          <a:cs typeface="Arial" panose="020B0604020202020204" pitchFamily="34" charset="0"/>
        </a:defRPr>
      </a:lvl2pPr>
      <a:lvl3pPr marL="1142954" indent="-228591" algn="l" defTabSz="914363" rtl="0" eaLnBrk="1" latinLnBrk="0" hangingPunct="1">
        <a:lnSpc>
          <a:spcPct val="90000"/>
        </a:lnSpc>
        <a:spcBef>
          <a:spcPts val="500"/>
        </a:spcBef>
        <a:buClr>
          <a:schemeClr val="tx2"/>
        </a:buClr>
        <a:buFont typeface="Arial" panose="020B0604020202020204" pitchFamily="34" charset="0"/>
        <a:buChar char="•"/>
        <a:defRPr sz="1400" kern="1200">
          <a:solidFill>
            <a:schemeClr val="tx2"/>
          </a:solidFill>
          <a:latin typeface="Arial" panose="020B0604020202020204" pitchFamily="34" charset="0"/>
          <a:ea typeface="+mn-ea"/>
          <a:cs typeface="Arial" panose="020B0604020202020204" pitchFamily="34" charset="0"/>
        </a:defRPr>
      </a:lvl3pPr>
      <a:lvl4pPr marL="1600136" indent="-228591" algn="l" defTabSz="914363" rtl="0" eaLnBrk="1" latinLnBrk="0" hangingPunct="1">
        <a:lnSpc>
          <a:spcPct val="90000"/>
        </a:lnSpc>
        <a:spcBef>
          <a:spcPts val="500"/>
        </a:spcBef>
        <a:buClr>
          <a:schemeClr val="tx2"/>
        </a:buClr>
        <a:buFont typeface="Arial" panose="020B0604020202020204" pitchFamily="34" charset="0"/>
        <a:buChar char="•"/>
        <a:defRPr sz="1200" kern="1200">
          <a:solidFill>
            <a:schemeClr val="tx2"/>
          </a:solidFill>
          <a:latin typeface="Arial" panose="020B0604020202020204" pitchFamily="34" charset="0"/>
          <a:ea typeface="+mn-ea"/>
          <a:cs typeface="Arial" panose="020B0604020202020204" pitchFamily="34" charset="0"/>
        </a:defRPr>
      </a:lvl4pPr>
      <a:lvl5pPr marL="2057318" indent="-228591" algn="l" defTabSz="914363" rtl="0" eaLnBrk="1" latinLnBrk="0" hangingPunct="1">
        <a:lnSpc>
          <a:spcPct val="90000"/>
        </a:lnSpc>
        <a:spcBef>
          <a:spcPts val="500"/>
        </a:spcBef>
        <a:buClr>
          <a:schemeClr val="tx2"/>
        </a:buClr>
        <a:buFont typeface="Arial" panose="020B0604020202020204" pitchFamily="34" charset="0"/>
        <a:buChar char="•"/>
        <a:defRPr sz="1200" kern="1200">
          <a:solidFill>
            <a:schemeClr val="tx2"/>
          </a:solidFill>
          <a:latin typeface="Arial" panose="020B0604020202020204" pitchFamily="34" charset="0"/>
          <a:ea typeface="+mn-ea"/>
          <a:cs typeface="Arial" panose="020B0604020202020204" pitchFamily="34" charset="0"/>
        </a:defRPr>
      </a:lvl5pPr>
      <a:lvl6pPr marL="2514499"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81"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63"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45"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pos="438">
          <p15:clr>
            <a:srgbClr val="F26B43"/>
          </p15:clr>
        </p15:guide>
        <p15:guide id="4" orient="horz" pos="280">
          <p15:clr>
            <a:srgbClr val="F26B43"/>
          </p15:clr>
        </p15:guide>
        <p15:guide id="6" orient="horz" pos="2160">
          <p15:clr>
            <a:srgbClr val="F26B43"/>
          </p15:clr>
        </p15:guide>
        <p15:guide id="7" orient="horz" pos="4792">
          <p15:clr>
            <a:srgbClr val="F26B43"/>
          </p15:clr>
        </p15:guide>
        <p15:guide id="8" pos="3840">
          <p15:clr>
            <a:srgbClr val="F26B43"/>
          </p15:clr>
        </p15:guide>
        <p15:guide id="9" pos="8917">
          <p15:clr>
            <a:srgbClr val="F26B43"/>
          </p15:clr>
        </p15:guide>
        <p15:guide id="12" orient="horz" pos="754">
          <p15:clr>
            <a:srgbClr val="F26B43"/>
          </p15:clr>
        </p15:guide>
        <p15:guide id="13" orient="horz" pos="3997">
          <p15:clr>
            <a:srgbClr val="F26B43"/>
          </p15:clr>
        </p15:guide>
        <p15:guide id="14" pos="2411">
          <p15:clr>
            <a:srgbClr val="F26B43"/>
          </p15:clr>
        </p15:guide>
        <p15:guide id="15" pos="7242">
          <p15:clr>
            <a:srgbClr val="F26B43"/>
          </p15:clr>
        </p15:guide>
        <p15:guide id="16" orient="horz" pos="822">
          <p15:clr>
            <a:srgbClr val="F26B43"/>
          </p15:clr>
        </p15:guide>
        <p15:guide id="17" orient="horz" pos="3748">
          <p15:clr>
            <a:srgbClr val="F26B43"/>
          </p15:clr>
        </p15:guide>
        <p15:guide id="18" pos="7469">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10"/>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8197" name="think-cell Slide" r:id="rId13" imgW="270" imgH="270" progId="TCLayout.ActiveDocument.1">
                  <p:embed/>
                </p:oleObj>
              </mc:Choice>
              <mc:Fallback>
                <p:oleObj name="think-cell Slide" r:id="rId13" imgW="270" imgH="270" progId="TCLayout.ActiveDocument.1">
                  <p:embed/>
                  <p:pic>
                    <p:nvPicPr>
                      <p:cNvPr id="4" name="Object 3" hidden="1"/>
                      <p:cNvPicPr/>
                      <p:nvPr/>
                    </p:nvPicPr>
                    <p:blipFill>
                      <a:blip r:embed="rId14"/>
                      <a:stretch>
                        <a:fillRect/>
                      </a:stretch>
                    </p:blipFill>
                    <p:spPr>
                      <a:xfrm>
                        <a:off x="1588" y="1588"/>
                        <a:ext cx="1587" cy="1587"/>
                      </a:xfrm>
                      <a:prstGeom prst="rect">
                        <a:avLst/>
                      </a:prstGeom>
                    </p:spPr>
                  </p:pic>
                </p:oleObj>
              </mc:Fallback>
            </mc:AlternateContent>
          </a:graphicData>
        </a:graphic>
      </p:graphicFrame>
      <p:pic>
        <p:nvPicPr>
          <p:cNvPr id="25" name="Picture 24"/>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3827142" y="-1886"/>
            <a:ext cx="8364859" cy="6859886"/>
          </a:xfrm>
          <a:prstGeom prst="rect">
            <a:avLst/>
          </a:prstGeom>
        </p:spPr>
      </p:pic>
      <p:pic>
        <p:nvPicPr>
          <p:cNvPr id="29" name="Picture 28"/>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707574" y="6389777"/>
            <a:ext cx="2050568" cy="383523"/>
          </a:xfrm>
          <a:prstGeom prst="rect">
            <a:avLst/>
          </a:prstGeom>
        </p:spPr>
      </p:pic>
      <p:sp>
        <p:nvSpPr>
          <p:cNvPr id="7" name="Rectangle 6" hidden="1">
            <a:extLst>
              <a:ext uri="{FF2B5EF4-FFF2-40B4-BE49-F238E27FC236}">
                <a16:creationId xmlns:a16="http://schemas.microsoft.com/office/drawing/2014/main" id="{3E20B0D2-EFDD-4B06-80F5-F1B9203FEEF3}"/>
              </a:ext>
            </a:extLst>
          </p:cNvPr>
          <p:cNvSpPr/>
          <p:nvPr>
            <p:custDataLst>
              <p:tags r:id="rId11"/>
            </p:custDataLst>
          </p:nvPr>
        </p:nvSpPr>
        <p:spPr>
          <a:xfrm>
            <a:off x="0" y="0"/>
            <a:ext cx="132292" cy="132292"/>
          </a:xfrm>
          <a:prstGeom prst="rect">
            <a:avLst/>
          </a:prstGeom>
        </p:spPr>
        <p:style>
          <a:lnRef idx="1">
            <a:schemeClr val="accent1"/>
          </a:lnRef>
          <a:fillRef idx="3">
            <a:schemeClr val="accent1"/>
          </a:fillRef>
          <a:effectRef idx="2">
            <a:schemeClr val="accent1"/>
          </a:effectRef>
          <a:fontRef idx="minor">
            <a:schemeClr val="lt1"/>
          </a:fontRef>
        </p:style>
        <p:txBody>
          <a:bodyPr vert="horz" wrap="none" lIns="0" tIns="0" rIns="0" bIns="0" numCol="1" spcCol="0" rtlCol="0" anchor="ctr" anchorCtr="0">
            <a:noAutofit/>
          </a:bodyPr>
          <a:lstStyle/>
          <a:p>
            <a:pPr marL="0" lvl="0" indent="0" algn="ctr"/>
            <a:endParaRPr lang="en-US" sz="3000" b="0" i="0" baseline="0">
              <a:latin typeface="Calibri" panose="020F0502020204030204" pitchFamily="34" charset="0"/>
              <a:ea typeface="+mj-ea"/>
              <a:cs typeface="+mj-cs"/>
              <a:sym typeface="Calibri" panose="020F0502020204030204" pitchFamily="34" charset="0"/>
            </a:endParaRPr>
          </a:p>
        </p:txBody>
      </p:sp>
      <p:sp>
        <p:nvSpPr>
          <p:cNvPr id="9" name="TextBox 8">
            <a:extLst>
              <a:ext uri="{FF2B5EF4-FFF2-40B4-BE49-F238E27FC236}">
                <a16:creationId xmlns:a16="http://schemas.microsoft.com/office/drawing/2014/main" id="{D7C044AC-B2C2-490D-9277-3C121860F0B4}"/>
              </a:ext>
            </a:extLst>
          </p:cNvPr>
          <p:cNvSpPr txBox="1"/>
          <p:nvPr/>
        </p:nvSpPr>
        <p:spPr>
          <a:xfrm>
            <a:off x="11738166" y="6410542"/>
            <a:ext cx="630639" cy="342003"/>
          </a:xfrm>
          <a:prstGeom prst="rect">
            <a:avLst/>
          </a:prstGeom>
          <a:noFill/>
        </p:spPr>
        <p:txBody>
          <a:bodyPr wrap="square" lIns="101583" tIns="50793" rIns="101583" bIns="50793" rtlCol="0" anchor="b" anchorCtr="0">
            <a:spAutoFit/>
          </a:bodyPr>
          <a:lstStyle>
            <a:defPPr>
              <a:defRPr lang="en-US"/>
            </a:defPPr>
            <a:lvl1pPr algn="r">
              <a:defRPr sz="1100">
                <a:solidFill>
                  <a:srgbClr val="344A58">
                    <a:alpha val="50000"/>
                  </a:srgbClr>
                </a:solidFill>
                <a:latin typeface="Arial"/>
                <a:cs typeface="Arial"/>
              </a:defRPr>
            </a:lvl1pPr>
          </a:lstStyle>
          <a:p>
            <a:pPr algn="l"/>
            <a:fld id="{24FBE309-E7AF-42D7-8C0E-D8B992E1978C}" type="slidenum">
              <a:rPr lang="en-US" sz="1556" smtClean="0">
                <a:solidFill>
                  <a:srgbClr val="6A6A6A"/>
                </a:solidFill>
                <a:latin typeface="Calibri" panose="020F0502020204030204" pitchFamily="34" charset="0"/>
                <a:cs typeface="Calibri" panose="020F0502020204030204" pitchFamily="34" charset="0"/>
              </a:rPr>
              <a:pPr algn="l"/>
              <a:t>‹#›</a:t>
            </a:fld>
            <a:endParaRPr lang="en-US" sz="1556">
              <a:solidFill>
                <a:srgbClr val="6A6A6A"/>
              </a:solidFill>
              <a:latin typeface="Calibri" panose="020F0502020204030204" pitchFamily="34" charset="0"/>
              <a:cs typeface="Calibri" panose="020F0502020204030204" pitchFamily="34" charset="0"/>
            </a:endParaRPr>
          </a:p>
        </p:txBody>
      </p:sp>
      <p:sp>
        <p:nvSpPr>
          <p:cNvPr id="11" name="TextBox 10">
            <a:extLst>
              <a:ext uri="{FF2B5EF4-FFF2-40B4-BE49-F238E27FC236}">
                <a16:creationId xmlns:a16="http://schemas.microsoft.com/office/drawing/2014/main" id="{C727CBE0-9120-40F1-B3A1-F6E2FA0975F1}"/>
              </a:ext>
            </a:extLst>
          </p:cNvPr>
          <p:cNvSpPr txBox="1"/>
          <p:nvPr/>
        </p:nvSpPr>
        <p:spPr>
          <a:xfrm>
            <a:off x="1919636" y="6305077"/>
            <a:ext cx="9210511" cy="552923"/>
          </a:xfrm>
          <a:prstGeom prst="rect">
            <a:avLst/>
          </a:prstGeom>
          <a:ln>
            <a:noFill/>
          </a:ln>
        </p:spPr>
        <p:txBody>
          <a:bodyPr wrap="square" lIns="50714" tIns="25357" rIns="50714" bIns="25357" rtlCol="0">
            <a:noAutofit/>
          </a:bodyPr>
          <a:lstStyle/>
          <a:p>
            <a:pPr algn="l">
              <a:lnSpc>
                <a:spcPct val="90000"/>
              </a:lnSpc>
            </a:pPr>
            <a:endParaRPr lang="en-GB" sz="1111">
              <a:solidFill>
                <a:schemeClr val="accent2"/>
              </a:solidFill>
              <a:latin typeface="+mn-lt"/>
              <a:cs typeface="Arial"/>
            </a:endParaRPr>
          </a:p>
        </p:txBody>
      </p:sp>
      <p:sp>
        <p:nvSpPr>
          <p:cNvPr id="10" name="Rectangle 9" hidden="1">
            <a:extLst>
              <a:ext uri="{FF2B5EF4-FFF2-40B4-BE49-F238E27FC236}">
                <a16:creationId xmlns:a16="http://schemas.microsoft.com/office/drawing/2014/main" id="{7D70FEB7-D9F0-4EE2-9686-4ED0259392F4}"/>
              </a:ext>
            </a:extLst>
          </p:cNvPr>
          <p:cNvSpPr/>
          <p:nvPr userDrawn="1">
            <p:custDataLst>
              <p:tags r:id="rId1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a:endParaRPr lang="en-US" sz="2800" b="0" i="0" baseline="0">
              <a:latin typeface="Arial" panose="020B0604020202020204" pitchFamily="34" charset="0"/>
              <a:ea typeface="+mj-ea"/>
              <a:cs typeface="Arial" panose="020B0604020202020204" pitchFamily="34" charset="0"/>
              <a:sym typeface="Arial" panose="020B0604020202020204" pitchFamily="34" charset="0"/>
            </a:endParaRPr>
          </a:p>
        </p:txBody>
      </p:sp>
      <p:sp>
        <p:nvSpPr>
          <p:cNvPr id="15" name="Slide Number Placeholder 6">
            <a:extLst>
              <a:ext uri="{FF2B5EF4-FFF2-40B4-BE49-F238E27FC236}">
                <a16:creationId xmlns:a16="http://schemas.microsoft.com/office/drawing/2014/main" id="{9DED8007-F736-48B7-9803-B0C1CF2096B5}"/>
              </a:ext>
            </a:extLst>
          </p:cNvPr>
          <p:cNvSpPr txBox="1">
            <a:spLocks/>
          </p:cNvSpPr>
          <p:nvPr userDrawn="1"/>
        </p:nvSpPr>
        <p:spPr>
          <a:xfrm>
            <a:off x="170804" y="6443434"/>
            <a:ext cx="396755" cy="365125"/>
          </a:xfrm>
          <a:prstGeom prst="rect">
            <a:avLst/>
          </a:prstGeom>
        </p:spPr>
        <p:txBody>
          <a:bodyPr/>
          <a:lstStyle>
            <a:defPPr>
              <a:defRPr lang="en-US"/>
            </a:defPPr>
            <a:lvl1pPr marL="0" algn="l" defTabSz="914400" rtl="0" eaLnBrk="1" latinLnBrk="0" hangingPunct="1">
              <a:defRPr sz="1400"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3934CC2-27F1-4D89-AF19-8318FEF32B8A}" type="slidenum">
              <a:rPr lang="en-US" sz="1200" b="0" smtClean="0">
                <a:latin typeface="Arial" panose="020B0604020202020204" pitchFamily="34" charset="0"/>
                <a:cs typeface="Arial" panose="020B0604020202020204" pitchFamily="34" charset="0"/>
              </a:rPr>
              <a:pPr/>
              <a:t>‹#›</a:t>
            </a:fld>
            <a:endParaRPr lang="en-US" sz="1200" b="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7382512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363" rtl="0" eaLnBrk="1" latinLnBrk="0" hangingPunct="1">
        <a:lnSpc>
          <a:spcPct val="80000"/>
        </a:lnSpc>
        <a:spcBef>
          <a:spcPct val="0"/>
        </a:spcBef>
        <a:buNone/>
        <a:defRPr sz="3000" b="0" kern="1200">
          <a:solidFill>
            <a:schemeClr val="tx2"/>
          </a:solidFill>
          <a:latin typeface="Arial" panose="020B0604020202020204" pitchFamily="34" charset="0"/>
          <a:ea typeface="+mj-ea"/>
          <a:cs typeface="Arial" panose="020B0604020202020204" pitchFamily="34" charset="0"/>
        </a:defRPr>
      </a:lvl1pPr>
    </p:titleStyle>
    <p:bodyStyle>
      <a:lvl1pPr marL="228591" indent="-228591" algn="l" defTabSz="914363" rtl="0" eaLnBrk="1" latinLnBrk="0" hangingPunct="1">
        <a:lnSpc>
          <a:spcPct val="85000"/>
        </a:lnSpc>
        <a:spcBef>
          <a:spcPts val="1000"/>
        </a:spcBef>
        <a:buFontTx/>
        <a:buBlip>
          <a:blip r:embed="rId17"/>
        </a:buBlip>
        <a:defRPr sz="1800" kern="1200">
          <a:solidFill>
            <a:schemeClr val="tx2"/>
          </a:solidFill>
          <a:latin typeface="Arial" panose="020B0604020202020204" pitchFamily="34" charset="0"/>
          <a:ea typeface="+mn-ea"/>
          <a:cs typeface="Arial" panose="020B0604020202020204" pitchFamily="34" charset="0"/>
        </a:defRPr>
      </a:lvl1pPr>
      <a:lvl2pPr marL="685773" indent="-228591" algn="l" defTabSz="914363" rtl="0" eaLnBrk="1" latinLnBrk="0" hangingPunct="1">
        <a:lnSpc>
          <a:spcPct val="90000"/>
        </a:lnSpc>
        <a:spcBef>
          <a:spcPts val="500"/>
        </a:spcBef>
        <a:buClr>
          <a:schemeClr val="tx2"/>
        </a:buClr>
        <a:buFont typeface="Arial" panose="020B0604020202020204" pitchFamily="34" charset="0"/>
        <a:buChar char="•"/>
        <a:defRPr sz="1600" kern="1200">
          <a:solidFill>
            <a:schemeClr val="tx2"/>
          </a:solidFill>
          <a:latin typeface="Arial" panose="020B0604020202020204" pitchFamily="34" charset="0"/>
          <a:ea typeface="+mn-ea"/>
          <a:cs typeface="Arial" panose="020B0604020202020204" pitchFamily="34" charset="0"/>
        </a:defRPr>
      </a:lvl2pPr>
      <a:lvl3pPr marL="1142954" indent="-228591" algn="l" defTabSz="914363" rtl="0" eaLnBrk="1" latinLnBrk="0" hangingPunct="1">
        <a:lnSpc>
          <a:spcPct val="90000"/>
        </a:lnSpc>
        <a:spcBef>
          <a:spcPts val="500"/>
        </a:spcBef>
        <a:buClr>
          <a:schemeClr val="tx2"/>
        </a:buClr>
        <a:buFont typeface="Arial" panose="020B0604020202020204" pitchFamily="34" charset="0"/>
        <a:buChar char="•"/>
        <a:defRPr sz="1400" kern="1200">
          <a:solidFill>
            <a:schemeClr val="tx2"/>
          </a:solidFill>
          <a:latin typeface="Arial" panose="020B0604020202020204" pitchFamily="34" charset="0"/>
          <a:ea typeface="+mn-ea"/>
          <a:cs typeface="Arial" panose="020B0604020202020204" pitchFamily="34" charset="0"/>
        </a:defRPr>
      </a:lvl3pPr>
      <a:lvl4pPr marL="1600136" indent="-228591" algn="l" defTabSz="914363" rtl="0" eaLnBrk="1" latinLnBrk="0" hangingPunct="1">
        <a:lnSpc>
          <a:spcPct val="90000"/>
        </a:lnSpc>
        <a:spcBef>
          <a:spcPts val="500"/>
        </a:spcBef>
        <a:buClr>
          <a:schemeClr val="tx2"/>
        </a:buClr>
        <a:buFont typeface="Arial" panose="020B0604020202020204" pitchFamily="34" charset="0"/>
        <a:buChar char="•"/>
        <a:defRPr sz="1200" kern="1200">
          <a:solidFill>
            <a:schemeClr val="tx2"/>
          </a:solidFill>
          <a:latin typeface="Arial" panose="020B0604020202020204" pitchFamily="34" charset="0"/>
          <a:ea typeface="+mn-ea"/>
          <a:cs typeface="Arial" panose="020B0604020202020204" pitchFamily="34" charset="0"/>
        </a:defRPr>
      </a:lvl4pPr>
      <a:lvl5pPr marL="2057318" indent="-228591" algn="l" defTabSz="914363" rtl="0" eaLnBrk="1" latinLnBrk="0" hangingPunct="1">
        <a:lnSpc>
          <a:spcPct val="90000"/>
        </a:lnSpc>
        <a:spcBef>
          <a:spcPts val="500"/>
        </a:spcBef>
        <a:buClr>
          <a:schemeClr val="tx2"/>
        </a:buClr>
        <a:buFont typeface="Arial" panose="020B0604020202020204" pitchFamily="34" charset="0"/>
        <a:buChar char="•"/>
        <a:defRPr sz="1200" kern="1200">
          <a:solidFill>
            <a:schemeClr val="tx2"/>
          </a:solidFill>
          <a:latin typeface="Arial" panose="020B0604020202020204" pitchFamily="34" charset="0"/>
          <a:ea typeface="+mn-ea"/>
          <a:cs typeface="Arial" panose="020B0604020202020204" pitchFamily="34" charset="0"/>
        </a:defRPr>
      </a:lvl5pPr>
      <a:lvl6pPr marL="2514499"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81"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63"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45"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pos="438">
          <p15:clr>
            <a:srgbClr val="F26B43"/>
          </p15:clr>
        </p15:guide>
        <p15:guide id="4" orient="horz" pos="280">
          <p15:clr>
            <a:srgbClr val="F26B43"/>
          </p15:clr>
        </p15:guide>
        <p15:guide id="6" orient="horz" pos="2160">
          <p15:clr>
            <a:srgbClr val="F26B43"/>
          </p15:clr>
        </p15:guide>
        <p15:guide id="7" orient="horz" pos="4792">
          <p15:clr>
            <a:srgbClr val="F26B43"/>
          </p15:clr>
        </p15:guide>
        <p15:guide id="8" pos="3840">
          <p15:clr>
            <a:srgbClr val="F26B43"/>
          </p15:clr>
        </p15:guide>
        <p15:guide id="9" pos="8917">
          <p15:clr>
            <a:srgbClr val="F26B43"/>
          </p15:clr>
        </p15:guide>
        <p15:guide id="12" orient="horz" pos="754">
          <p15:clr>
            <a:srgbClr val="F26B43"/>
          </p15:clr>
        </p15:guide>
        <p15:guide id="13" orient="horz" pos="3997">
          <p15:clr>
            <a:srgbClr val="F26B43"/>
          </p15:clr>
        </p15:guide>
        <p15:guide id="14" pos="2411">
          <p15:clr>
            <a:srgbClr val="F26B43"/>
          </p15:clr>
        </p15:guide>
        <p15:guide id="15" pos="7242">
          <p15:clr>
            <a:srgbClr val="F26B43"/>
          </p15:clr>
        </p15:guide>
        <p15:guide id="16" orient="horz" pos="822">
          <p15:clr>
            <a:srgbClr val="F26B43"/>
          </p15:clr>
        </p15:guide>
        <p15:guide id="17" orient="horz" pos="3748">
          <p15:clr>
            <a:srgbClr val="F26B43"/>
          </p15:clr>
        </p15:guide>
        <p15:guide id="18" pos="7469">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tags" Target="../tags/tag46.xml"/><Relationship Id="rId7" Type="http://schemas.openxmlformats.org/officeDocument/2006/relationships/image" Target="../media/image7.emf"/><Relationship Id="rId12" Type="http://schemas.openxmlformats.org/officeDocument/2006/relationships/image" Target="../media/image16.svg"/><Relationship Id="rId2" Type="http://schemas.openxmlformats.org/officeDocument/2006/relationships/tags" Target="../tags/tag45.xml"/><Relationship Id="rId1" Type="http://schemas.openxmlformats.org/officeDocument/2006/relationships/vmlDrawing" Target="../drawings/vmlDrawing23.vml"/><Relationship Id="rId6" Type="http://schemas.openxmlformats.org/officeDocument/2006/relationships/oleObject" Target="../embeddings/oleObject23.bin"/><Relationship Id="rId11" Type="http://schemas.openxmlformats.org/officeDocument/2006/relationships/image" Target="../media/image15.png"/><Relationship Id="rId5" Type="http://schemas.openxmlformats.org/officeDocument/2006/relationships/notesSlide" Target="../notesSlides/notesSlide8.xml"/><Relationship Id="rId10" Type="http://schemas.openxmlformats.org/officeDocument/2006/relationships/image" Target="../media/image14.svg"/><Relationship Id="rId4" Type="http://schemas.openxmlformats.org/officeDocument/2006/relationships/slideLayout" Target="../slideLayouts/slideLayout13.xml"/><Relationship Id="rId9" Type="http://schemas.openxmlformats.org/officeDocument/2006/relationships/image" Target="../media/image13.png"/></Relationships>
</file>

<file path=ppt/slides/_rels/slide1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tags" Target="../tags/tag48.xml"/><Relationship Id="rId7" Type="http://schemas.openxmlformats.org/officeDocument/2006/relationships/image" Target="../media/image7.emf"/><Relationship Id="rId12" Type="http://schemas.openxmlformats.org/officeDocument/2006/relationships/image" Target="../media/image16.svg"/><Relationship Id="rId2" Type="http://schemas.openxmlformats.org/officeDocument/2006/relationships/tags" Target="../tags/tag47.xml"/><Relationship Id="rId1" Type="http://schemas.openxmlformats.org/officeDocument/2006/relationships/vmlDrawing" Target="../drawings/vmlDrawing24.vml"/><Relationship Id="rId6" Type="http://schemas.openxmlformats.org/officeDocument/2006/relationships/oleObject" Target="../embeddings/oleObject24.bin"/><Relationship Id="rId11" Type="http://schemas.openxmlformats.org/officeDocument/2006/relationships/image" Target="../media/image15.png"/><Relationship Id="rId5" Type="http://schemas.openxmlformats.org/officeDocument/2006/relationships/notesSlide" Target="../notesSlides/notesSlide9.xml"/><Relationship Id="rId10" Type="http://schemas.openxmlformats.org/officeDocument/2006/relationships/image" Target="../media/image14.svg"/><Relationship Id="rId4" Type="http://schemas.openxmlformats.org/officeDocument/2006/relationships/slideLayout" Target="../slideLayouts/slideLayout13.xml"/><Relationship Id="rId9" Type="http://schemas.openxmlformats.org/officeDocument/2006/relationships/image" Target="../media/image13.png"/></Relationships>
</file>

<file path=ppt/slides/_rels/slide1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tags" Target="../tags/tag50.xml"/><Relationship Id="rId7" Type="http://schemas.openxmlformats.org/officeDocument/2006/relationships/image" Target="../media/image7.emf"/><Relationship Id="rId12" Type="http://schemas.openxmlformats.org/officeDocument/2006/relationships/image" Target="../media/image16.svg"/><Relationship Id="rId2" Type="http://schemas.openxmlformats.org/officeDocument/2006/relationships/tags" Target="../tags/tag49.xml"/><Relationship Id="rId1" Type="http://schemas.openxmlformats.org/officeDocument/2006/relationships/vmlDrawing" Target="../drawings/vmlDrawing25.vml"/><Relationship Id="rId6" Type="http://schemas.openxmlformats.org/officeDocument/2006/relationships/oleObject" Target="../embeddings/oleObject25.bin"/><Relationship Id="rId11" Type="http://schemas.openxmlformats.org/officeDocument/2006/relationships/image" Target="../media/image15.png"/><Relationship Id="rId5" Type="http://schemas.openxmlformats.org/officeDocument/2006/relationships/notesSlide" Target="../notesSlides/notesSlide10.xml"/><Relationship Id="rId10" Type="http://schemas.openxmlformats.org/officeDocument/2006/relationships/image" Target="../media/image14.svg"/><Relationship Id="rId4" Type="http://schemas.openxmlformats.org/officeDocument/2006/relationships/slideLayout" Target="../slideLayouts/slideLayout13.xml"/><Relationship Id="rId9" Type="http://schemas.openxmlformats.org/officeDocument/2006/relationships/image" Target="../media/image13.png"/></Relationships>
</file>

<file path=ppt/slides/_rels/slide2.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slideLayout" Target="../slideLayouts/slideLayout7.xml"/><Relationship Id="rId7" Type="http://schemas.openxmlformats.org/officeDocument/2006/relationships/image" Target="../media/image10.png"/><Relationship Id="rId2" Type="http://schemas.openxmlformats.org/officeDocument/2006/relationships/tags" Target="../tags/tag30.xml"/><Relationship Id="rId1" Type="http://schemas.openxmlformats.org/officeDocument/2006/relationships/vmlDrawing" Target="../drawings/vmlDrawing15.vml"/><Relationship Id="rId6" Type="http://schemas.openxmlformats.org/officeDocument/2006/relationships/image" Target="../media/image9.png"/><Relationship Id="rId5" Type="http://schemas.openxmlformats.org/officeDocument/2006/relationships/image" Target="../media/image7.emf"/><Relationship Id="rId10" Type="http://schemas.openxmlformats.org/officeDocument/2006/relationships/image" Target="../media/image12.png"/><Relationship Id="rId4" Type="http://schemas.openxmlformats.org/officeDocument/2006/relationships/oleObject" Target="../embeddings/oleObject15.bin"/><Relationship Id="rId9" Type="http://schemas.openxmlformats.org/officeDocument/2006/relationships/image" Target="../media/image8.png"/></Relationships>
</file>

<file path=ppt/slides/_rels/slide3.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tags" Target="../tags/tag32.xml"/><Relationship Id="rId7" Type="http://schemas.openxmlformats.org/officeDocument/2006/relationships/image" Target="../media/image7.emf"/><Relationship Id="rId2" Type="http://schemas.openxmlformats.org/officeDocument/2006/relationships/tags" Target="../tags/tag31.xml"/><Relationship Id="rId1" Type="http://schemas.openxmlformats.org/officeDocument/2006/relationships/vmlDrawing" Target="../drawings/vmlDrawing16.vml"/><Relationship Id="rId6" Type="http://schemas.openxmlformats.org/officeDocument/2006/relationships/oleObject" Target="../embeddings/oleObject16.bin"/><Relationship Id="rId11" Type="http://schemas.openxmlformats.org/officeDocument/2006/relationships/image" Target="../media/image16.svg"/><Relationship Id="rId5" Type="http://schemas.openxmlformats.org/officeDocument/2006/relationships/notesSlide" Target="../notesSlides/notesSlide1.xml"/><Relationship Id="rId10" Type="http://schemas.openxmlformats.org/officeDocument/2006/relationships/image" Target="../media/image15.png"/><Relationship Id="rId4" Type="http://schemas.openxmlformats.org/officeDocument/2006/relationships/slideLayout" Target="../slideLayouts/slideLayout7.xml"/><Relationship Id="rId9" Type="http://schemas.openxmlformats.org/officeDocument/2006/relationships/image" Target="../media/image14.svg"/></Relationships>
</file>

<file path=ppt/slides/_rels/slide4.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tags" Target="../tags/tag34.xml"/><Relationship Id="rId7" Type="http://schemas.openxmlformats.org/officeDocument/2006/relationships/image" Target="../media/image7.emf"/><Relationship Id="rId2" Type="http://schemas.openxmlformats.org/officeDocument/2006/relationships/tags" Target="../tags/tag33.xml"/><Relationship Id="rId1" Type="http://schemas.openxmlformats.org/officeDocument/2006/relationships/vmlDrawing" Target="../drawings/vmlDrawing17.vml"/><Relationship Id="rId6" Type="http://schemas.openxmlformats.org/officeDocument/2006/relationships/oleObject" Target="../embeddings/oleObject17.bin"/><Relationship Id="rId11" Type="http://schemas.openxmlformats.org/officeDocument/2006/relationships/image" Target="../media/image16.svg"/><Relationship Id="rId5" Type="http://schemas.openxmlformats.org/officeDocument/2006/relationships/notesSlide" Target="../notesSlides/notesSlide2.xml"/><Relationship Id="rId10" Type="http://schemas.openxmlformats.org/officeDocument/2006/relationships/image" Target="../media/image15.png"/><Relationship Id="rId4" Type="http://schemas.openxmlformats.org/officeDocument/2006/relationships/slideLayout" Target="../slideLayouts/slideLayout7.xml"/><Relationship Id="rId9" Type="http://schemas.openxmlformats.org/officeDocument/2006/relationships/image" Target="../media/image14.svg"/></Relationships>
</file>

<file path=ppt/slides/_rels/slide5.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tags" Target="../tags/tag36.xml"/><Relationship Id="rId7" Type="http://schemas.openxmlformats.org/officeDocument/2006/relationships/image" Target="../media/image7.emf"/><Relationship Id="rId2" Type="http://schemas.openxmlformats.org/officeDocument/2006/relationships/tags" Target="../tags/tag35.xml"/><Relationship Id="rId1" Type="http://schemas.openxmlformats.org/officeDocument/2006/relationships/vmlDrawing" Target="../drawings/vmlDrawing18.vml"/><Relationship Id="rId6" Type="http://schemas.openxmlformats.org/officeDocument/2006/relationships/oleObject" Target="../embeddings/oleObject18.bin"/><Relationship Id="rId11" Type="http://schemas.openxmlformats.org/officeDocument/2006/relationships/image" Target="../media/image16.svg"/><Relationship Id="rId5" Type="http://schemas.openxmlformats.org/officeDocument/2006/relationships/notesSlide" Target="../notesSlides/notesSlide3.xml"/><Relationship Id="rId10" Type="http://schemas.openxmlformats.org/officeDocument/2006/relationships/image" Target="../media/image15.png"/><Relationship Id="rId4" Type="http://schemas.openxmlformats.org/officeDocument/2006/relationships/slideLayout" Target="../slideLayouts/slideLayout7.xml"/><Relationship Id="rId9" Type="http://schemas.openxmlformats.org/officeDocument/2006/relationships/image" Target="../media/image14.svg"/></Relationships>
</file>

<file path=ppt/slides/_rels/slide6.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tags" Target="../tags/tag38.xml"/><Relationship Id="rId7" Type="http://schemas.openxmlformats.org/officeDocument/2006/relationships/image" Target="../media/image7.emf"/><Relationship Id="rId12" Type="http://schemas.openxmlformats.org/officeDocument/2006/relationships/image" Target="../media/image16.svg"/><Relationship Id="rId2" Type="http://schemas.openxmlformats.org/officeDocument/2006/relationships/tags" Target="../tags/tag37.xml"/><Relationship Id="rId1" Type="http://schemas.openxmlformats.org/officeDocument/2006/relationships/vmlDrawing" Target="../drawings/vmlDrawing19.vml"/><Relationship Id="rId6" Type="http://schemas.openxmlformats.org/officeDocument/2006/relationships/oleObject" Target="../embeddings/oleObject19.bin"/><Relationship Id="rId11" Type="http://schemas.openxmlformats.org/officeDocument/2006/relationships/image" Target="../media/image15.png"/><Relationship Id="rId5" Type="http://schemas.openxmlformats.org/officeDocument/2006/relationships/notesSlide" Target="../notesSlides/notesSlide4.xml"/><Relationship Id="rId10" Type="http://schemas.openxmlformats.org/officeDocument/2006/relationships/image" Target="../media/image14.svg"/><Relationship Id="rId4" Type="http://schemas.openxmlformats.org/officeDocument/2006/relationships/slideLayout" Target="../slideLayouts/slideLayout13.xml"/><Relationship Id="rId9" Type="http://schemas.openxmlformats.org/officeDocument/2006/relationships/image" Target="../media/image13.png"/></Relationships>
</file>

<file path=ppt/slides/_rels/slide7.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tags" Target="../tags/tag40.xml"/><Relationship Id="rId7" Type="http://schemas.openxmlformats.org/officeDocument/2006/relationships/image" Target="../media/image7.emf"/><Relationship Id="rId12" Type="http://schemas.openxmlformats.org/officeDocument/2006/relationships/image" Target="../media/image16.svg"/><Relationship Id="rId2" Type="http://schemas.openxmlformats.org/officeDocument/2006/relationships/tags" Target="../tags/tag39.xml"/><Relationship Id="rId1" Type="http://schemas.openxmlformats.org/officeDocument/2006/relationships/vmlDrawing" Target="../drawings/vmlDrawing20.vml"/><Relationship Id="rId6" Type="http://schemas.openxmlformats.org/officeDocument/2006/relationships/oleObject" Target="../embeddings/oleObject20.bin"/><Relationship Id="rId11" Type="http://schemas.openxmlformats.org/officeDocument/2006/relationships/image" Target="../media/image15.png"/><Relationship Id="rId5" Type="http://schemas.openxmlformats.org/officeDocument/2006/relationships/notesSlide" Target="../notesSlides/notesSlide5.xml"/><Relationship Id="rId10" Type="http://schemas.openxmlformats.org/officeDocument/2006/relationships/image" Target="../media/image14.svg"/><Relationship Id="rId4" Type="http://schemas.openxmlformats.org/officeDocument/2006/relationships/slideLayout" Target="../slideLayouts/slideLayout13.xml"/><Relationship Id="rId9" Type="http://schemas.openxmlformats.org/officeDocument/2006/relationships/image" Target="../media/image13.png"/></Relationships>
</file>

<file path=ppt/slides/_rels/slide8.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tags" Target="../tags/tag42.xml"/><Relationship Id="rId7" Type="http://schemas.openxmlformats.org/officeDocument/2006/relationships/image" Target="../media/image7.emf"/><Relationship Id="rId12" Type="http://schemas.openxmlformats.org/officeDocument/2006/relationships/image" Target="../media/image16.svg"/><Relationship Id="rId2" Type="http://schemas.openxmlformats.org/officeDocument/2006/relationships/tags" Target="../tags/tag41.xml"/><Relationship Id="rId1" Type="http://schemas.openxmlformats.org/officeDocument/2006/relationships/vmlDrawing" Target="../drawings/vmlDrawing21.vml"/><Relationship Id="rId6" Type="http://schemas.openxmlformats.org/officeDocument/2006/relationships/oleObject" Target="../embeddings/oleObject21.bin"/><Relationship Id="rId11" Type="http://schemas.openxmlformats.org/officeDocument/2006/relationships/image" Target="../media/image15.png"/><Relationship Id="rId5" Type="http://schemas.openxmlformats.org/officeDocument/2006/relationships/notesSlide" Target="../notesSlides/notesSlide6.xml"/><Relationship Id="rId10" Type="http://schemas.openxmlformats.org/officeDocument/2006/relationships/image" Target="../media/image14.svg"/><Relationship Id="rId4" Type="http://schemas.openxmlformats.org/officeDocument/2006/relationships/slideLayout" Target="../slideLayouts/slideLayout13.xml"/><Relationship Id="rId9" Type="http://schemas.openxmlformats.org/officeDocument/2006/relationships/image" Target="../media/image13.png"/></Relationships>
</file>

<file path=ppt/slides/_rels/slide9.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tags" Target="../tags/tag44.xml"/><Relationship Id="rId7" Type="http://schemas.openxmlformats.org/officeDocument/2006/relationships/image" Target="../media/image7.emf"/><Relationship Id="rId12" Type="http://schemas.openxmlformats.org/officeDocument/2006/relationships/image" Target="../media/image16.svg"/><Relationship Id="rId2" Type="http://schemas.openxmlformats.org/officeDocument/2006/relationships/tags" Target="../tags/tag43.xml"/><Relationship Id="rId1" Type="http://schemas.openxmlformats.org/officeDocument/2006/relationships/vmlDrawing" Target="../drawings/vmlDrawing22.vml"/><Relationship Id="rId6" Type="http://schemas.openxmlformats.org/officeDocument/2006/relationships/oleObject" Target="../embeddings/oleObject22.bin"/><Relationship Id="rId11" Type="http://schemas.openxmlformats.org/officeDocument/2006/relationships/image" Target="../media/image15.png"/><Relationship Id="rId5" Type="http://schemas.openxmlformats.org/officeDocument/2006/relationships/notesSlide" Target="../notesSlides/notesSlide7.xml"/><Relationship Id="rId10" Type="http://schemas.openxmlformats.org/officeDocument/2006/relationships/image" Target="../media/image14.svg"/><Relationship Id="rId4" Type="http://schemas.openxmlformats.org/officeDocument/2006/relationships/slideLayout" Target="../slideLayouts/slideLayout13.xml"/><Relationship Id="rId9"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5255E77-5F82-4292-8101-E574803CE1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76518" y="740344"/>
            <a:ext cx="564583" cy="564583"/>
          </a:xfrm>
          <a:prstGeom prst="rect">
            <a:avLst/>
          </a:prstGeom>
        </p:spPr>
      </p:pic>
      <p:sp>
        <p:nvSpPr>
          <p:cNvPr id="4" name="Rectangle 3">
            <a:extLst>
              <a:ext uri="{FF2B5EF4-FFF2-40B4-BE49-F238E27FC236}">
                <a16:creationId xmlns:a16="http://schemas.microsoft.com/office/drawing/2014/main" id="{F5F4D29E-3FD9-4F48-AAEE-E61AEACABE8E}"/>
              </a:ext>
            </a:extLst>
          </p:cNvPr>
          <p:cNvSpPr/>
          <p:nvPr/>
        </p:nvSpPr>
        <p:spPr>
          <a:xfrm>
            <a:off x="5148649" y="2420081"/>
            <a:ext cx="6096000" cy="2368277"/>
          </a:xfrm>
          <a:prstGeom prst="rect">
            <a:avLst/>
          </a:prstGeom>
        </p:spPr>
        <p:txBody>
          <a:bodyPr>
            <a:spAutoFit/>
          </a:bodyPr>
          <a:lstStyle/>
          <a:p>
            <a:pPr marL="0" marR="0" lvl="0" indent="0" algn="l" defTabSz="914400" rtl="0" eaLnBrk="1" fontAlgn="auto" latinLnBrk="0" hangingPunct="1">
              <a:lnSpc>
                <a:spcPct val="11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404040"/>
                </a:solidFill>
                <a:effectLst/>
                <a:uLnTx/>
                <a:uFillTx/>
                <a:latin typeface="Arial"/>
                <a:ea typeface="+mn-ea"/>
                <a:cs typeface="+mn-cs"/>
              </a:rPr>
              <a:t>European SMA treatment access</a:t>
            </a:r>
          </a:p>
          <a:p>
            <a:pPr marL="0" marR="0" lvl="0" indent="0" algn="l" defTabSz="914400" rtl="0" eaLnBrk="1" fontAlgn="auto" latinLnBrk="0" hangingPunct="1">
              <a:lnSpc>
                <a:spcPct val="11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919396"/>
                </a:solidFill>
                <a:effectLst/>
                <a:uLnTx/>
                <a:uFillTx/>
                <a:latin typeface="Arial"/>
                <a:ea typeface="+mn-ea"/>
                <a:cs typeface="+mn-cs"/>
              </a:rPr>
              <a:t>The Netherlands</a:t>
            </a:r>
          </a:p>
          <a:p>
            <a:pPr marL="0" marR="0" lvl="0" indent="0" algn="l" defTabSz="914400" rtl="0" eaLnBrk="1" fontAlgn="auto" latinLnBrk="0" hangingPunct="1">
              <a:lnSpc>
                <a:spcPct val="11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919396"/>
                </a:solidFill>
                <a:effectLst/>
                <a:uLnTx/>
                <a:uFillTx/>
                <a:latin typeface="Arial"/>
                <a:ea typeface="+mn-ea"/>
                <a:cs typeface="+mn-cs"/>
              </a:rPr>
              <a:t>Research conducted Jan-2021</a:t>
            </a:r>
          </a:p>
          <a:p>
            <a:pPr marL="0" marR="0" lvl="0" indent="0" algn="l" defTabSz="914400" rtl="0" eaLnBrk="1" fontAlgn="auto" latinLnBrk="0" hangingPunct="1">
              <a:lnSpc>
                <a:spcPct val="110000"/>
              </a:lnSpc>
              <a:spcBef>
                <a:spcPts val="0"/>
              </a:spcBef>
              <a:spcAft>
                <a:spcPts val="0"/>
              </a:spcAft>
              <a:buClrTx/>
              <a:buSzTx/>
              <a:buFontTx/>
              <a:buNone/>
              <a:tabLst/>
              <a:defRPr/>
            </a:pPr>
            <a:r>
              <a:rPr lang="en-US" sz="2000" dirty="0">
                <a:solidFill>
                  <a:srgbClr val="919396"/>
                </a:solidFill>
                <a:latin typeface="Arial"/>
              </a:rPr>
              <a:t>Selected metric updated Aug-2021*</a:t>
            </a:r>
            <a:endParaRPr kumimoji="0" lang="en-US" sz="1800" b="0" i="0" u="none" strike="noStrike" kern="1200" cap="none" spc="0" normalizeH="0" baseline="0" noProof="0" dirty="0">
              <a:ln>
                <a:noFill/>
              </a:ln>
              <a:solidFill>
                <a:srgbClr val="919396"/>
              </a:solidFill>
              <a:effectLst/>
              <a:uLnTx/>
              <a:uFillTx/>
              <a:latin typeface="Arial"/>
              <a:ea typeface="+mn-ea"/>
              <a:cs typeface="+mn-cs"/>
            </a:endParaRPr>
          </a:p>
        </p:txBody>
      </p:sp>
      <p:sp>
        <p:nvSpPr>
          <p:cNvPr id="6" name="Text Placeholder 3">
            <a:extLst>
              <a:ext uri="{FF2B5EF4-FFF2-40B4-BE49-F238E27FC236}">
                <a16:creationId xmlns:a16="http://schemas.microsoft.com/office/drawing/2014/main" id="{4368DFB3-93BB-43FC-858B-59D9F4ACB654}"/>
              </a:ext>
            </a:extLst>
          </p:cNvPr>
          <p:cNvSpPr txBox="1">
            <a:spLocks/>
          </p:cNvSpPr>
          <p:nvPr/>
        </p:nvSpPr>
        <p:spPr>
          <a:xfrm>
            <a:off x="695325" y="6345238"/>
            <a:ext cx="4538422" cy="138499"/>
          </a:xfrm>
          <a:prstGeom prst="rect">
            <a:avLst/>
          </a:prstGeom>
        </p:spPr>
        <p:txBody>
          <a:bodyPr wrap="none" tIns="0" bIns="0" anchor="ctr">
            <a:spAutoFit/>
          </a:bodyPr>
          <a:lstStyle>
            <a:defPPr>
              <a:defRPr lang="en-US"/>
            </a:defPPr>
            <a:lvl1pPr lvl="0" algn="ctr" defTabSz="914308">
              <a:defRPr sz="1600" kern="0">
                <a:solidFill>
                  <a:schemeClr val="bg2"/>
                </a:solidFill>
                <a:latin typeface="Arial" panose="020B0604020202020204" pitchFamily="34" charset="0"/>
                <a:cs typeface="Arial" panose="020B0604020202020204" pitchFamily="34" charset="0"/>
              </a:defRPr>
            </a:lvl1pPr>
            <a:lvl2pPr marL="685773"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2pPr>
            <a:lvl3pPr marL="1142954"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3pPr>
            <a:lvl4pPr marL="1600136"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4pPr>
            <a:lvl5pPr marL="2057318"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5pPr>
            <a:lvl6pPr marL="2514499"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81"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63"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45"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*Update to metric “efficiency of diagnostic pathway” and metric “treatment availability”</a:t>
            </a:r>
          </a:p>
        </p:txBody>
      </p:sp>
    </p:spTree>
    <p:extLst>
      <p:ext uri="{BB962C8B-B14F-4D97-AF65-F5344CB8AC3E}">
        <p14:creationId xmlns:p14="http://schemas.microsoft.com/office/powerpoint/2010/main" val="25533000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6BC68896-FC20-4F7A-A43B-655D2810BB14}"/>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3557" name="think-cell Slide" r:id="rId6" imgW="359" imgH="360" progId="TCLayout.ActiveDocument.1">
                  <p:embed/>
                </p:oleObj>
              </mc:Choice>
              <mc:Fallback>
                <p:oleObj name="think-cell Slide" r:id="rId6" imgW="359" imgH="360" progId="TCLayout.ActiveDocument.1">
                  <p:embed/>
                  <p:pic>
                    <p:nvPicPr>
                      <p:cNvPr id="7" name="Object 6" hidden="1">
                        <a:extLst>
                          <a:ext uri="{FF2B5EF4-FFF2-40B4-BE49-F238E27FC236}">
                            <a16:creationId xmlns:a16="http://schemas.microsoft.com/office/drawing/2014/main" id="{6BC68896-FC20-4F7A-A43B-655D2810BB14}"/>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6" name="Rectangle 5" hidden="1">
            <a:extLst>
              <a:ext uri="{FF2B5EF4-FFF2-40B4-BE49-F238E27FC236}">
                <a16:creationId xmlns:a16="http://schemas.microsoft.com/office/drawing/2014/main" id="{24C19769-C9CD-4994-81A6-43B826998D5C}"/>
              </a:ext>
            </a:extLst>
          </p:cNvPr>
          <p:cNvSpPr/>
          <p:nvPr>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00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sym typeface="Arial" panose="020B0604020202020204" pitchFamily="34" charset="0"/>
            </a:endParaRPr>
          </a:p>
        </p:txBody>
      </p:sp>
      <p:sp>
        <p:nvSpPr>
          <p:cNvPr id="2" name="Title 1">
            <a:extLst>
              <a:ext uri="{FF2B5EF4-FFF2-40B4-BE49-F238E27FC236}">
                <a16:creationId xmlns:a16="http://schemas.microsoft.com/office/drawing/2014/main" id="{DF131541-4DE9-4EE3-88A1-B68AEED62F58}"/>
              </a:ext>
            </a:extLst>
          </p:cNvPr>
          <p:cNvSpPr>
            <a:spLocks noGrp="1"/>
          </p:cNvSpPr>
          <p:nvPr>
            <p:ph type="title"/>
          </p:nvPr>
        </p:nvSpPr>
        <p:spPr/>
        <p:txBody>
          <a:bodyPr/>
          <a:lstStyle/>
          <a:p>
            <a:r>
              <a:rPr lang="en-US"/>
              <a:t>Access Tracker: Access Pathways</a:t>
            </a:r>
          </a:p>
        </p:txBody>
      </p:sp>
      <p:graphicFrame>
        <p:nvGraphicFramePr>
          <p:cNvPr id="8" name="Table 7">
            <a:extLst>
              <a:ext uri="{FF2B5EF4-FFF2-40B4-BE49-F238E27FC236}">
                <a16:creationId xmlns:a16="http://schemas.microsoft.com/office/drawing/2014/main" id="{45A5E32E-B4F9-4AFD-8765-3F7A3DF27051}"/>
              </a:ext>
            </a:extLst>
          </p:cNvPr>
          <p:cNvGraphicFramePr>
            <a:graphicFrameLocks noGrp="1"/>
          </p:cNvGraphicFramePr>
          <p:nvPr>
            <p:extLst>
              <p:ext uri="{D42A27DB-BD31-4B8C-83A1-F6EECF244321}">
                <p14:modId xmlns:p14="http://schemas.microsoft.com/office/powerpoint/2010/main" val="3780906411"/>
              </p:ext>
            </p:extLst>
          </p:nvPr>
        </p:nvGraphicFramePr>
        <p:xfrm>
          <a:off x="711199" y="1179722"/>
          <a:ext cx="11160000" cy="5135200"/>
        </p:xfrm>
        <a:graphic>
          <a:graphicData uri="http://schemas.openxmlformats.org/drawingml/2006/table">
            <a:tbl>
              <a:tblPr firstRow="1" bandRow="1">
                <a:tableStyleId>{5C22544A-7EE6-4342-B048-85BDC9FD1C3A}</a:tableStyleId>
              </a:tblPr>
              <a:tblGrid>
                <a:gridCol w="1728000">
                  <a:extLst>
                    <a:ext uri="{9D8B030D-6E8A-4147-A177-3AD203B41FA5}">
                      <a16:colId xmlns:a16="http://schemas.microsoft.com/office/drawing/2014/main" val="3503383727"/>
                    </a:ext>
                  </a:extLst>
                </a:gridCol>
                <a:gridCol w="7560000">
                  <a:extLst>
                    <a:ext uri="{9D8B030D-6E8A-4147-A177-3AD203B41FA5}">
                      <a16:colId xmlns:a16="http://schemas.microsoft.com/office/drawing/2014/main" val="1107795009"/>
                    </a:ext>
                  </a:extLst>
                </a:gridCol>
                <a:gridCol w="936000">
                  <a:extLst>
                    <a:ext uri="{9D8B030D-6E8A-4147-A177-3AD203B41FA5}">
                      <a16:colId xmlns:a16="http://schemas.microsoft.com/office/drawing/2014/main" val="2565063402"/>
                    </a:ext>
                  </a:extLst>
                </a:gridCol>
                <a:gridCol w="936000">
                  <a:extLst>
                    <a:ext uri="{9D8B030D-6E8A-4147-A177-3AD203B41FA5}">
                      <a16:colId xmlns:a16="http://schemas.microsoft.com/office/drawing/2014/main" val="2939943747"/>
                    </a:ext>
                  </a:extLst>
                </a:gridCol>
              </a:tblGrid>
              <a:tr h="360000">
                <a:tc>
                  <a:txBody>
                    <a:bodyPr/>
                    <a:lstStyle/>
                    <a:p>
                      <a:r>
                        <a:rPr lang="en-GB" sz="1400">
                          <a:solidFill>
                            <a:schemeClr val="tx1"/>
                          </a:solidFill>
                        </a:rPr>
                        <a:t>Area</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r>
                        <a:rPr lang="en-GB" sz="1400">
                          <a:solidFill>
                            <a:schemeClr val="tx1"/>
                          </a:solidFill>
                        </a:rPr>
                        <a:t>Summary </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914363" rtl="0" eaLnBrk="1" fontAlgn="auto" latinLnBrk="0" hangingPunct="1">
                        <a:lnSpc>
                          <a:spcPct val="100000"/>
                        </a:lnSpc>
                        <a:spcBef>
                          <a:spcPts val="0"/>
                        </a:spcBef>
                        <a:spcAft>
                          <a:spcPts val="0"/>
                        </a:spcAft>
                        <a:buClrTx/>
                        <a:buSzTx/>
                        <a:buFontTx/>
                        <a:buNone/>
                        <a:tabLst/>
                        <a:defRPr/>
                      </a:pPr>
                      <a:r>
                        <a:rPr lang="en-GB" sz="1400">
                          <a:solidFill>
                            <a:schemeClr val="tx1"/>
                          </a:solidFill>
                        </a:rPr>
                        <a:t>Status</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914363" rtl="0" eaLnBrk="1" fontAlgn="auto" latinLnBrk="0" hangingPunct="1">
                        <a:lnSpc>
                          <a:spcPct val="100000"/>
                        </a:lnSpc>
                        <a:spcBef>
                          <a:spcPts val="0"/>
                        </a:spcBef>
                        <a:spcAft>
                          <a:spcPts val="0"/>
                        </a:spcAft>
                        <a:buClrTx/>
                        <a:buSzTx/>
                        <a:buFontTx/>
                        <a:buNone/>
                        <a:tabLst/>
                        <a:defRPr/>
                      </a:pPr>
                      <a:r>
                        <a:rPr lang="en-GB" sz="1400">
                          <a:solidFill>
                            <a:schemeClr val="tx1"/>
                          </a:solidFill>
                        </a:rPr>
                        <a:t>Variation</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4174310670"/>
                  </a:ext>
                </a:extLst>
              </a:tr>
              <a:tr h="1559069">
                <a:tc>
                  <a:txBody>
                    <a:bodyPr/>
                    <a:lstStyle/>
                    <a:p>
                      <a:pPr algn="ctr"/>
                      <a:r>
                        <a:rPr lang="en-US" sz="1200" b="1" dirty="0">
                          <a:solidFill>
                            <a:schemeClr val="bg1"/>
                          </a:solidFill>
                        </a:rPr>
                        <a:t>Post-MA early access pathways </a:t>
                      </a:r>
                    </a:p>
                    <a:p>
                      <a:pPr algn="ctr"/>
                      <a:endParaRPr lang="en-US" sz="1200" b="1" dirty="0">
                        <a:solidFill>
                          <a:schemeClr val="bg1"/>
                        </a:solidFill>
                      </a:endParaRPr>
                    </a:p>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1050" b="0" i="1" u="none" strike="noStrike" kern="1200" cap="none" spc="0" normalizeH="0" baseline="0" noProof="0" dirty="0">
                          <a:ln>
                            <a:noFill/>
                          </a:ln>
                          <a:solidFill>
                            <a:srgbClr val="FFFFFF"/>
                          </a:solidFill>
                          <a:effectLst/>
                          <a:uLnTx/>
                          <a:uFillTx/>
                          <a:latin typeface="Arial" panose="020B0604020202020204" pitchFamily="34" charset="0"/>
                          <a:ea typeface="+mn-ea"/>
                          <a:cs typeface="+mn-cs"/>
                        </a:rPr>
                        <a:t>Assessment conducted:</a:t>
                      </a:r>
                    </a:p>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1050" b="1" i="1" u="none" strike="noStrike" kern="1200" cap="none" spc="0" normalizeH="0" baseline="0" noProof="0" dirty="0">
                          <a:ln>
                            <a:noFill/>
                          </a:ln>
                          <a:solidFill>
                            <a:srgbClr val="FFFFFF"/>
                          </a:solidFill>
                          <a:effectLst/>
                          <a:uLnTx/>
                          <a:uFillTx/>
                          <a:latin typeface="Arial" panose="020B0604020202020204" pitchFamily="34" charset="0"/>
                          <a:ea typeface="+mn-ea"/>
                          <a:cs typeface="+mn-cs"/>
                        </a:rPr>
                        <a:t>Jan-2021</a:t>
                      </a:r>
                    </a:p>
                  </a:txBody>
                  <a:tcPr marL="0" marR="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171450" marR="0" lvl="0" indent="-171450" algn="l" defTabSz="914363"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sz="1200"/>
                        <a:t>The Medicines Evaluation Board (MEB) allows provision of a medicinal product on the basis of a physician's statement and a compassionate use programme before marketing authorisation.</a:t>
                      </a:r>
                      <a:r>
                        <a:rPr lang="en-GB" sz="1200" baseline="30000"/>
                        <a:t>[3]</a:t>
                      </a:r>
                    </a:p>
                    <a:p>
                      <a:pPr marL="628632" marR="0" lvl="1" indent="-171450" algn="l" defTabSz="914363" rtl="0" eaLnBrk="1" fontAlgn="auto" latinLnBrk="0" hangingPunct="1">
                        <a:lnSpc>
                          <a:spcPct val="100000"/>
                        </a:lnSpc>
                        <a:spcBef>
                          <a:spcPts val="200"/>
                        </a:spcBef>
                        <a:spcAft>
                          <a:spcPts val="0"/>
                        </a:spcAft>
                        <a:buClrTx/>
                        <a:buSzTx/>
                        <a:buFont typeface="Arial" panose="020B0604020202020204" pitchFamily="34" charset="0"/>
                        <a:buChar char="•"/>
                        <a:tabLst/>
                        <a:defRPr/>
                      </a:pPr>
                      <a:r>
                        <a:rPr kumimoji="0" lang="en-GB" sz="1200" b="0" i="0" u="none" strike="noStrike" kern="1200" cap="none" spc="0" normalizeH="0" baseline="0" noProof="0">
                          <a:ln>
                            <a:noFill/>
                          </a:ln>
                          <a:solidFill>
                            <a:srgbClr val="404040"/>
                          </a:solidFill>
                          <a:effectLst/>
                          <a:uLnTx/>
                          <a:uFillTx/>
                          <a:latin typeface="+mn-lt"/>
                          <a:ea typeface="+mn-ea"/>
                          <a:cs typeface="+mn-cs"/>
                        </a:rPr>
                        <a:t>Provision on the basis of the physicians statement falls under the competence of the Health and Youth Care Inspectorate (IGJ).</a:t>
                      </a:r>
                      <a:r>
                        <a:rPr kumimoji="0" lang="en-GB" sz="1200" b="0" i="0" u="none" strike="noStrike" kern="1200" cap="none" spc="0" normalizeH="0" baseline="30000" noProof="0">
                          <a:ln>
                            <a:noFill/>
                          </a:ln>
                          <a:solidFill>
                            <a:srgbClr val="404040"/>
                          </a:solidFill>
                          <a:effectLst/>
                          <a:uLnTx/>
                          <a:uFillTx/>
                          <a:latin typeface="+mn-lt"/>
                          <a:ea typeface="+mn-ea"/>
                          <a:cs typeface="+mn-cs"/>
                        </a:rPr>
                        <a:t>[3]</a:t>
                      </a:r>
                    </a:p>
                    <a:p>
                      <a:pPr marL="628632" marR="0" lvl="1" indent="-171450" algn="l" defTabSz="914363" rtl="0" eaLnBrk="1" fontAlgn="auto" latinLnBrk="0" hangingPunct="1">
                        <a:lnSpc>
                          <a:spcPct val="100000"/>
                        </a:lnSpc>
                        <a:spcBef>
                          <a:spcPts val="200"/>
                        </a:spcBef>
                        <a:spcAft>
                          <a:spcPts val="0"/>
                        </a:spcAft>
                        <a:buClrTx/>
                        <a:buSzTx/>
                        <a:buFont typeface="Arial" panose="020B0604020202020204" pitchFamily="34" charset="0"/>
                        <a:buChar char="•"/>
                        <a:tabLst/>
                        <a:defRPr/>
                      </a:pPr>
                      <a:r>
                        <a:rPr kumimoji="0" lang="en-GB" sz="1200" b="0" i="0" u="none" strike="noStrike" kern="1200" cap="none" spc="0" normalizeH="0" baseline="0" noProof="0">
                          <a:ln>
                            <a:noFill/>
                          </a:ln>
                          <a:solidFill>
                            <a:srgbClr val="404040"/>
                          </a:solidFill>
                          <a:effectLst/>
                          <a:uLnTx/>
                          <a:uFillTx/>
                          <a:latin typeface="+mn-lt"/>
                          <a:ea typeface="+mn-ea"/>
                          <a:cs typeface="+mn-cs"/>
                        </a:rPr>
                        <a:t>CUP can be granted upon request by the manufacturer provided that there is no registered alternative medicine for the patients. This is valid for 1-year and can be renewed.</a:t>
                      </a:r>
                      <a:r>
                        <a:rPr kumimoji="0" lang="en-GB" sz="1200" b="0" i="0" u="none" strike="noStrike" kern="1200" cap="none" spc="0" normalizeH="0" baseline="30000" noProof="0">
                          <a:ln>
                            <a:noFill/>
                          </a:ln>
                          <a:solidFill>
                            <a:srgbClr val="404040"/>
                          </a:solidFill>
                          <a:effectLst/>
                          <a:uLnTx/>
                          <a:uFillTx/>
                          <a:latin typeface="+mn-lt"/>
                          <a:ea typeface="+mn-ea"/>
                          <a:cs typeface="+mn-cs"/>
                        </a:rPr>
                        <a:t>[3]</a:t>
                      </a:r>
                    </a:p>
                    <a:p>
                      <a:pPr marL="171450" marR="0" lvl="0" indent="-171450" algn="l" defTabSz="914363" rtl="0" eaLnBrk="1" fontAlgn="auto" latinLnBrk="0" hangingPunct="1">
                        <a:lnSpc>
                          <a:spcPct val="100000"/>
                        </a:lnSpc>
                        <a:spcBef>
                          <a:spcPts val="200"/>
                        </a:spcBef>
                        <a:spcAft>
                          <a:spcPts val="0"/>
                        </a:spcAft>
                        <a:buClrTx/>
                        <a:buSzTx/>
                        <a:buFont typeface="Arial" panose="020B0604020202020204" pitchFamily="34" charset="0"/>
                        <a:buChar char="•"/>
                        <a:tabLst/>
                        <a:defRPr/>
                      </a:pPr>
                      <a:r>
                        <a:rPr kumimoji="0" lang="en-GB" sz="1200" b="0" i="0" u="none" strike="noStrike" kern="1200" cap="none" spc="0" normalizeH="0" baseline="0" noProof="0">
                          <a:ln>
                            <a:noFill/>
                          </a:ln>
                          <a:solidFill>
                            <a:srgbClr val="404040"/>
                          </a:solidFill>
                          <a:effectLst/>
                          <a:uLnTx/>
                          <a:uFillTx/>
                          <a:latin typeface="+mn-lt"/>
                          <a:ea typeface="+mn-ea"/>
                          <a:cs typeface="+mn-cs"/>
                        </a:rPr>
                        <a:t>Following regulatory approval there do not appear to be any forms of early access pathway although patients previously receiving the product through the CUP or physician’s statement can continue.</a:t>
                      </a:r>
                    </a:p>
                    <a:p>
                      <a:pPr marL="171450" marR="0" lvl="0" indent="-171450" algn="l" defTabSz="914363" rtl="0" eaLnBrk="1" fontAlgn="auto" latinLnBrk="0" hangingPunct="1">
                        <a:lnSpc>
                          <a:spcPct val="100000"/>
                        </a:lnSpc>
                        <a:spcBef>
                          <a:spcPts val="200"/>
                        </a:spcBef>
                        <a:spcAft>
                          <a:spcPts val="0"/>
                        </a:spcAft>
                        <a:buClrTx/>
                        <a:buSzTx/>
                        <a:buFont typeface="Arial" panose="020B0604020202020204" pitchFamily="34" charset="0"/>
                        <a:buChar char="•"/>
                        <a:tabLst/>
                        <a:defRPr/>
                      </a:pPr>
                      <a:r>
                        <a:rPr kumimoji="0" lang="en-GB" sz="1200" b="0" i="0" u="none" strike="noStrike" kern="1200" cap="none" spc="0" normalizeH="0" baseline="0" noProof="0">
                          <a:ln>
                            <a:noFill/>
                          </a:ln>
                          <a:solidFill>
                            <a:srgbClr val="404040"/>
                          </a:solidFill>
                          <a:effectLst/>
                          <a:uLnTx/>
                          <a:uFillTx/>
                          <a:latin typeface="+mn-lt"/>
                          <a:ea typeface="+mn-ea"/>
                          <a:cs typeface="+mn-cs"/>
                        </a:rPr>
                        <a:t>A new ‘Dutch Access Program’ has been started recently to some products entering the lock procedure with access between submission &amp; reimbursement confirmation but this is limited to oncology medicines.</a:t>
                      </a:r>
                      <a:r>
                        <a:rPr kumimoji="0" lang="en-GB" sz="1200" b="0" i="0" u="none" strike="noStrike" kern="1200" cap="none" spc="0" normalizeH="0" baseline="30000" noProof="0">
                          <a:ln>
                            <a:noFill/>
                          </a:ln>
                          <a:solidFill>
                            <a:srgbClr val="404040"/>
                          </a:solidFill>
                          <a:effectLst/>
                          <a:uLnTx/>
                          <a:uFillTx/>
                          <a:latin typeface="+mn-lt"/>
                          <a:ea typeface="+mn-ea"/>
                          <a:cs typeface="+mn-cs"/>
                        </a:rPr>
                        <a:t>[5]</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marL="0" marR="0" lvl="0" indent="0" algn="ctr"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4000" b="0" i="0" u="none" strike="noStrike" kern="0" cap="none" spc="0" normalizeH="0" baseline="0" noProof="0">
                          <a:ln w="3175">
                            <a:solidFill>
                              <a:schemeClr val="tx1"/>
                            </a:solidFill>
                          </a:ln>
                          <a:solidFill>
                            <a:srgbClr val="FFC000"/>
                          </a:solidFill>
                          <a:effectLst/>
                          <a:uLnTx/>
                          <a:uFillTx/>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4000" b="0" i="0" u="none" strike="noStrike" kern="0" cap="none" spc="0" normalizeH="0" baseline="0" noProof="0">
                          <a:ln w="3175">
                            <a:solidFill>
                              <a:srgbClr val="404040"/>
                            </a:solidFill>
                          </a:ln>
                          <a:solidFill>
                            <a:srgbClr val="FFFFFF"/>
                          </a:solidFill>
                          <a:effectLst/>
                          <a:uLnTx/>
                          <a:uFillTx/>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910890321"/>
                  </a:ext>
                </a:extLst>
              </a:tr>
              <a:tr h="1559069">
                <a:tc>
                  <a:txBody>
                    <a:bodyPr/>
                    <a:lstStyle/>
                    <a:p>
                      <a:pPr algn="ctr"/>
                      <a:r>
                        <a:rPr lang="en-US" sz="1200" b="1" dirty="0">
                          <a:solidFill>
                            <a:schemeClr val="bg1"/>
                          </a:solidFill>
                        </a:rPr>
                        <a:t>Specialised reimbursement/HTA  pathways</a:t>
                      </a:r>
                    </a:p>
                    <a:p>
                      <a:pPr algn="ctr"/>
                      <a:endParaRPr lang="en-US" sz="1200" b="1" dirty="0">
                        <a:solidFill>
                          <a:schemeClr val="bg1"/>
                        </a:solidFill>
                      </a:endParaRPr>
                    </a:p>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dirty="0">
                          <a:ln>
                            <a:noFill/>
                          </a:ln>
                          <a:solidFill>
                            <a:srgbClr val="FFFFFF"/>
                          </a:solidFill>
                          <a:effectLst/>
                          <a:uLnTx/>
                          <a:uFillTx/>
                          <a:latin typeface="Arial" panose="020B0604020202020204" pitchFamily="34" charset="0"/>
                          <a:ea typeface="+mn-ea"/>
                          <a:cs typeface="+mn-cs"/>
                        </a:rPr>
                        <a:t>Assessment conducted:</a:t>
                      </a:r>
                    </a:p>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1100" b="1" i="1" u="none" strike="noStrike" kern="1200" cap="none" spc="0" normalizeH="0" baseline="0" noProof="0" dirty="0">
                          <a:ln>
                            <a:noFill/>
                          </a:ln>
                          <a:solidFill>
                            <a:srgbClr val="FFFFFF"/>
                          </a:solidFill>
                          <a:effectLst/>
                          <a:uLnTx/>
                          <a:uFillTx/>
                          <a:latin typeface="Arial" panose="020B0604020202020204" pitchFamily="34" charset="0"/>
                          <a:ea typeface="+mn-ea"/>
                          <a:cs typeface="+mn-cs"/>
                        </a:rPr>
                        <a:t>Jan-2021</a:t>
                      </a:r>
                    </a:p>
                  </a:txBody>
                  <a:tcPr marL="0" marR="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171450" marR="0" lvl="0" indent="-171450" algn="l" defTabSz="914363" rtl="0" eaLnBrk="1" fontAlgn="auto" latinLnBrk="0" hangingPunct="1">
                        <a:lnSpc>
                          <a:spcPct val="100000"/>
                        </a:lnSpc>
                        <a:spcBef>
                          <a:spcPts val="200"/>
                        </a:spcBef>
                        <a:spcAft>
                          <a:spcPts val="0"/>
                        </a:spcAft>
                        <a:buClrTx/>
                        <a:buSzTx/>
                        <a:buFont typeface="Arial" panose="020B0604020202020204" pitchFamily="34" charset="0"/>
                        <a:buChar char="•"/>
                        <a:tabLst/>
                        <a:defRPr/>
                      </a:pPr>
                      <a:r>
                        <a:rPr kumimoji="0" lang="en-GB" sz="1200" b="0" i="0" u="none" strike="noStrike" kern="1200" cap="none" spc="0" normalizeH="0" baseline="0" noProof="0">
                          <a:ln>
                            <a:noFill/>
                          </a:ln>
                          <a:solidFill>
                            <a:srgbClr val="404040"/>
                          </a:solidFill>
                          <a:effectLst/>
                          <a:uLnTx/>
                          <a:uFillTx/>
                          <a:latin typeface="+mn-lt"/>
                          <a:ea typeface="+mn-ea"/>
                          <a:cs typeface="+mn-cs"/>
                        </a:rPr>
                        <a:t>No orphan-specific assessment processes exist in the Netherlands.</a:t>
                      </a:r>
                      <a:r>
                        <a:rPr kumimoji="0" lang="en-GB" sz="1200" b="0" i="0" u="none" strike="noStrike" kern="1200" cap="none" spc="0" normalizeH="0" baseline="30000" noProof="0">
                          <a:ln>
                            <a:noFill/>
                          </a:ln>
                          <a:solidFill>
                            <a:srgbClr val="404040"/>
                          </a:solidFill>
                          <a:effectLst/>
                          <a:uLnTx/>
                          <a:uFillTx/>
                          <a:latin typeface="+mn-lt"/>
                          <a:ea typeface="+mn-ea"/>
                          <a:cs typeface="+mn-cs"/>
                        </a:rPr>
                        <a:t>[1]</a:t>
                      </a:r>
                    </a:p>
                    <a:p>
                      <a:pPr marL="171450" marR="0" lvl="0" indent="-171450" algn="l" defTabSz="914363" rtl="0" eaLnBrk="1" fontAlgn="auto" latinLnBrk="0" hangingPunct="1">
                        <a:lnSpc>
                          <a:spcPct val="100000"/>
                        </a:lnSpc>
                        <a:spcBef>
                          <a:spcPts val="200"/>
                        </a:spcBef>
                        <a:spcAft>
                          <a:spcPts val="0"/>
                        </a:spcAft>
                        <a:buClrTx/>
                        <a:buSzTx/>
                        <a:buFont typeface="Arial" panose="020B0604020202020204" pitchFamily="34" charset="0"/>
                        <a:buChar char="•"/>
                        <a:tabLst/>
                        <a:defRPr/>
                      </a:pPr>
                      <a:r>
                        <a:rPr kumimoji="0" lang="en-GB" sz="1200" b="0" i="0" u="none" strike="noStrike" kern="1200" cap="none" spc="0" normalizeH="0" baseline="0" noProof="0">
                          <a:ln>
                            <a:noFill/>
                          </a:ln>
                          <a:solidFill>
                            <a:srgbClr val="404040"/>
                          </a:solidFill>
                          <a:effectLst/>
                          <a:uLnTx/>
                          <a:uFillTx/>
                          <a:latin typeface="Arial"/>
                          <a:ea typeface="+mn-ea"/>
                          <a:cs typeface="+mn-cs"/>
                        </a:rPr>
                        <a:t>In theory, all hospital medicines are immediately eligible for reimbursement at the time of marketing authorisation however, if the cost of the product is expected to be high the Minister of Health, Welfare and Sport place the product in ‘a negotiation lock’ which means it will be subject to a cost-effectiveness assessment at a threshold of €80k/ICER. This assessment takes up to 9 months.</a:t>
                      </a:r>
                      <a:r>
                        <a:rPr kumimoji="0" lang="en-GB" sz="1200" b="0" i="0" u="none" strike="noStrike" kern="1200" cap="none" spc="0" normalizeH="0" baseline="30000" noProof="0">
                          <a:ln>
                            <a:noFill/>
                          </a:ln>
                          <a:solidFill>
                            <a:srgbClr val="404040"/>
                          </a:solidFill>
                          <a:effectLst/>
                          <a:uLnTx/>
                          <a:uFillTx/>
                          <a:latin typeface="Arial"/>
                          <a:ea typeface="+mn-ea"/>
                          <a:cs typeface="+mn-cs"/>
                        </a:rPr>
                        <a:t>[1]</a:t>
                      </a:r>
                    </a:p>
                    <a:p>
                      <a:pPr marL="628632" marR="0" lvl="1" indent="-171450" algn="l" defTabSz="914363" rtl="0" eaLnBrk="1" fontAlgn="auto" latinLnBrk="0" hangingPunct="1">
                        <a:lnSpc>
                          <a:spcPct val="100000"/>
                        </a:lnSpc>
                        <a:spcBef>
                          <a:spcPts val="200"/>
                        </a:spcBef>
                        <a:spcAft>
                          <a:spcPts val="0"/>
                        </a:spcAft>
                        <a:buClrTx/>
                        <a:buSzTx/>
                        <a:buFont typeface="Arial" panose="020B0604020202020204" pitchFamily="34" charset="0"/>
                        <a:buChar char="•"/>
                        <a:tabLst/>
                        <a:defRPr/>
                      </a:pPr>
                      <a:r>
                        <a:rPr kumimoji="0" lang="en-GB" sz="1200" b="0" i="0" u="none" strike="noStrike" kern="1200" cap="none" spc="0" normalizeH="0" baseline="0" noProof="0">
                          <a:ln>
                            <a:noFill/>
                          </a:ln>
                          <a:solidFill>
                            <a:srgbClr val="404040"/>
                          </a:solidFill>
                          <a:effectLst/>
                          <a:uLnTx/>
                          <a:uFillTx/>
                          <a:latin typeface="Arial"/>
                          <a:ea typeface="+mn-ea"/>
                          <a:cs typeface="+mn-cs"/>
                        </a:rPr>
                        <a:t>Following assessment, conditional reimbursement is possible on the basis of additional data collection; conditional reimbursement required the manufacturer to commit to a reduced price in the interim period. In June 2020, the MoH expanded the conditional financing scheme for rare diseases allowing for customised research and an extended research period.</a:t>
                      </a:r>
                      <a:r>
                        <a:rPr kumimoji="0" lang="en-GB" sz="1200" b="0" i="0" u="none" strike="noStrike" kern="1200" cap="none" spc="0" normalizeH="0" baseline="30000" noProof="0">
                          <a:ln>
                            <a:noFill/>
                          </a:ln>
                          <a:solidFill>
                            <a:srgbClr val="404040"/>
                          </a:solidFill>
                          <a:effectLst/>
                          <a:uLnTx/>
                          <a:uFillTx/>
                          <a:latin typeface="Arial"/>
                          <a:ea typeface="+mn-ea"/>
                          <a:cs typeface="+mn-cs"/>
                        </a:rPr>
                        <a:t>[1]</a:t>
                      </a:r>
                    </a:p>
                    <a:p>
                      <a:pPr marL="171450" marR="0" lvl="0" indent="-171450" algn="l" defTabSz="914363" rtl="0" eaLnBrk="1" fontAlgn="auto" latinLnBrk="0" hangingPunct="1">
                        <a:lnSpc>
                          <a:spcPct val="100000"/>
                        </a:lnSpc>
                        <a:spcBef>
                          <a:spcPts val="200"/>
                        </a:spcBef>
                        <a:spcAft>
                          <a:spcPts val="0"/>
                        </a:spcAft>
                        <a:buClrTx/>
                        <a:buSzTx/>
                        <a:buFont typeface="Arial" panose="020B0604020202020204" pitchFamily="34" charset="0"/>
                        <a:buChar char="•"/>
                        <a:tabLst/>
                        <a:defRPr/>
                      </a:pPr>
                      <a:r>
                        <a:rPr kumimoji="0" lang="en-GB" sz="1200" b="0" i="0" u="none" strike="noStrike" kern="1200" cap="none" spc="0" normalizeH="0" baseline="0" noProof="0">
                          <a:ln>
                            <a:noFill/>
                          </a:ln>
                          <a:solidFill>
                            <a:srgbClr val="404040"/>
                          </a:solidFill>
                          <a:effectLst/>
                          <a:uLnTx/>
                          <a:uFillTx/>
                          <a:latin typeface="+mn-lt"/>
                          <a:ea typeface="+mn-ea"/>
                          <a:cs typeface="+mn-cs"/>
                        </a:rPr>
                        <a:t>The Netherlands is an active participant in the BeNeLuxA joint assessment initiative which seeks to ensure sustainable access to innovative medicine at affordable costs.</a:t>
                      </a:r>
                      <a:r>
                        <a:rPr kumimoji="0" lang="en-GB" sz="1200" b="0" i="0" u="none" strike="noStrike" kern="1200" cap="none" spc="0" normalizeH="0" baseline="30000" noProof="0">
                          <a:ln>
                            <a:noFill/>
                          </a:ln>
                          <a:solidFill>
                            <a:srgbClr val="404040"/>
                          </a:solidFill>
                          <a:effectLst/>
                          <a:uLnTx/>
                          <a:uFillTx/>
                          <a:latin typeface="+mn-lt"/>
                          <a:ea typeface="+mn-ea"/>
                          <a:cs typeface="+mn-cs"/>
                        </a:rPr>
                        <a:t>[2] </a:t>
                      </a:r>
                      <a:r>
                        <a:rPr kumimoji="0" lang="en-GB" sz="1200" b="0" i="0" u="none" strike="noStrike" kern="1200" cap="none" spc="0" normalizeH="0" baseline="0" noProof="0">
                          <a:ln>
                            <a:noFill/>
                          </a:ln>
                          <a:solidFill>
                            <a:srgbClr val="404040"/>
                          </a:solidFill>
                          <a:effectLst/>
                          <a:uLnTx/>
                          <a:uFillTx/>
                          <a:latin typeface="+mn-lt"/>
                          <a:ea typeface="+mn-ea"/>
                          <a:cs typeface="+mn-cs"/>
                        </a:rPr>
                        <a:t>From previous experiences; it is not clear that this pathway facilitates more streamlined or earlier access.</a:t>
                      </a:r>
                      <a:r>
                        <a:rPr kumimoji="0" lang="en-GB" sz="1200" b="0" i="0" u="none" strike="noStrike" kern="1200" cap="none" spc="0" normalizeH="0" baseline="30000" noProof="0">
                          <a:ln>
                            <a:noFill/>
                          </a:ln>
                          <a:solidFill>
                            <a:srgbClr val="404040"/>
                          </a:solidFill>
                          <a:effectLst/>
                          <a:uLnTx/>
                          <a:uFillTx/>
                          <a:latin typeface="Arial"/>
                          <a:ea typeface="+mn-ea"/>
                          <a:cs typeface="+mn-cs"/>
                        </a:rPr>
                        <a:t>[1]</a:t>
                      </a:r>
                    </a:p>
                    <a:p>
                      <a:pPr marL="628632" marR="0" lvl="1" indent="-171450" algn="l" defTabSz="914363" rtl="0" eaLnBrk="1" fontAlgn="auto" latinLnBrk="0" hangingPunct="1">
                        <a:lnSpc>
                          <a:spcPct val="100000"/>
                        </a:lnSpc>
                        <a:spcBef>
                          <a:spcPts val="200"/>
                        </a:spcBef>
                        <a:spcAft>
                          <a:spcPts val="0"/>
                        </a:spcAft>
                        <a:buClrTx/>
                        <a:buSzTx/>
                        <a:buFont typeface="Arial" panose="020B0604020202020204" pitchFamily="34" charset="0"/>
                        <a:buChar char="•"/>
                        <a:tabLst/>
                        <a:defRPr/>
                      </a:pPr>
                      <a:r>
                        <a:rPr kumimoji="0" lang="en-GB" sz="1200" b="0" i="0" u="none" strike="noStrike" kern="1200" cap="none" spc="0" normalizeH="0" baseline="0" noProof="0">
                          <a:ln>
                            <a:noFill/>
                          </a:ln>
                          <a:solidFill>
                            <a:srgbClr val="404040"/>
                          </a:solidFill>
                          <a:effectLst/>
                          <a:uLnTx/>
                          <a:uFillTx/>
                          <a:latin typeface="Arial"/>
                          <a:ea typeface="+mn-ea"/>
                          <a:cs typeface="+mn-cs"/>
                        </a:rPr>
                        <a:t>Through the BeNeLuxA initiative, the NL HTA assessment (carried out by ZIN) was re-used by RIZIV-INAMI (the BE HTA body).</a:t>
                      </a:r>
                      <a:r>
                        <a:rPr kumimoji="0" lang="en-GB" sz="1200" b="0" i="0" u="none" strike="noStrike" kern="1200" cap="none" spc="0" normalizeH="0" baseline="30000" noProof="0">
                          <a:ln>
                            <a:noFill/>
                          </a:ln>
                          <a:solidFill>
                            <a:srgbClr val="404040"/>
                          </a:solidFill>
                          <a:effectLst/>
                          <a:uLnTx/>
                          <a:uFillTx/>
                          <a:latin typeface="Arial"/>
                          <a:ea typeface="+mn-ea"/>
                          <a:cs typeface="+mn-cs"/>
                        </a:rPr>
                        <a:t>[4]</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marL="0" marR="0" lvl="0" indent="0" algn="ctr"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4000" b="0" i="0" u="none" strike="noStrike" kern="0" cap="none" spc="0" normalizeH="0" baseline="0" noProof="0">
                          <a:ln w="3175">
                            <a:solidFill>
                              <a:schemeClr val="tx1"/>
                            </a:solidFill>
                          </a:ln>
                          <a:solidFill>
                            <a:srgbClr val="C00000"/>
                          </a:solidFill>
                          <a:effectLst/>
                          <a:uLnTx/>
                          <a:uFillTx/>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4000" b="0" i="0" u="none" strike="noStrike" kern="0" cap="none" spc="0" normalizeH="0" baseline="0" noProof="0" dirty="0">
                          <a:ln w="3175">
                            <a:solidFill>
                              <a:srgbClr val="404040"/>
                            </a:solidFill>
                          </a:ln>
                          <a:solidFill>
                            <a:srgbClr val="FFFFFF"/>
                          </a:solidFill>
                          <a:effectLst/>
                          <a:uLnTx/>
                          <a:uFillTx/>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906349619"/>
                  </a:ext>
                </a:extLst>
              </a:tr>
            </a:tbl>
          </a:graphicData>
        </a:graphic>
      </p:graphicFrame>
      <p:sp>
        <p:nvSpPr>
          <p:cNvPr id="11" name="Rectangle 10">
            <a:extLst>
              <a:ext uri="{FF2B5EF4-FFF2-40B4-BE49-F238E27FC236}">
                <a16:creationId xmlns:a16="http://schemas.microsoft.com/office/drawing/2014/main" id="{178ECD6D-AE95-43C1-9620-9B2CAC9DF2DB}"/>
              </a:ext>
            </a:extLst>
          </p:cNvPr>
          <p:cNvSpPr/>
          <p:nvPr/>
        </p:nvSpPr>
        <p:spPr>
          <a:xfrm>
            <a:off x="-2463" y="1493820"/>
            <a:ext cx="144000" cy="760493"/>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12" name="Rectangle 11">
            <a:extLst>
              <a:ext uri="{FF2B5EF4-FFF2-40B4-BE49-F238E27FC236}">
                <a16:creationId xmlns:a16="http://schemas.microsoft.com/office/drawing/2014/main" id="{0C8DAC19-2876-476F-B8B6-9C9FD17CDDEE}"/>
              </a:ext>
            </a:extLst>
          </p:cNvPr>
          <p:cNvSpPr/>
          <p:nvPr/>
        </p:nvSpPr>
        <p:spPr>
          <a:xfrm>
            <a:off x="-2463" y="2254313"/>
            <a:ext cx="144000" cy="1050202"/>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13" name="Rectangle 12">
            <a:extLst>
              <a:ext uri="{FF2B5EF4-FFF2-40B4-BE49-F238E27FC236}">
                <a16:creationId xmlns:a16="http://schemas.microsoft.com/office/drawing/2014/main" id="{EE10DC04-530F-4B95-903B-380346FDED6A}"/>
              </a:ext>
            </a:extLst>
          </p:cNvPr>
          <p:cNvSpPr/>
          <p:nvPr/>
        </p:nvSpPr>
        <p:spPr>
          <a:xfrm>
            <a:off x="-2463" y="3311406"/>
            <a:ext cx="144000" cy="720000"/>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14" name="Rectangle 13">
            <a:extLst>
              <a:ext uri="{FF2B5EF4-FFF2-40B4-BE49-F238E27FC236}">
                <a16:creationId xmlns:a16="http://schemas.microsoft.com/office/drawing/2014/main" id="{163CEF1C-6761-4DD3-AA16-2B23F88F7B77}"/>
              </a:ext>
            </a:extLst>
          </p:cNvPr>
          <p:cNvSpPr/>
          <p:nvPr/>
        </p:nvSpPr>
        <p:spPr>
          <a:xfrm>
            <a:off x="-2463" y="4031406"/>
            <a:ext cx="144000" cy="72000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15" name="Rectangle 14">
            <a:extLst>
              <a:ext uri="{FF2B5EF4-FFF2-40B4-BE49-F238E27FC236}">
                <a16:creationId xmlns:a16="http://schemas.microsoft.com/office/drawing/2014/main" id="{9B27C496-F79D-4DDA-9E90-E89EAB1AA257}"/>
              </a:ext>
            </a:extLst>
          </p:cNvPr>
          <p:cNvSpPr/>
          <p:nvPr/>
        </p:nvSpPr>
        <p:spPr>
          <a:xfrm>
            <a:off x="-2463" y="4758297"/>
            <a:ext cx="144000" cy="1422896"/>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16" name="Rectangle 15">
            <a:extLst>
              <a:ext uri="{FF2B5EF4-FFF2-40B4-BE49-F238E27FC236}">
                <a16:creationId xmlns:a16="http://schemas.microsoft.com/office/drawing/2014/main" id="{3D682B89-831C-412B-AA5D-E237840DAD7E}"/>
              </a:ext>
            </a:extLst>
          </p:cNvPr>
          <p:cNvSpPr/>
          <p:nvPr/>
        </p:nvSpPr>
        <p:spPr>
          <a:xfrm rot="16200000">
            <a:off x="-484433" y="4511204"/>
            <a:ext cx="1422895" cy="276999"/>
          </a:xfrm>
          <a:prstGeom prst="rect">
            <a:avLst/>
          </a:prstGeom>
        </p:spPr>
        <p:txBody>
          <a:bodyPr wrap="square">
            <a:spAutoFit/>
          </a:bodyPr>
          <a:lstStyle/>
          <a:p>
            <a:pPr marL="0" marR="0" lvl="0" indent="0" algn="r" defTabSz="914363"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404040"/>
                </a:solidFill>
                <a:effectLst/>
                <a:uLnTx/>
                <a:uFillTx/>
                <a:latin typeface="Arial"/>
                <a:ea typeface="+mn-ea"/>
                <a:cs typeface="+mn-cs"/>
              </a:rPr>
              <a:t>Access Pathways</a:t>
            </a:r>
          </a:p>
        </p:txBody>
      </p:sp>
      <p:pic>
        <p:nvPicPr>
          <p:cNvPr id="28" name="Picture 27">
            <a:extLst>
              <a:ext uri="{FF2B5EF4-FFF2-40B4-BE49-F238E27FC236}">
                <a16:creationId xmlns:a16="http://schemas.microsoft.com/office/drawing/2014/main" id="{14F28ADA-796B-46B6-9DD7-791FEBBFEF95}"/>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1416717" y="82924"/>
            <a:ext cx="564583" cy="564583"/>
          </a:xfrm>
          <a:prstGeom prst="rect">
            <a:avLst/>
          </a:prstGeom>
        </p:spPr>
      </p:pic>
      <p:grpSp>
        <p:nvGrpSpPr>
          <p:cNvPr id="31" name="Group 30">
            <a:extLst>
              <a:ext uri="{FF2B5EF4-FFF2-40B4-BE49-F238E27FC236}">
                <a16:creationId xmlns:a16="http://schemas.microsoft.com/office/drawing/2014/main" id="{8C0CE020-2EAB-4477-B60F-907DFDFB3E0B}"/>
              </a:ext>
            </a:extLst>
          </p:cNvPr>
          <p:cNvGrpSpPr/>
          <p:nvPr/>
        </p:nvGrpSpPr>
        <p:grpSpPr>
          <a:xfrm>
            <a:off x="695325" y="6144081"/>
            <a:ext cx="8921891" cy="844627"/>
            <a:chOff x="612292" y="6134319"/>
            <a:chExt cx="8921891" cy="844627"/>
          </a:xfrm>
        </p:grpSpPr>
        <p:sp>
          <p:nvSpPr>
            <p:cNvPr id="32" name="Text Placeholder 3">
              <a:extLst>
                <a:ext uri="{FF2B5EF4-FFF2-40B4-BE49-F238E27FC236}">
                  <a16:creationId xmlns:a16="http://schemas.microsoft.com/office/drawing/2014/main" id="{67F945D9-CBF9-4B63-95CF-86F81A290F83}"/>
                </a:ext>
              </a:extLst>
            </p:cNvPr>
            <p:cNvSpPr txBox="1">
              <a:spLocks/>
            </p:cNvSpPr>
            <p:nvPr/>
          </p:nvSpPr>
          <p:spPr>
            <a:xfrm>
              <a:off x="612292" y="6653452"/>
              <a:ext cx="1063112" cy="138499"/>
            </a:xfrm>
            <a:prstGeom prst="rect">
              <a:avLst/>
            </a:prstGeom>
          </p:spPr>
          <p:txBody>
            <a:bodyPr wrap="non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srgbClr val="404040"/>
                  </a:solidFill>
                  <a:effectLst/>
                  <a:uLnTx/>
                  <a:uFillTx/>
                  <a:latin typeface="Arial"/>
                  <a:ea typeface="+mn-ea"/>
                  <a:cs typeface="+mn-cs"/>
                </a:rPr>
                <a:t>Variation Status</a:t>
              </a:r>
            </a:p>
          </p:txBody>
        </p:sp>
        <p:sp>
          <p:nvSpPr>
            <p:cNvPr id="33" name="Rectangle 32">
              <a:extLst>
                <a:ext uri="{FF2B5EF4-FFF2-40B4-BE49-F238E27FC236}">
                  <a16:creationId xmlns:a16="http://schemas.microsoft.com/office/drawing/2014/main" id="{06E9D89D-EB11-4327-A941-273D65F030CC}"/>
                </a:ext>
              </a:extLst>
            </p:cNvPr>
            <p:cNvSpPr/>
            <p:nvPr/>
          </p:nvSpPr>
          <p:spPr>
            <a:xfrm>
              <a:off x="2952545" y="6653452"/>
              <a:ext cx="1124026" cy="138499"/>
            </a:xfrm>
            <a:prstGeom prst="rect">
              <a:avLst/>
            </a:prstGeom>
          </p:spPr>
          <p:txBody>
            <a:bodyPr wrap="non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Clinical variation</a:t>
              </a:r>
            </a:p>
          </p:txBody>
        </p:sp>
        <p:sp>
          <p:nvSpPr>
            <p:cNvPr id="34" name="Rectangle 33">
              <a:extLst>
                <a:ext uri="{FF2B5EF4-FFF2-40B4-BE49-F238E27FC236}">
                  <a16:creationId xmlns:a16="http://schemas.microsoft.com/office/drawing/2014/main" id="{4497CA42-7C17-42F8-80A9-DF3FC2890F00}"/>
                </a:ext>
              </a:extLst>
            </p:cNvPr>
            <p:cNvSpPr/>
            <p:nvPr/>
          </p:nvSpPr>
          <p:spPr>
            <a:xfrm>
              <a:off x="4564553" y="6653452"/>
              <a:ext cx="1438214" cy="138499"/>
            </a:xfrm>
            <a:prstGeom prst="rect">
              <a:avLst/>
            </a:prstGeom>
          </p:spPr>
          <p:txBody>
            <a:bodyPr wrap="non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Geographical variation</a:t>
              </a:r>
            </a:p>
          </p:txBody>
        </p:sp>
        <p:sp>
          <p:nvSpPr>
            <p:cNvPr id="35" name="Rectangle 34">
              <a:extLst>
                <a:ext uri="{FF2B5EF4-FFF2-40B4-BE49-F238E27FC236}">
                  <a16:creationId xmlns:a16="http://schemas.microsoft.com/office/drawing/2014/main" id="{44D2C28D-3A1A-45C5-B006-3442AA5E4A41}"/>
                </a:ext>
              </a:extLst>
            </p:cNvPr>
            <p:cNvSpPr/>
            <p:nvPr/>
          </p:nvSpPr>
          <p:spPr>
            <a:xfrm>
              <a:off x="1820366" y="6653452"/>
              <a:ext cx="918841" cy="138499"/>
            </a:xfrm>
            <a:prstGeom prst="rect">
              <a:avLst/>
            </a:prstGeom>
          </p:spPr>
          <p:txBody>
            <a:bodyPr wrap="non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No Variation</a:t>
              </a:r>
            </a:p>
          </p:txBody>
        </p:sp>
        <p:sp>
          <p:nvSpPr>
            <p:cNvPr id="36" name="Text Placeholder 3">
              <a:extLst>
                <a:ext uri="{FF2B5EF4-FFF2-40B4-BE49-F238E27FC236}">
                  <a16:creationId xmlns:a16="http://schemas.microsoft.com/office/drawing/2014/main" id="{0CB57962-F142-45F8-9B20-E1C10F04F38E}"/>
                </a:ext>
              </a:extLst>
            </p:cNvPr>
            <p:cNvSpPr txBox="1">
              <a:spLocks/>
            </p:cNvSpPr>
            <p:nvPr/>
          </p:nvSpPr>
          <p:spPr>
            <a:xfrm>
              <a:off x="612292" y="6402174"/>
              <a:ext cx="909223" cy="138499"/>
            </a:xfrm>
            <a:prstGeom prst="rect">
              <a:avLst/>
            </a:prstGeom>
          </p:spPr>
          <p:txBody>
            <a:bodyPr wrap="non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srgbClr val="404040"/>
                  </a:solidFill>
                  <a:effectLst/>
                  <a:uLnTx/>
                  <a:uFillTx/>
                  <a:latin typeface="Arial"/>
                  <a:ea typeface="+mn-ea"/>
                  <a:cs typeface="+mn-cs"/>
                </a:rPr>
                <a:t>Metric Status</a:t>
              </a:r>
            </a:p>
          </p:txBody>
        </p:sp>
        <p:sp>
          <p:nvSpPr>
            <p:cNvPr id="37" name="Rectangle 36">
              <a:extLst>
                <a:ext uri="{FF2B5EF4-FFF2-40B4-BE49-F238E27FC236}">
                  <a16:creationId xmlns:a16="http://schemas.microsoft.com/office/drawing/2014/main" id="{66BD61CF-9282-49A1-828B-279520822281}"/>
                </a:ext>
              </a:extLst>
            </p:cNvPr>
            <p:cNvSpPr/>
            <p:nvPr/>
          </p:nvSpPr>
          <p:spPr>
            <a:xfrm>
              <a:off x="4564553" y="6402174"/>
              <a:ext cx="752129" cy="138499"/>
            </a:xfrm>
            <a:prstGeom prst="rect">
              <a:avLst/>
            </a:prstGeom>
          </p:spPr>
          <p:txBody>
            <a:bodyPr wrap="non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Not good</a:t>
              </a:r>
            </a:p>
          </p:txBody>
        </p:sp>
        <p:sp>
          <p:nvSpPr>
            <p:cNvPr id="38" name="Rectangle 37">
              <a:extLst>
                <a:ext uri="{FF2B5EF4-FFF2-40B4-BE49-F238E27FC236}">
                  <a16:creationId xmlns:a16="http://schemas.microsoft.com/office/drawing/2014/main" id="{9964AFC9-6349-4BB8-92FB-4216646B55E0}"/>
                </a:ext>
              </a:extLst>
            </p:cNvPr>
            <p:cNvSpPr/>
            <p:nvPr/>
          </p:nvSpPr>
          <p:spPr>
            <a:xfrm>
              <a:off x="1820366" y="6402174"/>
              <a:ext cx="566181" cy="138499"/>
            </a:xfrm>
            <a:prstGeom prst="rect">
              <a:avLst/>
            </a:prstGeom>
          </p:spPr>
          <p:txBody>
            <a:bodyPr wrap="non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Good</a:t>
              </a:r>
            </a:p>
          </p:txBody>
        </p:sp>
        <p:sp>
          <p:nvSpPr>
            <p:cNvPr id="39" name="Rectangle 38">
              <a:extLst>
                <a:ext uri="{FF2B5EF4-FFF2-40B4-BE49-F238E27FC236}">
                  <a16:creationId xmlns:a16="http://schemas.microsoft.com/office/drawing/2014/main" id="{0D12E0CF-7E95-447E-BD2E-8BE79400652F}"/>
                </a:ext>
              </a:extLst>
            </p:cNvPr>
            <p:cNvSpPr/>
            <p:nvPr/>
          </p:nvSpPr>
          <p:spPr>
            <a:xfrm>
              <a:off x="2952545" y="6402174"/>
              <a:ext cx="1457450" cy="138499"/>
            </a:xfrm>
            <a:prstGeom prst="rect">
              <a:avLst/>
            </a:prstGeom>
          </p:spPr>
          <p:txBody>
            <a:bodyPr wrap="non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Room for improvement</a:t>
              </a:r>
            </a:p>
          </p:txBody>
        </p:sp>
        <p:sp>
          <p:nvSpPr>
            <p:cNvPr id="40" name="Text Placeholder 3">
              <a:extLst>
                <a:ext uri="{FF2B5EF4-FFF2-40B4-BE49-F238E27FC236}">
                  <a16:creationId xmlns:a16="http://schemas.microsoft.com/office/drawing/2014/main" id="{706D6ADA-BAC1-4B01-9AB8-519E8E23B167}"/>
                </a:ext>
              </a:extLst>
            </p:cNvPr>
            <p:cNvSpPr txBox="1">
              <a:spLocks/>
            </p:cNvSpPr>
            <p:nvPr/>
          </p:nvSpPr>
          <p:spPr>
            <a:xfrm>
              <a:off x="7031856" y="6458563"/>
              <a:ext cx="2502327" cy="276999"/>
            </a:xfrm>
            <a:prstGeom prst="rect">
              <a:avLst/>
            </a:prstGeom>
          </p:spPr>
          <p:txBody>
            <a:bodyPr wrap="squar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srgbClr val="404040"/>
                  </a:solidFill>
                  <a:effectLst/>
                  <a:uLnTx/>
                  <a:uFillTx/>
                  <a:latin typeface="Arial"/>
                  <a:ea typeface="+mn-ea"/>
                  <a:cs typeface="+mn-cs"/>
                </a:rPr>
                <a:t>Detailed definitions of the specific criteria for each metric are provided in slide notes</a:t>
              </a:r>
            </a:p>
          </p:txBody>
        </p:sp>
        <p:sp>
          <p:nvSpPr>
            <p:cNvPr id="41" name="Right Bracket 40">
              <a:extLst>
                <a:ext uri="{FF2B5EF4-FFF2-40B4-BE49-F238E27FC236}">
                  <a16:creationId xmlns:a16="http://schemas.microsoft.com/office/drawing/2014/main" id="{367B31D6-1E87-4E42-B387-CE4743FA6D07}"/>
                </a:ext>
              </a:extLst>
            </p:cNvPr>
            <p:cNvSpPr/>
            <p:nvPr/>
          </p:nvSpPr>
          <p:spPr>
            <a:xfrm>
              <a:off x="6985535" y="6345239"/>
              <a:ext cx="65086" cy="448758"/>
            </a:xfrm>
            <a:prstGeom prst="righ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404040"/>
                </a:solidFill>
                <a:effectLst/>
                <a:uLnTx/>
                <a:uFillTx/>
                <a:latin typeface="Arial"/>
                <a:ea typeface="+mn-ea"/>
                <a:cs typeface="+mn-cs"/>
              </a:endParaRPr>
            </a:p>
          </p:txBody>
        </p:sp>
        <p:sp>
          <p:nvSpPr>
            <p:cNvPr id="42" name="Rectangle 41">
              <a:extLst>
                <a:ext uri="{FF2B5EF4-FFF2-40B4-BE49-F238E27FC236}">
                  <a16:creationId xmlns:a16="http://schemas.microsoft.com/office/drawing/2014/main" id="{C582E8C1-58D2-43A1-B961-8272258E39C8}"/>
                </a:ext>
              </a:extLst>
            </p:cNvPr>
            <p:cNvSpPr/>
            <p:nvPr/>
          </p:nvSpPr>
          <p:spPr>
            <a:xfrm>
              <a:off x="2697441" y="6134319"/>
              <a:ext cx="433132" cy="584775"/>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a:ln w="3175">
                    <a:solidFill>
                      <a:srgbClr val="404040"/>
                    </a:solidFill>
                  </a:ln>
                  <a:solidFill>
                    <a:srgbClr val="FFC000"/>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a:ln w="3175">
                  <a:solidFill>
                    <a:srgbClr val="404040"/>
                  </a:solidFill>
                </a:ln>
                <a:solidFill>
                  <a:srgbClr val="FFC000"/>
                </a:solidFill>
                <a:effectLst/>
                <a:uLnTx/>
                <a:uFillTx/>
                <a:latin typeface="Arial"/>
                <a:ea typeface="+mn-ea"/>
                <a:cs typeface="+mn-cs"/>
              </a:endParaRPr>
            </a:p>
          </p:txBody>
        </p:sp>
        <p:sp>
          <p:nvSpPr>
            <p:cNvPr id="43" name="Rectangle 42">
              <a:extLst>
                <a:ext uri="{FF2B5EF4-FFF2-40B4-BE49-F238E27FC236}">
                  <a16:creationId xmlns:a16="http://schemas.microsoft.com/office/drawing/2014/main" id="{A7B92213-1C94-49FE-9D6B-78327C4FB52C}"/>
                </a:ext>
              </a:extLst>
            </p:cNvPr>
            <p:cNvSpPr/>
            <p:nvPr/>
          </p:nvSpPr>
          <p:spPr>
            <a:xfrm>
              <a:off x="4304210" y="6134319"/>
              <a:ext cx="433132" cy="584775"/>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a:ln w="3175">
                    <a:solidFill>
                      <a:srgbClr val="404040"/>
                    </a:solidFill>
                  </a:ln>
                  <a:solidFill>
                    <a:srgbClr val="C00000"/>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a:ln w="3175">
                  <a:solidFill>
                    <a:srgbClr val="404040"/>
                  </a:solidFill>
                </a:ln>
                <a:solidFill>
                  <a:srgbClr val="C00000"/>
                </a:solidFill>
                <a:effectLst/>
                <a:uLnTx/>
                <a:uFillTx/>
                <a:latin typeface="Arial"/>
                <a:ea typeface="+mn-ea"/>
                <a:cs typeface="+mn-cs"/>
              </a:endParaRPr>
            </a:p>
          </p:txBody>
        </p:sp>
        <p:sp>
          <p:nvSpPr>
            <p:cNvPr id="44" name="Rectangle 43">
              <a:extLst>
                <a:ext uri="{FF2B5EF4-FFF2-40B4-BE49-F238E27FC236}">
                  <a16:creationId xmlns:a16="http://schemas.microsoft.com/office/drawing/2014/main" id="{8FAEF036-F3EE-4FE3-A512-C61E70748CBE}"/>
                </a:ext>
              </a:extLst>
            </p:cNvPr>
            <p:cNvSpPr/>
            <p:nvPr/>
          </p:nvSpPr>
          <p:spPr>
            <a:xfrm>
              <a:off x="1571554" y="6134319"/>
              <a:ext cx="433132" cy="584775"/>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a:ln w="3175">
                    <a:solidFill>
                      <a:srgbClr val="404040"/>
                    </a:solidFill>
                  </a:ln>
                  <a:solidFill>
                    <a:srgbClr val="00B050"/>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a:ln w="3175">
                  <a:solidFill>
                    <a:srgbClr val="404040"/>
                  </a:solidFill>
                </a:ln>
                <a:solidFill>
                  <a:srgbClr val="00B050"/>
                </a:solidFill>
                <a:effectLst/>
                <a:uLnTx/>
                <a:uFillTx/>
                <a:latin typeface="Arial"/>
                <a:ea typeface="+mn-ea"/>
                <a:cs typeface="+mn-cs"/>
              </a:endParaRPr>
            </a:p>
          </p:txBody>
        </p:sp>
        <p:sp>
          <p:nvSpPr>
            <p:cNvPr id="45" name="Rectangle 44">
              <a:extLst>
                <a:ext uri="{FF2B5EF4-FFF2-40B4-BE49-F238E27FC236}">
                  <a16:creationId xmlns:a16="http://schemas.microsoft.com/office/drawing/2014/main" id="{2D457A36-0426-4568-82A4-E3B2FA0F9846}"/>
                </a:ext>
              </a:extLst>
            </p:cNvPr>
            <p:cNvSpPr/>
            <p:nvPr/>
          </p:nvSpPr>
          <p:spPr>
            <a:xfrm>
              <a:off x="1566066" y="6394171"/>
              <a:ext cx="433132" cy="584775"/>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a:ln w="3175">
                    <a:solidFill>
                      <a:srgbClr val="404040"/>
                    </a:solidFill>
                  </a:ln>
                  <a:solidFill>
                    <a:srgbClr val="FFFFFF"/>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a:ln w="3175">
                  <a:solidFill>
                    <a:srgbClr val="404040"/>
                  </a:solidFill>
                </a:ln>
                <a:solidFill>
                  <a:srgbClr val="FFFFFF"/>
                </a:solidFill>
                <a:effectLst/>
                <a:uLnTx/>
                <a:uFillTx/>
                <a:latin typeface="Arial"/>
                <a:ea typeface="+mn-ea"/>
                <a:cs typeface="+mn-cs"/>
              </a:endParaRPr>
            </a:p>
          </p:txBody>
        </p:sp>
        <p:pic>
          <p:nvPicPr>
            <p:cNvPr id="46" name="Graphic 47" descr="Map with pin">
              <a:extLst>
                <a:ext uri="{FF2B5EF4-FFF2-40B4-BE49-F238E27FC236}">
                  <a16:creationId xmlns:a16="http://schemas.microsoft.com/office/drawing/2014/main" id="{1B44F6C7-A4C0-45B1-A437-64C4BE3D2E4C}"/>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366187" y="6592151"/>
              <a:ext cx="253885" cy="253885"/>
            </a:xfrm>
            <a:prstGeom prst="rect">
              <a:avLst/>
            </a:prstGeom>
          </p:spPr>
        </p:pic>
        <p:pic>
          <p:nvPicPr>
            <p:cNvPr id="65" name="Graphic 67" descr="DNA">
              <a:extLst>
                <a:ext uri="{FF2B5EF4-FFF2-40B4-BE49-F238E27FC236}">
                  <a16:creationId xmlns:a16="http://schemas.microsoft.com/office/drawing/2014/main" id="{385A5AC3-3BB7-4D44-9708-5D1D3652B403}"/>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rot="2124302">
              <a:off x="2777090" y="6594765"/>
              <a:ext cx="253885" cy="253885"/>
            </a:xfrm>
            <a:prstGeom prst="rect">
              <a:avLst/>
            </a:prstGeom>
          </p:spPr>
        </p:pic>
        <p:sp>
          <p:nvSpPr>
            <p:cNvPr id="66" name="Rectangle 65">
              <a:extLst>
                <a:ext uri="{FF2B5EF4-FFF2-40B4-BE49-F238E27FC236}">
                  <a16:creationId xmlns:a16="http://schemas.microsoft.com/office/drawing/2014/main" id="{42EF79D4-BEFB-4E40-A810-9E5E926C25D8}"/>
                </a:ext>
              </a:extLst>
            </p:cNvPr>
            <p:cNvSpPr/>
            <p:nvPr/>
          </p:nvSpPr>
          <p:spPr>
            <a:xfrm>
              <a:off x="5283564" y="6134319"/>
              <a:ext cx="433132" cy="584775"/>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a:ln w="3175">
                    <a:solidFill>
                      <a:srgbClr val="404040"/>
                    </a:solidFill>
                  </a:ln>
                  <a:solidFill>
                    <a:srgbClr val="919396"/>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a:ln w="3175">
                  <a:solidFill>
                    <a:srgbClr val="404040"/>
                  </a:solidFill>
                </a:ln>
                <a:solidFill>
                  <a:srgbClr val="919396"/>
                </a:solidFill>
                <a:effectLst/>
                <a:uLnTx/>
                <a:uFillTx/>
                <a:latin typeface="Arial"/>
                <a:ea typeface="+mn-ea"/>
                <a:cs typeface="+mn-cs"/>
              </a:endParaRPr>
            </a:p>
          </p:txBody>
        </p:sp>
        <p:sp>
          <p:nvSpPr>
            <p:cNvPr id="67" name="Rectangle 66">
              <a:extLst>
                <a:ext uri="{FF2B5EF4-FFF2-40B4-BE49-F238E27FC236}">
                  <a16:creationId xmlns:a16="http://schemas.microsoft.com/office/drawing/2014/main" id="{76FD54B0-DC71-474F-A679-01477E49DD5A}"/>
                </a:ext>
              </a:extLst>
            </p:cNvPr>
            <p:cNvSpPr/>
            <p:nvPr/>
          </p:nvSpPr>
          <p:spPr>
            <a:xfrm>
              <a:off x="5525480" y="6406196"/>
              <a:ext cx="1610650" cy="138499"/>
            </a:xfrm>
            <a:prstGeom prst="rect">
              <a:avLst/>
            </a:prstGeom>
          </p:spPr>
          <p:txBody>
            <a:bodyPr wrap="squar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Not </a:t>
              </a:r>
              <a:r>
                <a:rPr kumimoji="0" lang="en-US" sz="900" b="0" i="0" u="none" strike="noStrike" kern="0" cap="none" spc="0" normalizeH="0" baseline="0" noProof="0" err="1">
                  <a:ln>
                    <a:noFill/>
                  </a:ln>
                  <a:solidFill>
                    <a:srgbClr val="404040"/>
                  </a:solidFill>
                  <a:effectLst/>
                  <a:uLnTx/>
                  <a:uFillTx/>
                  <a:latin typeface="Arial" panose="020B0604020202020204" pitchFamily="34" charset="0"/>
                  <a:ea typeface="+mn-ea"/>
                  <a:cs typeface="Arial" panose="020B0604020202020204" pitchFamily="34" charset="0"/>
                </a:rPr>
                <a:t>authorised</a:t>
              </a: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/assessed</a:t>
              </a:r>
            </a:p>
          </p:txBody>
        </p:sp>
      </p:grpSp>
    </p:spTree>
    <p:extLst>
      <p:ext uri="{BB962C8B-B14F-4D97-AF65-F5344CB8AC3E}">
        <p14:creationId xmlns:p14="http://schemas.microsoft.com/office/powerpoint/2010/main" val="20906677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6BC68896-FC20-4F7A-A43B-655D2810BB14}"/>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4581" name="think-cell Slide" r:id="rId6" imgW="359" imgH="360" progId="TCLayout.ActiveDocument.1">
                  <p:embed/>
                </p:oleObj>
              </mc:Choice>
              <mc:Fallback>
                <p:oleObj name="think-cell Slide" r:id="rId6" imgW="359" imgH="360" progId="TCLayout.ActiveDocument.1">
                  <p:embed/>
                  <p:pic>
                    <p:nvPicPr>
                      <p:cNvPr id="7" name="Object 6" hidden="1">
                        <a:extLst>
                          <a:ext uri="{FF2B5EF4-FFF2-40B4-BE49-F238E27FC236}">
                            <a16:creationId xmlns:a16="http://schemas.microsoft.com/office/drawing/2014/main" id="{6BC68896-FC20-4F7A-A43B-655D2810BB14}"/>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6" name="Rectangle 5" hidden="1">
            <a:extLst>
              <a:ext uri="{FF2B5EF4-FFF2-40B4-BE49-F238E27FC236}">
                <a16:creationId xmlns:a16="http://schemas.microsoft.com/office/drawing/2014/main" id="{24C19769-C9CD-4994-81A6-43B826998D5C}"/>
              </a:ext>
            </a:extLst>
          </p:cNvPr>
          <p:cNvSpPr/>
          <p:nvPr>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00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sym typeface="Arial" panose="020B0604020202020204" pitchFamily="34" charset="0"/>
            </a:endParaRPr>
          </a:p>
        </p:txBody>
      </p:sp>
      <p:sp>
        <p:nvSpPr>
          <p:cNvPr id="2" name="Title 1">
            <a:extLst>
              <a:ext uri="{FF2B5EF4-FFF2-40B4-BE49-F238E27FC236}">
                <a16:creationId xmlns:a16="http://schemas.microsoft.com/office/drawing/2014/main" id="{DF131541-4DE9-4EE3-88A1-B68AEED62F58}"/>
              </a:ext>
            </a:extLst>
          </p:cNvPr>
          <p:cNvSpPr>
            <a:spLocks noGrp="1"/>
          </p:cNvSpPr>
          <p:nvPr>
            <p:ph type="title"/>
          </p:nvPr>
        </p:nvSpPr>
        <p:spPr/>
        <p:txBody>
          <a:bodyPr vert="horz"/>
          <a:lstStyle/>
          <a:p>
            <a:r>
              <a:rPr lang="en-US">
                <a:solidFill>
                  <a:schemeClr val="tx1">
                    <a:lumMod val="50000"/>
                  </a:schemeClr>
                </a:solidFill>
              </a:rPr>
              <a:t>Access Tracker: </a:t>
            </a:r>
            <a:r>
              <a:rPr lang="en-US" dirty="0">
                <a:solidFill>
                  <a:schemeClr val="tx1">
                    <a:lumMod val="50000"/>
                  </a:schemeClr>
                </a:solidFill>
              </a:rPr>
              <a:t>Access to treatment and care</a:t>
            </a:r>
            <a:br>
              <a:rPr lang="en-US" dirty="0">
                <a:solidFill>
                  <a:schemeClr val="tx1">
                    <a:lumMod val="50000"/>
                  </a:schemeClr>
                </a:solidFill>
              </a:rPr>
            </a:br>
            <a:endParaRPr lang="en-US">
              <a:solidFill>
                <a:schemeClr val="tx1">
                  <a:lumMod val="50000"/>
                </a:schemeClr>
              </a:solidFill>
            </a:endParaRPr>
          </a:p>
        </p:txBody>
      </p:sp>
      <p:graphicFrame>
        <p:nvGraphicFramePr>
          <p:cNvPr id="8" name="Table 7">
            <a:extLst>
              <a:ext uri="{FF2B5EF4-FFF2-40B4-BE49-F238E27FC236}">
                <a16:creationId xmlns:a16="http://schemas.microsoft.com/office/drawing/2014/main" id="{45A5E32E-B4F9-4AFD-8765-3F7A3DF27051}"/>
              </a:ext>
            </a:extLst>
          </p:cNvPr>
          <p:cNvGraphicFramePr>
            <a:graphicFrameLocks noGrp="1"/>
          </p:cNvGraphicFramePr>
          <p:nvPr>
            <p:extLst>
              <p:ext uri="{D42A27DB-BD31-4B8C-83A1-F6EECF244321}">
                <p14:modId xmlns:p14="http://schemas.microsoft.com/office/powerpoint/2010/main" val="3958616345"/>
              </p:ext>
            </p:extLst>
          </p:nvPr>
        </p:nvGraphicFramePr>
        <p:xfrm>
          <a:off x="711199" y="1179724"/>
          <a:ext cx="11160000" cy="5008880"/>
        </p:xfrm>
        <a:graphic>
          <a:graphicData uri="http://schemas.openxmlformats.org/drawingml/2006/table">
            <a:tbl>
              <a:tblPr firstRow="1" bandRow="1">
                <a:tableStyleId>{5C22544A-7EE6-4342-B048-85BDC9FD1C3A}</a:tableStyleId>
              </a:tblPr>
              <a:tblGrid>
                <a:gridCol w="1728000">
                  <a:extLst>
                    <a:ext uri="{9D8B030D-6E8A-4147-A177-3AD203B41FA5}">
                      <a16:colId xmlns:a16="http://schemas.microsoft.com/office/drawing/2014/main" val="3503383727"/>
                    </a:ext>
                  </a:extLst>
                </a:gridCol>
                <a:gridCol w="874369">
                  <a:extLst>
                    <a:ext uri="{9D8B030D-6E8A-4147-A177-3AD203B41FA5}">
                      <a16:colId xmlns:a16="http://schemas.microsoft.com/office/drawing/2014/main" val="1107795009"/>
                    </a:ext>
                  </a:extLst>
                </a:gridCol>
                <a:gridCol w="6715335">
                  <a:extLst>
                    <a:ext uri="{9D8B030D-6E8A-4147-A177-3AD203B41FA5}">
                      <a16:colId xmlns:a16="http://schemas.microsoft.com/office/drawing/2014/main" val="120524524"/>
                    </a:ext>
                  </a:extLst>
                </a:gridCol>
                <a:gridCol w="906296">
                  <a:extLst>
                    <a:ext uri="{9D8B030D-6E8A-4147-A177-3AD203B41FA5}">
                      <a16:colId xmlns:a16="http://schemas.microsoft.com/office/drawing/2014/main" val="2565063402"/>
                    </a:ext>
                  </a:extLst>
                </a:gridCol>
                <a:gridCol w="936000">
                  <a:extLst>
                    <a:ext uri="{9D8B030D-6E8A-4147-A177-3AD203B41FA5}">
                      <a16:colId xmlns:a16="http://schemas.microsoft.com/office/drawing/2014/main" val="2391512879"/>
                    </a:ext>
                  </a:extLst>
                </a:gridCol>
              </a:tblGrid>
              <a:tr h="247488">
                <a:tc>
                  <a:txBody>
                    <a:bodyPr/>
                    <a:lstStyle/>
                    <a:p>
                      <a:r>
                        <a:rPr lang="en-US" sz="1400">
                          <a:solidFill>
                            <a:schemeClr val="tx1"/>
                          </a:solidFill>
                        </a:rPr>
                        <a:t>Area</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gridSpan="2">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r>
                        <a:rPr lang="en-US" sz="1400">
                          <a:solidFill>
                            <a:schemeClr val="tx1"/>
                          </a:solidFill>
                        </a:rPr>
                        <a:t>Summary </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hMerge="1">
                  <a:txBody>
                    <a:bodyPr/>
                    <a:lstStyle/>
                    <a:p>
                      <a:endParaRPr lang="en-US"/>
                    </a:p>
                  </a:txBody>
                  <a:tcPr/>
                </a:tc>
                <a:tc>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r>
                        <a:rPr lang="en-US" sz="1400">
                          <a:solidFill>
                            <a:schemeClr val="tx1"/>
                          </a:solidFill>
                        </a:rPr>
                        <a:t>Status</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r>
                        <a:rPr lang="en-US" sz="1400">
                          <a:solidFill>
                            <a:schemeClr val="tx1"/>
                          </a:solidFill>
                        </a:rPr>
                        <a:t>Variation</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4174310670"/>
                  </a:ext>
                </a:extLst>
              </a:tr>
              <a:tr h="1352163">
                <a:tc>
                  <a:txBody>
                    <a:bodyPr/>
                    <a:lstStyle/>
                    <a:p>
                      <a:pPr algn="ctr" rtl="0" fontAlgn="ctr">
                        <a:spcAft>
                          <a:spcPts val="600"/>
                        </a:spcAft>
                      </a:pPr>
                      <a:r>
                        <a:rPr lang="en-US" sz="1200" b="1" i="0" u="none" strike="noStrike" kern="1200" dirty="0">
                          <a:solidFill>
                            <a:schemeClr val="bg1"/>
                          </a:solidFill>
                          <a:effectLst/>
                          <a:latin typeface="Arial" panose="020B0604020202020204" pitchFamily="34" charset="0"/>
                          <a:ea typeface="+mn-ea"/>
                          <a:cs typeface="+mn-cs"/>
                        </a:rPr>
                        <a:t>Treatment and care guideline </a:t>
                      </a:r>
                      <a:r>
                        <a:rPr lang="en-US" sz="1200" b="1" u="none" strike="noStrike" dirty="0">
                          <a:solidFill>
                            <a:schemeClr val="bg1"/>
                          </a:solidFill>
                          <a:effectLst/>
                        </a:rPr>
                        <a:t>recommendations</a:t>
                      </a:r>
                    </a:p>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1050" b="0" i="1" u="none" strike="noStrike" kern="1200" cap="none" spc="0" normalizeH="0" baseline="0" noProof="0" dirty="0">
                          <a:ln>
                            <a:noFill/>
                          </a:ln>
                          <a:solidFill>
                            <a:srgbClr val="FFFFFF"/>
                          </a:solidFill>
                          <a:effectLst/>
                          <a:uLnTx/>
                          <a:uFillTx/>
                          <a:latin typeface="Arial" panose="020B0604020202020204" pitchFamily="34" charset="0"/>
                          <a:ea typeface="+mn-ea"/>
                          <a:cs typeface="+mn-cs"/>
                        </a:rPr>
                        <a:t>Assessment conducted:</a:t>
                      </a:r>
                    </a:p>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1050" b="1" i="1" u="none" strike="noStrike" kern="1200" cap="none" spc="0" normalizeH="0" baseline="0" noProof="0" dirty="0">
                          <a:ln>
                            <a:noFill/>
                          </a:ln>
                          <a:solidFill>
                            <a:srgbClr val="FFFFFF"/>
                          </a:solidFill>
                          <a:effectLst/>
                          <a:uLnTx/>
                          <a:uFillTx/>
                          <a:latin typeface="Arial" panose="020B0604020202020204" pitchFamily="34" charset="0"/>
                          <a:ea typeface="+mn-ea"/>
                          <a:cs typeface="+mn-cs"/>
                        </a:rPr>
                        <a:t>Jan-2021</a:t>
                      </a:r>
                    </a:p>
                  </a:txBody>
                  <a:tcPr marL="45720"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75000"/>
                      </a:schemeClr>
                    </a:solidFill>
                  </a:tcPr>
                </a:tc>
                <a:tc gridSpan="2">
                  <a:txBody>
                    <a:bodyPr/>
                    <a:lstStyle/>
                    <a:p>
                      <a:pPr marL="171450" marR="0" lvl="0" indent="-171450" algn="l" defTabSz="914363" rtl="0" eaLnBrk="1" fontAlgn="auto" latinLnBrk="0" hangingPunct="1">
                        <a:lnSpc>
                          <a:spcPct val="100000"/>
                        </a:lnSpc>
                        <a:spcBef>
                          <a:spcPts val="30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srgbClr val="404040"/>
                          </a:solidFill>
                          <a:effectLst/>
                          <a:uLnTx/>
                          <a:uFillTx/>
                          <a:latin typeface="+mn-lt"/>
                          <a:ea typeface="+mn-ea"/>
                          <a:cs typeface="+mn-cs"/>
                        </a:rPr>
                        <a:t>National guidelines for the treatment of patients with SMA Type 1 are available on the Dutch Guideline Database (</a:t>
                      </a:r>
                      <a:r>
                        <a:rPr kumimoji="0" lang="en-US" sz="1200" b="0" i="0" u="none" strike="noStrike" kern="1200" cap="none" spc="0" normalizeH="0" baseline="0" noProof="0" err="1">
                          <a:ln>
                            <a:noFill/>
                          </a:ln>
                          <a:solidFill>
                            <a:srgbClr val="404040"/>
                          </a:solidFill>
                          <a:effectLst/>
                          <a:uLnTx/>
                          <a:uFillTx/>
                          <a:latin typeface="+mn-lt"/>
                          <a:ea typeface="+mn-ea"/>
                          <a:cs typeface="+mn-cs"/>
                        </a:rPr>
                        <a:t>Richtlijnendatabase</a:t>
                      </a:r>
                      <a:r>
                        <a:rPr kumimoji="0" lang="en-US" sz="1200" b="0" i="0" u="none" strike="noStrike" kern="1200" cap="none" spc="0" normalizeH="0" baseline="0" noProof="0">
                          <a:ln>
                            <a:noFill/>
                          </a:ln>
                          <a:solidFill>
                            <a:srgbClr val="404040"/>
                          </a:solidFill>
                          <a:effectLst/>
                          <a:uLnTx/>
                          <a:uFillTx/>
                          <a:latin typeface="+mn-lt"/>
                          <a:ea typeface="+mn-ea"/>
                          <a:cs typeface="+mn-cs"/>
                        </a:rPr>
                        <a:t>). This guideline was developed by Muscle Diseases Netherlands (SN).</a:t>
                      </a:r>
                      <a:r>
                        <a:rPr kumimoji="0" lang="en-US" sz="1200" b="0" i="0" u="none" strike="noStrike" kern="1200" cap="none" spc="0" normalizeH="0" baseline="30000" noProof="0">
                          <a:ln>
                            <a:noFill/>
                          </a:ln>
                          <a:solidFill>
                            <a:srgbClr val="404040"/>
                          </a:solidFill>
                          <a:effectLst/>
                          <a:uLnTx/>
                          <a:uFillTx/>
                          <a:latin typeface="+mn-lt"/>
                          <a:ea typeface="+mn-ea"/>
                          <a:cs typeface="+mn-cs"/>
                        </a:rPr>
                        <a:t>[1]</a:t>
                      </a:r>
                    </a:p>
                    <a:p>
                      <a:pPr marL="361950" marR="0" lvl="1" indent="-171450" algn="l" defTabSz="914363" rtl="0" eaLnBrk="1" fontAlgn="auto" latinLnBrk="0" hangingPunct="1">
                        <a:lnSpc>
                          <a:spcPct val="100000"/>
                        </a:lnSpc>
                        <a:spcBef>
                          <a:spcPts val="30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srgbClr val="404040"/>
                          </a:solidFill>
                          <a:effectLst/>
                          <a:uLnTx/>
                          <a:uFillTx/>
                          <a:latin typeface="+mn-lt"/>
                          <a:ea typeface="+mn-ea"/>
                          <a:cs typeface="+mn-cs"/>
                        </a:rPr>
                        <a:t>The guidelines do not include treatment recommendations but are based on the 2017 TREAT-NMD international standards of care and aims to bring the most important aspects of treatment to the attention of Dutch HCPs in the context of the Dutch healthcare system since it was noted that this consensus statement had no contribution from a Dutch expert.</a:t>
                      </a:r>
                      <a:r>
                        <a:rPr kumimoji="0" lang="en-US" sz="1200" b="0" i="0" u="none" strike="noStrike" kern="1200" cap="none" spc="0" normalizeH="0" baseline="30000" noProof="0">
                          <a:ln>
                            <a:noFill/>
                          </a:ln>
                          <a:solidFill>
                            <a:srgbClr val="404040"/>
                          </a:solidFill>
                          <a:effectLst/>
                          <a:uLnTx/>
                          <a:uFillTx/>
                          <a:latin typeface="+mn-lt"/>
                          <a:ea typeface="+mn-ea"/>
                          <a:cs typeface="+mn-cs"/>
                        </a:rPr>
                        <a:t>[1-3]</a:t>
                      </a:r>
                    </a:p>
                    <a:p>
                      <a:pPr marL="0" marR="0" lvl="0" indent="-176194" algn="l" defTabSz="914363" rtl="0" eaLnBrk="1" fontAlgn="auto" latinLnBrk="0" hangingPunct="1">
                        <a:lnSpc>
                          <a:spcPct val="100000"/>
                        </a:lnSpc>
                        <a:spcBef>
                          <a:spcPts val="30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srgbClr val="404040"/>
                          </a:solidFill>
                          <a:effectLst/>
                          <a:uLnTx/>
                          <a:uFillTx/>
                          <a:latin typeface="+mn-lt"/>
                          <a:ea typeface="+mn-ea"/>
                          <a:cs typeface="+mn-cs"/>
                        </a:rPr>
                        <a:t>There are no Dutch guidelines developed for any other form of SMA.</a:t>
                      </a: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20000"/>
                        <a:lumOff val="80000"/>
                      </a:schemeClr>
                    </a:solidFill>
                  </a:tcPr>
                </a:tc>
                <a:tc hMerge="1">
                  <a:txBody>
                    <a:bodyPr/>
                    <a:lstStyle/>
                    <a:p>
                      <a:endParaRPr lang="en-US"/>
                    </a:p>
                  </a:txBody>
                  <a:tcPr/>
                </a:tc>
                <a:tc>
                  <a:txBody>
                    <a:bodyPr/>
                    <a:lstStyle/>
                    <a:p>
                      <a:pPr marL="0" marR="0" lvl="0" indent="0" algn="ctr"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4000" b="0" i="0" u="none" strike="noStrike" kern="0" cap="none" spc="0" normalizeH="0" baseline="0" noProof="0">
                          <a:ln w="3175">
                            <a:solidFill>
                              <a:schemeClr val="tx1"/>
                            </a:solidFill>
                          </a:ln>
                          <a:solidFill>
                            <a:srgbClr val="FFC000"/>
                          </a:solidFill>
                          <a:effectLst/>
                          <a:uLnTx/>
                          <a:uFillTx/>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4000" b="0" i="0" u="none" strike="noStrike" kern="0" cap="none" spc="0" normalizeH="0" baseline="0" noProof="0">
                          <a:ln w="3175">
                            <a:solidFill>
                              <a:srgbClr val="404040"/>
                            </a:solidFill>
                          </a:ln>
                          <a:solidFill>
                            <a:srgbClr val="FFFFFF"/>
                          </a:solidFill>
                          <a:effectLst/>
                          <a:uLnTx/>
                          <a:uFillTx/>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546774863"/>
                  </a:ext>
                </a:extLst>
              </a:tr>
              <a:tr h="1336437">
                <a:tc rowSpan="3">
                  <a:txBody>
                    <a:bodyPr/>
                    <a:lstStyle/>
                    <a:p>
                      <a:pPr algn="ctr" rtl="0" fontAlgn="ctr"/>
                      <a:r>
                        <a:rPr lang="en-US" sz="1200" b="1" i="0" u="none" strike="noStrike" dirty="0">
                          <a:solidFill>
                            <a:schemeClr val="bg1"/>
                          </a:solidFill>
                          <a:effectLst/>
                          <a:latin typeface="Arial" panose="020B0604020202020204" pitchFamily="34" charset="0"/>
                        </a:rPr>
                        <a:t>Treatment availability</a:t>
                      </a:r>
                    </a:p>
                    <a:p>
                      <a:pPr algn="ctr" rtl="0" fontAlgn="ctr"/>
                      <a:endParaRPr lang="en-US" sz="1600" b="1" i="0" u="none" strike="noStrike" dirty="0">
                        <a:solidFill>
                          <a:schemeClr val="bg1"/>
                        </a:solidFill>
                        <a:effectLst/>
                        <a:latin typeface="Arial" panose="020B0604020202020204" pitchFamily="34" charset="0"/>
                      </a:endParaRPr>
                    </a:p>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1050" b="0" i="1" u="none" strike="noStrike" kern="1200" cap="none" spc="0" normalizeH="0" baseline="0" noProof="0" dirty="0">
                          <a:ln>
                            <a:noFill/>
                          </a:ln>
                          <a:solidFill>
                            <a:srgbClr val="FFFFFF"/>
                          </a:solidFill>
                          <a:effectLst/>
                          <a:uLnTx/>
                          <a:uFillTx/>
                          <a:latin typeface="Arial" panose="020B0604020202020204" pitchFamily="34" charset="0"/>
                          <a:ea typeface="+mn-ea"/>
                          <a:cs typeface="+mn-cs"/>
                        </a:rPr>
                        <a:t>Assessment conducted:</a:t>
                      </a:r>
                    </a:p>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1050" b="1" i="1" u="none" strike="noStrike" kern="1200" cap="none" spc="0" normalizeH="0" baseline="0" noProof="0" dirty="0">
                          <a:ln>
                            <a:noFill/>
                          </a:ln>
                          <a:solidFill>
                            <a:srgbClr val="FFFFFF"/>
                          </a:solidFill>
                          <a:effectLst/>
                          <a:uLnTx/>
                          <a:uFillTx/>
                          <a:latin typeface="Arial" panose="020B0604020202020204" pitchFamily="34" charset="0"/>
                          <a:ea typeface="+mn-ea"/>
                          <a:cs typeface="+mn-cs"/>
                        </a:rPr>
                        <a:t>08-Aug-2021</a:t>
                      </a:r>
                    </a:p>
                  </a:txBody>
                  <a:tcPr marL="45720"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accent1">
                        <a:lumMod val="75000"/>
                      </a:schemeClr>
                    </a:solidFill>
                  </a:tcPr>
                </a:tc>
                <a:tc>
                  <a:txBody>
                    <a:bodyPr/>
                    <a:lstStyle/>
                    <a:p>
                      <a:pPr marL="0" marR="0" lvl="0" indent="0" algn="l" defTabSz="914363"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200" b="1" i="1" u="none" strike="noStrike" kern="1200" cap="none" spc="0" normalizeH="0" baseline="0" noProof="0">
                          <a:ln>
                            <a:noFill/>
                          </a:ln>
                          <a:solidFill>
                            <a:srgbClr val="404040"/>
                          </a:solidFill>
                          <a:effectLst/>
                          <a:uLnTx/>
                          <a:uFillTx/>
                          <a:latin typeface="Arial"/>
                          <a:ea typeface="+mn-ea"/>
                          <a:cs typeface="+mn-cs"/>
                        </a:rPr>
                        <a:t>Spinraza</a:t>
                      </a:r>
                    </a:p>
                  </a:txBody>
                  <a:tcPr marL="3600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marL="171450" marR="0" lvl="0" indent="-171450" algn="l" defTabSz="914363" rtl="0" eaLnBrk="1" fontAlgn="auto" latinLnBrk="0" hangingPunct="1">
                        <a:lnSpc>
                          <a:spcPct val="100000"/>
                        </a:lnSpc>
                        <a:spcBef>
                          <a:spcPts val="30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srgbClr val="404040"/>
                          </a:solidFill>
                          <a:effectLst/>
                          <a:uLnTx/>
                          <a:uFillTx/>
                          <a:latin typeface="+mn-lt"/>
                          <a:ea typeface="+mn-ea"/>
                          <a:cs typeface="+mn-cs"/>
                        </a:rPr>
                        <a:t>Since August 2018, Spinraza was approved for reimbursement in SMA patients up to the age of 9.5 years at the start of treatment. This included pre-symptomatic infants with a genetic diagnosis of 5q SMA and with 2/3 copies of SMN2.</a:t>
                      </a:r>
                      <a:r>
                        <a:rPr kumimoji="0" lang="en-US" sz="1200" b="0" i="0" u="none" strike="noStrike" kern="1200" cap="none" spc="0" normalizeH="0" baseline="30000" noProof="0">
                          <a:ln>
                            <a:noFill/>
                          </a:ln>
                          <a:solidFill>
                            <a:srgbClr val="404040"/>
                          </a:solidFill>
                          <a:effectLst/>
                          <a:uLnTx/>
                          <a:uFillTx/>
                          <a:latin typeface="+mn-lt"/>
                          <a:ea typeface="+mn-ea"/>
                          <a:cs typeface="+mn-cs"/>
                        </a:rPr>
                        <a:t>[4]</a:t>
                      </a:r>
                    </a:p>
                    <a:p>
                      <a:pPr marL="628632" marR="0" lvl="1" indent="-171450" algn="l" defTabSz="914363" rtl="0" eaLnBrk="1" fontAlgn="auto" latinLnBrk="0" hangingPunct="1">
                        <a:lnSpc>
                          <a:spcPct val="100000"/>
                        </a:lnSpc>
                        <a:spcBef>
                          <a:spcPts val="30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srgbClr val="404040"/>
                          </a:solidFill>
                          <a:effectLst/>
                          <a:uLnTx/>
                          <a:uFillTx/>
                          <a:latin typeface="+mn-lt"/>
                          <a:ea typeface="+mn-ea"/>
                          <a:cs typeface="+mn-cs"/>
                        </a:rPr>
                        <a:t>In January 2020, conditional reimbursement was granted for patients &gt;9.5 years for a period of 7 years meaning an additional 290 patients are eligible for reimbursed treatment.</a:t>
                      </a:r>
                      <a:r>
                        <a:rPr kumimoji="0" lang="en-US" sz="1200" b="0" i="0" u="none" strike="noStrike" kern="1200" cap="none" spc="0" normalizeH="0" baseline="30000" noProof="0">
                          <a:ln>
                            <a:noFill/>
                          </a:ln>
                          <a:solidFill>
                            <a:srgbClr val="404040"/>
                          </a:solidFill>
                          <a:effectLst/>
                          <a:uLnTx/>
                          <a:uFillTx/>
                          <a:latin typeface="+mn-lt"/>
                          <a:ea typeface="+mn-ea"/>
                          <a:cs typeface="+mn-cs"/>
                        </a:rPr>
                        <a:t>[5]</a:t>
                      </a:r>
                    </a:p>
                    <a:p>
                      <a:pPr marL="171450" marR="0" lvl="0" indent="-171450" algn="l" defTabSz="914363"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GB" sz="1200"/>
                        <a:t>From January 2014, all orphan drugs are reimbursed via the hospital setting, and can only be administered in designated centres of excellence; therefore, SMA treatments can only administered in UMC Utrecht.</a:t>
                      </a:r>
                      <a:r>
                        <a:rPr lang="en-GB" sz="1200" baseline="30000"/>
                        <a:t>[4,5]</a:t>
                      </a: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marL="0" marR="0" lvl="0" indent="0" algn="ctr"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4000" b="0" i="0" u="none" strike="noStrike" kern="0" cap="none" spc="0" normalizeH="0" baseline="0" noProof="0">
                          <a:ln w="3175">
                            <a:solidFill>
                              <a:schemeClr val="tx1"/>
                            </a:solidFill>
                          </a:ln>
                          <a:solidFill>
                            <a:srgbClr val="00B050"/>
                          </a:solidFill>
                          <a:effectLst/>
                          <a:uLnTx/>
                          <a:uFillTx/>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4000" b="0" i="0" u="none" strike="noStrike" kern="0" cap="none" spc="0" normalizeH="0" baseline="0" noProof="0">
                          <a:ln w="3175">
                            <a:solidFill>
                              <a:srgbClr val="404040"/>
                            </a:solidFill>
                          </a:ln>
                          <a:solidFill>
                            <a:srgbClr val="FFFFFF"/>
                          </a:solidFill>
                          <a:effectLst/>
                          <a:uLnTx/>
                          <a:uFillTx/>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019984816"/>
                  </a:ext>
                </a:extLst>
              </a:tr>
              <a:tr h="556849">
                <a:tc vMerge="1">
                  <a:txBody>
                    <a:bodyPr/>
                    <a:lstStyle/>
                    <a:p>
                      <a:endParaRPr lang="en-US" dirty="0"/>
                    </a:p>
                  </a:txBody>
                  <a:tcPr/>
                </a:tc>
                <a:tc>
                  <a:txBody>
                    <a:bodyPr/>
                    <a:lstStyle/>
                    <a:p>
                      <a:pPr marL="0" marR="0" lvl="0" indent="0" algn="l" defTabSz="914363"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200" b="1" i="1" u="none" strike="noStrike" kern="1200" cap="none" spc="0" normalizeH="0" baseline="0" noProof="0" dirty="0">
                          <a:ln>
                            <a:noFill/>
                          </a:ln>
                          <a:solidFill>
                            <a:srgbClr val="404040"/>
                          </a:solidFill>
                          <a:effectLst/>
                          <a:uLnTx/>
                          <a:uFillTx/>
                          <a:latin typeface="Arial"/>
                          <a:ea typeface="+mn-ea"/>
                          <a:cs typeface="+mn-cs"/>
                        </a:rPr>
                        <a:t>Zolgensma</a:t>
                      </a:r>
                    </a:p>
                  </a:txBody>
                  <a:tcPr marL="36000" marR="0" marT="0" marB="0"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marL="171450" marR="0" lvl="0" indent="-171450" algn="l" defTabSz="914363" rtl="0" eaLnBrk="1" fontAlgn="auto" latinLnBrk="0" hangingPunct="1">
                        <a:lnSpc>
                          <a:spcPct val="100000"/>
                        </a:lnSpc>
                        <a:spcBef>
                          <a:spcPts val="20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404040"/>
                          </a:solidFill>
                          <a:effectLst/>
                          <a:uLnTx/>
                          <a:uFillTx/>
                          <a:latin typeface="+mn-lt"/>
                          <a:ea typeface="+mn-ea"/>
                          <a:cs typeface="+mn-cs"/>
                        </a:rPr>
                        <a:t>Zolgensma is undergoing assessment and was entered into the ‘negotiation lock’ process in March 2020.</a:t>
                      </a:r>
                      <a:r>
                        <a:rPr kumimoji="0" lang="en-US" sz="1200" b="0" i="0" u="none" strike="noStrike" kern="1200" cap="none" spc="0" normalizeH="0" baseline="30000" noProof="0" dirty="0">
                          <a:ln>
                            <a:noFill/>
                          </a:ln>
                          <a:solidFill>
                            <a:srgbClr val="404040"/>
                          </a:solidFill>
                          <a:effectLst/>
                          <a:uLnTx/>
                          <a:uFillTx/>
                          <a:latin typeface="+mn-lt"/>
                          <a:ea typeface="+mn-ea"/>
                          <a:cs typeface="+mn-cs"/>
                        </a:rPr>
                        <a:t>[6]</a:t>
                      </a:r>
                    </a:p>
                    <a:p>
                      <a:pPr marL="171450" marR="0" lvl="0" indent="-171450" algn="l" defTabSz="914363" rtl="0" eaLnBrk="1" fontAlgn="auto" latinLnBrk="0" hangingPunct="1">
                        <a:lnSpc>
                          <a:spcPct val="100000"/>
                        </a:lnSpc>
                        <a:spcBef>
                          <a:spcPts val="20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404040"/>
                          </a:solidFill>
                          <a:effectLst/>
                          <a:uLnTx/>
                          <a:uFillTx/>
                          <a:latin typeface="+mn-lt"/>
                          <a:ea typeface="+mn-ea"/>
                          <a:cs typeface="+mn-cs"/>
                        </a:rPr>
                        <a:t>Since March 2021, Zolgensma has been reimbursed through an early access program for infants weighing under 13.5kg before the onset of symptoms or with SMA type 1, up to the age of 6 months in a phase of the disease where intensive treatment can have a good </a:t>
                      </a:r>
                      <a:r>
                        <a:rPr kumimoji="0" lang="en-US" sz="1200" b="0" i="0" u="none" strike="noStrike" kern="1200" cap="none" spc="0" normalizeH="0" baseline="0" noProof="0" dirty="0">
                          <a:ln>
                            <a:noFill/>
                          </a:ln>
                          <a:solidFill>
                            <a:schemeClr val="tx1"/>
                          </a:solidFill>
                          <a:effectLst/>
                          <a:uLnTx/>
                          <a:uFillTx/>
                          <a:latin typeface="+mn-lt"/>
                          <a:ea typeface="+mn-ea"/>
                          <a:cs typeface="+mn-cs"/>
                        </a:rPr>
                        <a:t>effect.</a:t>
                      </a:r>
                      <a:r>
                        <a:rPr kumimoji="0" lang="en-US" sz="1200" b="0" i="0" u="none" strike="noStrike" kern="1200" cap="none" spc="0" normalizeH="0" baseline="30000" noProof="0" dirty="0">
                          <a:ln>
                            <a:noFill/>
                          </a:ln>
                          <a:solidFill>
                            <a:schemeClr val="tx1"/>
                          </a:solidFill>
                          <a:effectLst/>
                          <a:uLnTx/>
                          <a:uFillTx/>
                          <a:latin typeface="+mn-lt"/>
                          <a:ea typeface="+mn-ea"/>
                          <a:cs typeface="+mn-cs"/>
                        </a:rPr>
                        <a:t>[11]</a:t>
                      </a:r>
                      <a:endParaRPr kumimoji="0" lang="en-US" sz="1200" b="0" i="0" u="none" strike="noStrike" kern="1200" cap="none" spc="0" normalizeH="0" baseline="30000" noProof="0" dirty="0">
                        <a:ln>
                          <a:noFill/>
                        </a:ln>
                        <a:solidFill>
                          <a:schemeClr val="tx1"/>
                        </a:solidFill>
                        <a:effectLst/>
                        <a:uLnTx/>
                        <a:uFillTx/>
                        <a:latin typeface="Arial"/>
                        <a:ea typeface="+mn-ea"/>
                        <a:cs typeface="+mn-cs"/>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marL="0" marR="0" lvl="0" indent="0" algn="ctr"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4000" b="0" i="0" u="none" strike="noStrike" kern="0" cap="none" spc="0" normalizeH="0" baseline="0" noProof="0">
                          <a:ln w="3175">
                            <a:solidFill>
                              <a:schemeClr val="tx1"/>
                            </a:solidFill>
                          </a:ln>
                          <a:solidFill>
                            <a:schemeClr val="accent1"/>
                          </a:solidFill>
                          <a:effectLst/>
                          <a:uLnTx/>
                          <a:uFillTx/>
                          <a:latin typeface="Arial" panose="020B0604020202020204" pitchFamily="34" charset="0"/>
                          <a:ea typeface="+mn-ea"/>
                          <a:cs typeface="Arial" panose="020B0604020202020204" pitchFamily="34" charset="0"/>
                        </a:rPr>
                        <a:t>●</a:t>
                      </a:r>
                      <a:endParaRPr kumimoji="0" lang="en-US" sz="1200" b="0" i="0" u="none" strike="noStrike" kern="1200" cap="none" spc="0" normalizeH="0" baseline="0" noProof="0">
                        <a:ln>
                          <a:noFill/>
                        </a:ln>
                        <a:solidFill>
                          <a:srgbClr val="404040"/>
                        </a:solidFill>
                        <a:effectLst/>
                        <a:uLnTx/>
                        <a:uFillTx/>
                        <a:latin typeface="+mn-lt"/>
                        <a:ea typeface="+mn-ea"/>
                        <a:cs typeface="+mn-cs"/>
                      </a:endParaRPr>
                    </a:p>
                    <a:p>
                      <a:pPr marL="0" marR="0" lvl="0" indent="0" algn="ctr" defTabSz="914308"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500" b="0" i="0" u="none" strike="noStrike" kern="0" cap="none" spc="0" normalizeH="0" baseline="0" noProof="0" dirty="0">
                        <a:ln w="3175">
                          <a:solidFill>
                            <a:schemeClr val="tx1"/>
                          </a:solidFill>
                        </a:ln>
                        <a:solidFill>
                          <a:schemeClr val="bg2"/>
                        </a:solidFill>
                        <a:effectLst/>
                        <a:uLnTx/>
                        <a:uFillTx/>
                        <a:latin typeface="Arial" panose="020B0604020202020204" pitchFamily="34" charset="0"/>
                        <a:ea typeface="+mn-ea"/>
                        <a:cs typeface="Arial" panose="020B060402020202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200" b="0" i="0" u="none" strike="noStrike" kern="1200" cap="none" spc="0" normalizeH="0" baseline="0" noProof="0">
                          <a:ln>
                            <a:noFill/>
                          </a:ln>
                          <a:solidFill>
                            <a:srgbClr val="404040"/>
                          </a:solidFill>
                          <a:effectLst/>
                          <a:uLnTx/>
                          <a:uFillTx/>
                          <a:latin typeface="+mn-lt"/>
                          <a:ea typeface="+mn-ea"/>
                          <a:cs typeface="+mn-cs"/>
                        </a:rPr>
                        <a:t>Reimbursed through unique EAP to restricted population</a:t>
                      </a:r>
                      <a:endParaRPr kumimoji="0" lang="en-US" sz="1200" b="0" i="0" u="none" strike="noStrike" kern="1200" cap="none" spc="0" normalizeH="0" baseline="0" noProof="0" dirty="0">
                        <a:ln>
                          <a:noFill/>
                        </a:ln>
                        <a:solidFill>
                          <a:srgbClr val="404040"/>
                        </a:solidFill>
                        <a:effectLst/>
                        <a:uLnTx/>
                        <a:uFillTx/>
                        <a:latin typeface="+mn-lt"/>
                        <a:ea typeface="+mn-ea"/>
                        <a:cs typeface="+mn-cs"/>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2455684357"/>
                  </a:ext>
                </a:extLst>
              </a:tr>
              <a:tr h="593972">
                <a:tc vMerge="1">
                  <a:txBody>
                    <a:bodyPr/>
                    <a:lstStyle/>
                    <a:p>
                      <a:endParaRPr lang="en-US" dirty="0"/>
                    </a:p>
                  </a:txBody>
                  <a:tcPr/>
                </a:tc>
                <a:tc>
                  <a:txBody>
                    <a:bodyPr/>
                    <a:lstStyle/>
                    <a:p>
                      <a:pPr marL="0" marR="0" lvl="0" indent="0" algn="l" defTabSz="914363"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200" b="1" i="1" u="none" strike="noStrike" kern="1200" cap="none" spc="0" normalizeH="0" baseline="0" noProof="0" err="1">
                          <a:ln>
                            <a:noFill/>
                          </a:ln>
                          <a:solidFill>
                            <a:srgbClr val="404040"/>
                          </a:solidFill>
                          <a:effectLst/>
                          <a:uLnTx/>
                          <a:uFillTx/>
                          <a:latin typeface="Arial"/>
                          <a:ea typeface="+mn-ea"/>
                          <a:cs typeface="+mn-cs"/>
                        </a:rPr>
                        <a:t>Evrysdi</a:t>
                      </a:r>
                      <a:endParaRPr kumimoji="0" lang="en-US" sz="1200" b="1" i="1" u="none" strike="noStrike" kern="1200" cap="none" spc="0" normalizeH="0" baseline="0" noProof="0">
                        <a:ln>
                          <a:noFill/>
                        </a:ln>
                        <a:solidFill>
                          <a:srgbClr val="404040"/>
                        </a:solidFill>
                        <a:effectLst/>
                        <a:uLnTx/>
                        <a:uFillTx/>
                        <a:latin typeface="Arial"/>
                        <a:ea typeface="+mn-ea"/>
                        <a:cs typeface="+mn-cs"/>
                      </a:endParaRPr>
                    </a:p>
                  </a:txBody>
                  <a:tcPr marL="36000" marR="0" marT="0" marB="0"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marL="171450" marR="0" lvl="0" indent="-171450" algn="l" defTabSz="914363" rtl="0" eaLnBrk="1" fontAlgn="auto" latinLnBrk="0" hangingPunct="1">
                        <a:lnSpc>
                          <a:spcPct val="100000"/>
                        </a:lnSpc>
                        <a:spcBef>
                          <a:spcPts val="20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srgbClr val="404040"/>
                          </a:solidFill>
                          <a:effectLst/>
                          <a:uLnTx/>
                          <a:uFillTx/>
                          <a:latin typeface="+mn-lt"/>
                          <a:ea typeface="+mn-ea"/>
                          <a:cs typeface="+mn-cs"/>
                        </a:rPr>
                        <a:t>Roche ran a compassionate use program through which patients were able to receive </a:t>
                      </a:r>
                      <a:r>
                        <a:rPr kumimoji="0" lang="en-US" sz="1200" b="0" i="1" u="none" strike="noStrike" kern="1200" cap="none" spc="0" normalizeH="0" baseline="0" noProof="0">
                          <a:ln>
                            <a:noFill/>
                          </a:ln>
                          <a:solidFill>
                            <a:srgbClr val="404040"/>
                          </a:solidFill>
                          <a:effectLst/>
                          <a:uLnTx/>
                          <a:uFillTx/>
                          <a:latin typeface="+mn-lt"/>
                          <a:ea typeface="+mn-ea"/>
                          <a:cs typeface="+mn-cs"/>
                        </a:rPr>
                        <a:t>manufacturer funded </a:t>
                      </a:r>
                      <a:r>
                        <a:rPr kumimoji="0" lang="en-US" sz="1200" b="0" i="0" u="none" strike="noStrike" kern="1200" cap="none" spc="0" normalizeH="0" baseline="0" noProof="0">
                          <a:ln>
                            <a:noFill/>
                          </a:ln>
                          <a:solidFill>
                            <a:srgbClr val="404040"/>
                          </a:solidFill>
                          <a:effectLst/>
                          <a:uLnTx/>
                          <a:uFillTx/>
                          <a:latin typeface="+mn-lt"/>
                          <a:ea typeface="+mn-ea"/>
                          <a:cs typeface="+mn-cs"/>
                        </a:rPr>
                        <a:t>access to Evrysdi by physician application.</a:t>
                      </a:r>
                      <a:r>
                        <a:rPr kumimoji="0" lang="en-US" sz="1200" b="0" i="0" u="none" strike="noStrike" kern="1200" cap="none" spc="0" normalizeH="0" baseline="30000" noProof="0">
                          <a:ln>
                            <a:noFill/>
                          </a:ln>
                          <a:solidFill>
                            <a:srgbClr val="404040"/>
                          </a:solidFill>
                          <a:effectLst/>
                          <a:uLnTx/>
                          <a:uFillTx/>
                          <a:latin typeface="+mn-lt"/>
                          <a:ea typeface="+mn-ea"/>
                          <a:cs typeface="+mn-cs"/>
                        </a:rPr>
                        <a:t>[10]</a:t>
                      </a:r>
                    </a:p>
                    <a:p>
                      <a:pPr marL="171450" marR="0" lvl="0" indent="-171450" algn="l" defTabSz="914363" rtl="0" eaLnBrk="1" fontAlgn="auto" latinLnBrk="0" hangingPunct="1">
                        <a:lnSpc>
                          <a:spcPct val="100000"/>
                        </a:lnSpc>
                        <a:spcBef>
                          <a:spcPts val="20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srgbClr val="404040"/>
                          </a:solidFill>
                          <a:effectLst/>
                          <a:uLnTx/>
                          <a:uFillTx/>
                          <a:latin typeface="+mn-lt"/>
                          <a:ea typeface="+mn-ea"/>
                          <a:cs typeface="+mn-cs"/>
                        </a:rPr>
                        <a:t>The EMA approved Evrysdi for marketing authorization on 26</a:t>
                      </a:r>
                      <a:r>
                        <a:rPr kumimoji="0" lang="en-US" sz="1200" b="0" i="0" u="none" strike="noStrike" kern="1200" cap="none" spc="0" normalizeH="0" baseline="30000" noProof="0">
                          <a:ln>
                            <a:noFill/>
                          </a:ln>
                          <a:solidFill>
                            <a:srgbClr val="404040"/>
                          </a:solidFill>
                          <a:effectLst/>
                          <a:uLnTx/>
                          <a:uFillTx/>
                          <a:latin typeface="+mn-lt"/>
                          <a:ea typeface="+mn-ea"/>
                          <a:cs typeface="+mn-cs"/>
                        </a:rPr>
                        <a:t>th</a:t>
                      </a:r>
                      <a:r>
                        <a:rPr kumimoji="0" lang="en-US" sz="1200" b="0" i="0" u="none" strike="noStrike" kern="1200" cap="none" spc="0" normalizeH="0" baseline="0" noProof="0">
                          <a:ln>
                            <a:noFill/>
                          </a:ln>
                          <a:solidFill>
                            <a:srgbClr val="404040"/>
                          </a:solidFill>
                          <a:effectLst/>
                          <a:uLnTx/>
                          <a:uFillTx/>
                          <a:latin typeface="+mn-lt"/>
                          <a:ea typeface="+mn-ea"/>
                          <a:cs typeface="+mn-cs"/>
                        </a:rPr>
                        <a:t> March 2021.</a:t>
                      </a:r>
                      <a:r>
                        <a:rPr kumimoji="0" lang="en-US" sz="1200" b="0" i="0" u="none" strike="noStrike" kern="1200" cap="none" spc="0" normalizeH="0" baseline="30000" noProof="0">
                          <a:ln>
                            <a:noFill/>
                          </a:ln>
                          <a:solidFill>
                            <a:srgbClr val="404040"/>
                          </a:solidFill>
                          <a:effectLst/>
                          <a:uLnTx/>
                          <a:uFillTx/>
                          <a:latin typeface="+mn-lt"/>
                          <a:ea typeface="+mn-ea"/>
                          <a:cs typeface="+mn-cs"/>
                        </a:rPr>
                        <a:t>[9]</a:t>
                      </a: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marL="0" marR="0" lvl="0" indent="0" algn="ctr"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4000" b="0" i="0" u="none" strike="noStrike" kern="0" cap="none" spc="0" normalizeH="0" baseline="0" noProof="0">
                          <a:ln w="3175">
                            <a:solidFill>
                              <a:schemeClr val="tx1"/>
                            </a:solidFill>
                          </a:ln>
                          <a:solidFill>
                            <a:schemeClr val="bg2"/>
                          </a:solidFill>
                          <a:effectLst/>
                          <a:uLnTx/>
                          <a:uFillTx/>
                          <a:latin typeface="Arial" panose="020B0604020202020204" pitchFamily="34" charset="0"/>
                          <a:ea typeface="+mn-ea"/>
                          <a:cs typeface="Arial" panose="020B0604020202020204" pitchFamily="34" charset="0"/>
                        </a:rPr>
                        <a:t>●</a:t>
                      </a:r>
                    </a:p>
                    <a:p>
                      <a:pPr marL="0" marR="0" lvl="0" indent="0" algn="ctr" defTabSz="914308"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500" b="0" i="0" u="none" strike="noStrike" kern="0" cap="none" spc="0" normalizeH="0" baseline="0" noProof="0">
                        <a:ln w="3175">
                          <a:solidFill>
                            <a:schemeClr val="tx1"/>
                          </a:solidFill>
                        </a:ln>
                        <a:solidFill>
                          <a:schemeClr val="bg2"/>
                        </a:solidFill>
                        <a:effectLst/>
                        <a:uLnTx/>
                        <a:uFillTx/>
                        <a:latin typeface="Arial" panose="020B0604020202020204" pitchFamily="34" charset="0"/>
                        <a:ea typeface="+mn-ea"/>
                        <a:cs typeface="Arial" panose="020B060402020202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4000" b="0" i="0" u="none" strike="noStrike" kern="0" cap="none" spc="0" normalizeH="0" baseline="0" noProof="0" dirty="0">
                          <a:ln w="3175">
                            <a:solidFill>
                              <a:srgbClr val="404040"/>
                            </a:solidFill>
                          </a:ln>
                          <a:solidFill>
                            <a:srgbClr val="FFFFFF"/>
                          </a:solidFill>
                          <a:effectLst/>
                          <a:uLnTx/>
                          <a:uFillTx/>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139685395"/>
                  </a:ext>
                </a:extLst>
              </a:tr>
            </a:tbl>
          </a:graphicData>
        </a:graphic>
      </p:graphicFrame>
      <p:sp>
        <p:nvSpPr>
          <p:cNvPr id="28" name="Rectangle 27">
            <a:extLst>
              <a:ext uri="{FF2B5EF4-FFF2-40B4-BE49-F238E27FC236}">
                <a16:creationId xmlns:a16="http://schemas.microsoft.com/office/drawing/2014/main" id="{253A442F-2A49-473C-BC4A-4167D8547164}"/>
              </a:ext>
            </a:extLst>
          </p:cNvPr>
          <p:cNvSpPr/>
          <p:nvPr/>
        </p:nvSpPr>
        <p:spPr>
          <a:xfrm>
            <a:off x="0" y="1493820"/>
            <a:ext cx="144000" cy="760493"/>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29" name="Rectangle 28">
            <a:extLst>
              <a:ext uri="{FF2B5EF4-FFF2-40B4-BE49-F238E27FC236}">
                <a16:creationId xmlns:a16="http://schemas.microsoft.com/office/drawing/2014/main" id="{CD92A55F-2387-40E6-BDCF-29E80C535F53}"/>
              </a:ext>
            </a:extLst>
          </p:cNvPr>
          <p:cNvSpPr/>
          <p:nvPr/>
        </p:nvSpPr>
        <p:spPr>
          <a:xfrm>
            <a:off x="0" y="2254313"/>
            <a:ext cx="144000" cy="960835"/>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30" name="Rectangle 29">
            <a:extLst>
              <a:ext uri="{FF2B5EF4-FFF2-40B4-BE49-F238E27FC236}">
                <a16:creationId xmlns:a16="http://schemas.microsoft.com/office/drawing/2014/main" id="{B7827247-B43A-49B9-83D7-D400C16D1429}"/>
              </a:ext>
            </a:extLst>
          </p:cNvPr>
          <p:cNvSpPr/>
          <p:nvPr/>
        </p:nvSpPr>
        <p:spPr>
          <a:xfrm>
            <a:off x="0" y="3222917"/>
            <a:ext cx="144000" cy="612000"/>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31" name="Rectangle 30">
            <a:extLst>
              <a:ext uri="{FF2B5EF4-FFF2-40B4-BE49-F238E27FC236}">
                <a16:creationId xmlns:a16="http://schemas.microsoft.com/office/drawing/2014/main" id="{B4F60D42-138D-444F-8933-68EC0F35792F}"/>
              </a:ext>
            </a:extLst>
          </p:cNvPr>
          <p:cNvSpPr/>
          <p:nvPr/>
        </p:nvSpPr>
        <p:spPr>
          <a:xfrm>
            <a:off x="0" y="3842686"/>
            <a:ext cx="144000" cy="684000"/>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32" name="Rectangle 31">
            <a:extLst>
              <a:ext uri="{FF2B5EF4-FFF2-40B4-BE49-F238E27FC236}">
                <a16:creationId xmlns:a16="http://schemas.microsoft.com/office/drawing/2014/main" id="{7E32AEA3-FAD5-43A0-808D-3225D62CF686}"/>
              </a:ext>
            </a:extLst>
          </p:cNvPr>
          <p:cNvSpPr/>
          <p:nvPr/>
        </p:nvSpPr>
        <p:spPr>
          <a:xfrm>
            <a:off x="0" y="4534455"/>
            <a:ext cx="144000" cy="1692000"/>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pic>
        <p:nvPicPr>
          <p:cNvPr id="55" name="Picture 54">
            <a:extLst>
              <a:ext uri="{FF2B5EF4-FFF2-40B4-BE49-F238E27FC236}">
                <a16:creationId xmlns:a16="http://schemas.microsoft.com/office/drawing/2014/main" id="{E81DEECC-AA53-42F6-9A93-0FFCB0800751}"/>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1416717" y="82924"/>
            <a:ext cx="564583" cy="564583"/>
          </a:xfrm>
          <a:prstGeom prst="rect">
            <a:avLst/>
          </a:prstGeom>
        </p:spPr>
      </p:pic>
      <p:grpSp>
        <p:nvGrpSpPr>
          <p:cNvPr id="34" name="Group 33">
            <a:extLst>
              <a:ext uri="{FF2B5EF4-FFF2-40B4-BE49-F238E27FC236}">
                <a16:creationId xmlns:a16="http://schemas.microsoft.com/office/drawing/2014/main" id="{A414EB43-D59D-41D1-819D-F1692909804F}"/>
              </a:ext>
            </a:extLst>
          </p:cNvPr>
          <p:cNvGrpSpPr/>
          <p:nvPr/>
        </p:nvGrpSpPr>
        <p:grpSpPr>
          <a:xfrm>
            <a:off x="612292" y="6134319"/>
            <a:ext cx="9077274" cy="844627"/>
            <a:chOff x="612292" y="6134319"/>
            <a:chExt cx="9077274" cy="844627"/>
          </a:xfrm>
        </p:grpSpPr>
        <p:sp>
          <p:nvSpPr>
            <p:cNvPr id="35" name="Rectangle 34">
              <a:extLst>
                <a:ext uri="{FF2B5EF4-FFF2-40B4-BE49-F238E27FC236}">
                  <a16:creationId xmlns:a16="http://schemas.microsoft.com/office/drawing/2014/main" id="{8CB45472-EA37-4E39-8090-0C9004B7249A}"/>
                </a:ext>
              </a:extLst>
            </p:cNvPr>
            <p:cNvSpPr/>
            <p:nvPr/>
          </p:nvSpPr>
          <p:spPr>
            <a:xfrm>
              <a:off x="2211049" y="6135686"/>
              <a:ext cx="433132" cy="58477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w="3175">
                    <a:solidFill>
                      <a:srgbClr val="404040"/>
                    </a:solidFill>
                  </a:ln>
                  <a:solidFill>
                    <a:srgbClr val="FFC000"/>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dirty="0">
                <a:ln w="3175">
                  <a:solidFill>
                    <a:srgbClr val="404040"/>
                  </a:solidFill>
                </a:ln>
                <a:solidFill>
                  <a:srgbClr val="FFC000"/>
                </a:solidFill>
                <a:effectLst/>
                <a:uLnTx/>
                <a:uFillTx/>
                <a:latin typeface="Arial"/>
                <a:ea typeface="+mn-ea"/>
                <a:cs typeface="+mn-cs"/>
              </a:endParaRPr>
            </a:p>
          </p:txBody>
        </p:sp>
        <p:sp>
          <p:nvSpPr>
            <p:cNvPr id="36" name="Rectangle 35">
              <a:extLst>
                <a:ext uri="{FF2B5EF4-FFF2-40B4-BE49-F238E27FC236}">
                  <a16:creationId xmlns:a16="http://schemas.microsoft.com/office/drawing/2014/main" id="{4CF5104D-D8DF-42DB-83BC-5FE51E6F7941}"/>
                </a:ext>
              </a:extLst>
            </p:cNvPr>
            <p:cNvSpPr/>
            <p:nvPr/>
          </p:nvSpPr>
          <p:spPr>
            <a:xfrm>
              <a:off x="3739998" y="6135686"/>
              <a:ext cx="433132" cy="58477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w="3175">
                    <a:solidFill>
                      <a:srgbClr val="404040"/>
                    </a:solidFill>
                  </a:ln>
                  <a:solidFill>
                    <a:srgbClr val="C00000"/>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dirty="0">
                <a:ln w="3175">
                  <a:solidFill>
                    <a:srgbClr val="404040"/>
                  </a:solidFill>
                </a:ln>
                <a:solidFill>
                  <a:srgbClr val="C00000"/>
                </a:solidFill>
                <a:effectLst/>
                <a:uLnTx/>
                <a:uFillTx/>
                <a:latin typeface="Arial"/>
                <a:ea typeface="+mn-ea"/>
                <a:cs typeface="+mn-cs"/>
              </a:endParaRPr>
            </a:p>
          </p:txBody>
        </p:sp>
        <p:sp>
          <p:nvSpPr>
            <p:cNvPr id="56" name="Rectangle 55">
              <a:extLst>
                <a:ext uri="{FF2B5EF4-FFF2-40B4-BE49-F238E27FC236}">
                  <a16:creationId xmlns:a16="http://schemas.microsoft.com/office/drawing/2014/main" id="{7818ADB5-A5DF-4DDE-9D17-DB99B2873E02}"/>
                </a:ext>
              </a:extLst>
            </p:cNvPr>
            <p:cNvSpPr/>
            <p:nvPr/>
          </p:nvSpPr>
          <p:spPr>
            <a:xfrm>
              <a:off x="1571554" y="6134319"/>
              <a:ext cx="433132" cy="58477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w="3175">
                    <a:solidFill>
                      <a:srgbClr val="404040"/>
                    </a:solidFill>
                  </a:ln>
                  <a:solidFill>
                    <a:srgbClr val="00B050"/>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dirty="0">
                <a:ln w="3175">
                  <a:solidFill>
                    <a:srgbClr val="404040"/>
                  </a:solidFill>
                </a:ln>
                <a:solidFill>
                  <a:srgbClr val="00B050"/>
                </a:solidFill>
                <a:effectLst/>
                <a:uLnTx/>
                <a:uFillTx/>
                <a:latin typeface="Arial"/>
                <a:ea typeface="+mn-ea"/>
                <a:cs typeface="+mn-cs"/>
              </a:endParaRPr>
            </a:p>
          </p:txBody>
        </p:sp>
        <p:sp>
          <p:nvSpPr>
            <p:cNvPr id="57" name="Rectangle 56">
              <a:extLst>
                <a:ext uri="{FF2B5EF4-FFF2-40B4-BE49-F238E27FC236}">
                  <a16:creationId xmlns:a16="http://schemas.microsoft.com/office/drawing/2014/main" id="{98233B3B-5A2D-4C63-918A-EC8C9FF5161F}"/>
                </a:ext>
              </a:extLst>
            </p:cNvPr>
            <p:cNvSpPr/>
            <p:nvPr/>
          </p:nvSpPr>
          <p:spPr>
            <a:xfrm>
              <a:off x="6046502" y="6135686"/>
              <a:ext cx="433132" cy="58477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w="3175">
                    <a:solidFill>
                      <a:srgbClr val="404040"/>
                    </a:solidFill>
                  </a:ln>
                  <a:solidFill>
                    <a:srgbClr val="919396"/>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dirty="0">
                <a:ln w="3175">
                  <a:solidFill>
                    <a:srgbClr val="404040"/>
                  </a:solidFill>
                </a:ln>
                <a:solidFill>
                  <a:srgbClr val="919396"/>
                </a:solidFill>
                <a:effectLst/>
                <a:uLnTx/>
                <a:uFillTx/>
                <a:latin typeface="Arial"/>
                <a:ea typeface="+mn-ea"/>
                <a:cs typeface="+mn-cs"/>
              </a:endParaRPr>
            </a:p>
          </p:txBody>
        </p:sp>
        <p:grpSp>
          <p:nvGrpSpPr>
            <p:cNvPr id="58" name="Group 57">
              <a:extLst>
                <a:ext uri="{FF2B5EF4-FFF2-40B4-BE49-F238E27FC236}">
                  <a16:creationId xmlns:a16="http://schemas.microsoft.com/office/drawing/2014/main" id="{1A927F6E-47AE-40D2-8A6B-DB2C33060740}"/>
                </a:ext>
              </a:extLst>
            </p:cNvPr>
            <p:cNvGrpSpPr/>
            <p:nvPr/>
          </p:nvGrpSpPr>
          <p:grpSpPr>
            <a:xfrm>
              <a:off x="612292" y="6367772"/>
              <a:ext cx="9077274" cy="611174"/>
              <a:chOff x="612292" y="6367772"/>
              <a:chExt cx="9077274" cy="611174"/>
            </a:xfrm>
          </p:grpSpPr>
          <p:sp>
            <p:nvSpPr>
              <p:cNvPr id="60" name="Text Placeholder 3">
                <a:extLst>
                  <a:ext uri="{FF2B5EF4-FFF2-40B4-BE49-F238E27FC236}">
                    <a16:creationId xmlns:a16="http://schemas.microsoft.com/office/drawing/2014/main" id="{8FC92F85-7B2E-4ABC-A979-B3E86B70A56C}"/>
                  </a:ext>
                </a:extLst>
              </p:cNvPr>
              <p:cNvSpPr txBox="1">
                <a:spLocks/>
              </p:cNvSpPr>
              <p:nvPr/>
            </p:nvSpPr>
            <p:spPr>
              <a:xfrm>
                <a:off x="612292" y="6653452"/>
                <a:ext cx="1063112" cy="138499"/>
              </a:xfrm>
              <a:prstGeom prst="rect">
                <a:avLst/>
              </a:prstGeom>
            </p:spPr>
            <p:txBody>
              <a:bodyPr wrap="none" tIns="0" bIns="0" anchor="ctr">
                <a:spAutoFit/>
              </a:bodyPr>
              <a:lstStyle>
                <a:defPPr>
                  <a:defRPr lang="en-US"/>
                </a:defPPr>
                <a:lvl1pPr lvl="0" algn="ctr" defTabSz="914308">
                  <a:defRPr sz="1600" kern="0">
                    <a:solidFill>
                      <a:schemeClr val="bg2"/>
                    </a:solidFill>
                    <a:latin typeface="Arial" panose="020B0604020202020204" pitchFamily="34" charset="0"/>
                    <a:cs typeface="Arial" panose="020B0604020202020204" pitchFamily="34" charset="0"/>
                  </a:defRPr>
                </a:lvl1pPr>
                <a:lvl2pPr marL="685773"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2pPr>
                <a:lvl3pPr marL="1142954"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3pPr>
                <a:lvl4pPr marL="1600136"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4pPr>
                <a:lvl5pPr marL="2057318"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5pPr>
                <a:lvl6pPr marL="2514499"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81"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63"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45"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Variation Status</a:t>
                </a:r>
              </a:p>
            </p:txBody>
          </p:sp>
          <p:sp>
            <p:nvSpPr>
              <p:cNvPr id="61" name="Rectangle 60">
                <a:extLst>
                  <a:ext uri="{FF2B5EF4-FFF2-40B4-BE49-F238E27FC236}">
                    <a16:creationId xmlns:a16="http://schemas.microsoft.com/office/drawing/2014/main" id="{C54C5FBF-646E-41BD-A5BB-06EEB4AEBFBC}"/>
                  </a:ext>
                </a:extLst>
              </p:cNvPr>
              <p:cNvSpPr/>
              <p:nvPr/>
            </p:nvSpPr>
            <p:spPr>
              <a:xfrm>
                <a:off x="2952545" y="6653452"/>
                <a:ext cx="1124026"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Clinical variation</a:t>
                </a:r>
              </a:p>
            </p:txBody>
          </p:sp>
          <p:sp>
            <p:nvSpPr>
              <p:cNvPr id="62" name="Rectangle 61">
                <a:extLst>
                  <a:ext uri="{FF2B5EF4-FFF2-40B4-BE49-F238E27FC236}">
                    <a16:creationId xmlns:a16="http://schemas.microsoft.com/office/drawing/2014/main" id="{A10428AE-6DCD-4D50-BF39-A638977A942D}"/>
                  </a:ext>
                </a:extLst>
              </p:cNvPr>
              <p:cNvSpPr/>
              <p:nvPr/>
            </p:nvSpPr>
            <p:spPr>
              <a:xfrm>
                <a:off x="4564553" y="6653452"/>
                <a:ext cx="1438214"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Geographical variation</a:t>
                </a:r>
              </a:p>
            </p:txBody>
          </p:sp>
          <p:sp>
            <p:nvSpPr>
              <p:cNvPr id="63" name="Rectangle 62">
                <a:extLst>
                  <a:ext uri="{FF2B5EF4-FFF2-40B4-BE49-F238E27FC236}">
                    <a16:creationId xmlns:a16="http://schemas.microsoft.com/office/drawing/2014/main" id="{C35F0421-44A6-4649-8988-C6B68C0FFA37}"/>
                  </a:ext>
                </a:extLst>
              </p:cNvPr>
              <p:cNvSpPr/>
              <p:nvPr/>
            </p:nvSpPr>
            <p:spPr>
              <a:xfrm>
                <a:off x="1820366" y="6653452"/>
                <a:ext cx="918841"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No Variation</a:t>
                </a:r>
              </a:p>
            </p:txBody>
          </p:sp>
          <p:sp>
            <p:nvSpPr>
              <p:cNvPr id="64" name="Text Placeholder 3">
                <a:extLst>
                  <a:ext uri="{FF2B5EF4-FFF2-40B4-BE49-F238E27FC236}">
                    <a16:creationId xmlns:a16="http://schemas.microsoft.com/office/drawing/2014/main" id="{5CBE2E8D-B8BD-4735-928E-30397EC3175D}"/>
                  </a:ext>
                </a:extLst>
              </p:cNvPr>
              <p:cNvSpPr txBox="1">
                <a:spLocks/>
              </p:cNvSpPr>
              <p:nvPr/>
            </p:nvSpPr>
            <p:spPr>
              <a:xfrm>
                <a:off x="612292" y="6402174"/>
                <a:ext cx="909223" cy="138499"/>
              </a:xfrm>
              <a:prstGeom prst="rect">
                <a:avLst/>
              </a:prstGeom>
            </p:spPr>
            <p:txBody>
              <a:bodyPr wrap="none" tIns="0" bIns="0" anchor="ctr">
                <a:spAutoFit/>
              </a:bodyPr>
              <a:lstStyle>
                <a:defPPr>
                  <a:defRPr lang="en-US"/>
                </a:defPPr>
                <a:lvl1pPr lvl="0" algn="ctr" defTabSz="914308">
                  <a:defRPr sz="1600" kern="0">
                    <a:solidFill>
                      <a:schemeClr val="bg2"/>
                    </a:solidFill>
                    <a:latin typeface="Arial" panose="020B0604020202020204" pitchFamily="34" charset="0"/>
                    <a:cs typeface="Arial" panose="020B0604020202020204" pitchFamily="34" charset="0"/>
                  </a:defRPr>
                </a:lvl1pPr>
                <a:lvl2pPr marL="685773"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2pPr>
                <a:lvl3pPr marL="1142954"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3pPr>
                <a:lvl4pPr marL="1600136"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4pPr>
                <a:lvl5pPr marL="2057318"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5pPr>
                <a:lvl6pPr marL="2514499"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81"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63"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45"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Metric Status</a:t>
                </a:r>
              </a:p>
            </p:txBody>
          </p:sp>
          <p:sp>
            <p:nvSpPr>
              <p:cNvPr id="65" name="Rectangle 64">
                <a:extLst>
                  <a:ext uri="{FF2B5EF4-FFF2-40B4-BE49-F238E27FC236}">
                    <a16:creationId xmlns:a16="http://schemas.microsoft.com/office/drawing/2014/main" id="{50BA130B-B8BC-41F4-8823-13ED8085F8B6}"/>
                  </a:ext>
                </a:extLst>
              </p:cNvPr>
              <p:cNvSpPr/>
              <p:nvPr/>
            </p:nvSpPr>
            <p:spPr>
              <a:xfrm>
                <a:off x="4000341" y="6413627"/>
                <a:ext cx="752129"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 Not good</a:t>
                </a:r>
              </a:p>
            </p:txBody>
          </p:sp>
          <p:sp>
            <p:nvSpPr>
              <p:cNvPr id="66" name="Rectangle 65">
                <a:extLst>
                  <a:ext uri="{FF2B5EF4-FFF2-40B4-BE49-F238E27FC236}">
                    <a16:creationId xmlns:a16="http://schemas.microsoft.com/office/drawing/2014/main" id="{B80CFD5B-E26B-437F-93F1-5E7524B2D02F}"/>
                  </a:ext>
                </a:extLst>
              </p:cNvPr>
              <p:cNvSpPr/>
              <p:nvPr/>
            </p:nvSpPr>
            <p:spPr>
              <a:xfrm>
                <a:off x="1820366" y="6413627"/>
                <a:ext cx="566181"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 Good</a:t>
                </a:r>
              </a:p>
            </p:txBody>
          </p:sp>
          <p:sp>
            <p:nvSpPr>
              <p:cNvPr id="67" name="Rectangle 66">
                <a:extLst>
                  <a:ext uri="{FF2B5EF4-FFF2-40B4-BE49-F238E27FC236}">
                    <a16:creationId xmlns:a16="http://schemas.microsoft.com/office/drawing/2014/main" id="{D9D32F5A-2344-452D-A6CC-1CA8BC6E901B}"/>
                  </a:ext>
                </a:extLst>
              </p:cNvPr>
              <p:cNvSpPr/>
              <p:nvPr/>
            </p:nvSpPr>
            <p:spPr>
              <a:xfrm>
                <a:off x="2466153" y="6413627"/>
                <a:ext cx="1457450"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Room for improvement</a:t>
                </a:r>
              </a:p>
            </p:txBody>
          </p:sp>
          <p:sp>
            <p:nvSpPr>
              <p:cNvPr id="68" name="Text Placeholder 3">
                <a:extLst>
                  <a:ext uri="{FF2B5EF4-FFF2-40B4-BE49-F238E27FC236}">
                    <a16:creationId xmlns:a16="http://schemas.microsoft.com/office/drawing/2014/main" id="{CC836979-6C5E-467B-AB19-933A33DCDE4C}"/>
                  </a:ext>
                </a:extLst>
              </p:cNvPr>
              <p:cNvSpPr txBox="1">
                <a:spLocks/>
              </p:cNvSpPr>
              <p:nvPr/>
            </p:nvSpPr>
            <p:spPr>
              <a:xfrm>
                <a:off x="7760874" y="6389314"/>
                <a:ext cx="1928692" cy="415498"/>
              </a:xfrm>
              <a:prstGeom prst="rect">
                <a:avLst/>
              </a:prstGeom>
            </p:spPr>
            <p:txBody>
              <a:bodyPr wrap="square" tIns="0" bIns="0" anchor="ctr">
                <a:spAutoFit/>
              </a:bodyPr>
              <a:lstStyle>
                <a:defPPr>
                  <a:defRPr lang="en-US"/>
                </a:defPPr>
                <a:lvl1pPr lvl="0" algn="ctr" defTabSz="914308">
                  <a:defRPr sz="1600" kern="0">
                    <a:solidFill>
                      <a:schemeClr val="bg2"/>
                    </a:solidFill>
                    <a:latin typeface="Arial" panose="020B0604020202020204" pitchFamily="34" charset="0"/>
                    <a:cs typeface="Arial" panose="020B0604020202020204" pitchFamily="34" charset="0"/>
                  </a:defRPr>
                </a:lvl1pPr>
                <a:lvl2pPr marL="685773"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2pPr>
                <a:lvl3pPr marL="1142954"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3pPr>
                <a:lvl4pPr marL="1600136"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4pPr>
                <a:lvl5pPr marL="2057318"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5pPr>
                <a:lvl6pPr marL="2514499"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81"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63"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45"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Detailed definitions of the specific criteria for each metric are provided in slide notes</a:t>
                </a:r>
              </a:p>
            </p:txBody>
          </p:sp>
          <p:sp>
            <p:nvSpPr>
              <p:cNvPr id="69" name="Right Bracket 68">
                <a:extLst>
                  <a:ext uri="{FF2B5EF4-FFF2-40B4-BE49-F238E27FC236}">
                    <a16:creationId xmlns:a16="http://schemas.microsoft.com/office/drawing/2014/main" id="{C948E31D-7DC7-4590-B01A-BDBB05591650}"/>
                  </a:ext>
                </a:extLst>
              </p:cNvPr>
              <p:cNvSpPr/>
              <p:nvPr/>
            </p:nvSpPr>
            <p:spPr>
              <a:xfrm>
                <a:off x="7750909" y="6367772"/>
                <a:ext cx="65086" cy="448758"/>
              </a:xfrm>
              <a:prstGeom prst="righ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404040"/>
                  </a:solidFill>
                  <a:effectLst/>
                  <a:uLnTx/>
                  <a:uFillTx/>
                  <a:latin typeface="Arial"/>
                  <a:ea typeface="+mn-ea"/>
                  <a:cs typeface="+mn-cs"/>
                </a:endParaRPr>
              </a:p>
            </p:txBody>
          </p:sp>
          <p:sp>
            <p:nvSpPr>
              <p:cNvPr id="71" name="Rectangle 70">
                <a:extLst>
                  <a:ext uri="{FF2B5EF4-FFF2-40B4-BE49-F238E27FC236}">
                    <a16:creationId xmlns:a16="http://schemas.microsoft.com/office/drawing/2014/main" id="{1B00EAEA-DDBE-4F20-B72D-36C80828E111}"/>
                  </a:ext>
                </a:extLst>
              </p:cNvPr>
              <p:cNvSpPr/>
              <p:nvPr/>
            </p:nvSpPr>
            <p:spPr>
              <a:xfrm>
                <a:off x="1566066" y="6394171"/>
                <a:ext cx="433132" cy="58477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w="3175">
                      <a:solidFill>
                        <a:srgbClr val="404040"/>
                      </a:solidFill>
                    </a:ln>
                    <a:solidFill>
                      <a:srgbClr val="FFFFFF"/>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dirty="0">
                  <a:ln w="3175">
                    <a:solidFill>
                      <a:srgbClr val="404040"/>
                    </a:solidFill>
                  </a:ln>
                  <a:solidFill>
                    <a:srgbClr val="FFFFFF"/>
                  </a:solidFill>
                  <a:effectLst/>
                  <a:uLnTx/>
                  <a:uFillTx/>
                  <a:latin typeface="Arial"/>
                  <a:ea typeface="+mn-ea"/>
                  <a:cs typeface="+mn-cs"/>
                </a:endParaRPr>
              </a:p>
            </p:txBody>
          </p:sp>
          <p:pic>
            <p:nvPicPr>
              <p:cNvPr id="72" name="Graphic 71" descr="Map with pin">
                <a:extLst>
                  <a:ext uri="{FF2B5EF4-FFF2-40B4-BE49-F238E27FC236}">
                    <a16:creationId xmlns:a16="http://schemas.microsoft.com/office/drawing/2014/main" id="{BE6BA0B1-446E-4177-B445-75E82938B7C4}"/>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366187" y="6592151"/>
                <a:ext cx="253885" cy="253885"/>
              </a:xfrm>
              <a:prstGeom prst="rect">
                <a:avLst/>
              </a:prstGeom>
            </p:spPr>
          </p:pic>
          <p:pic>
            <p:nvPicPr>
              <p:cNvPr id="73" name="Graphic 72" descr="DNA">
                <a:extLst>
                  <a:ext uri="{FF2B5EF4-FFF2-40B4-BE49-F238E27FC236}">
                    <a16:creationId xmlns:a16="http://schemas.microsoft.com/office/drawing/2014/main" id="{E0856ABB-D4D6-419E-A51D-CBB56CD54B05}"/>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rot="2124302">
                <a:off x="2777090" y="6594765"/>
                <a:ext cx="253885" cy="253885"/>
              </a:xfrm>
              <a:prstGeom prst="rect">
                <a:avLst/>
              </a:prstGeom>
            </p:spPr>
          </p:pic>
          <p:sp>
            <p:nvSpPr>
              <p:cNvPr id="74" name="Rectangle 73">
                <a:extLst>
                  <a:ext uri="{FF2B5EF4-FFF2-40B4-BE49-F238E27FC236}">
                    <a16:creationId xmlns:a16="http://schemas.microsoft.com/office/drawing/2014/main" id="{81AFE7FF-3297-4CCB-975C-031F425CBFEC}"/>
                  </a:ext>
                </a:extLst>
              </p:cNvPr>
              <p:cNvSpPr/>
              <p:nvPr/>
            </p:nvSpPr>
            <p:spPr>
              <a:xfrm>
                <a:off x="6288418" y="6413627"/>
                <a:ext cx="1610650" cy="138499"/>
              </a:xfrm>
              <a:prstGeom prst="rect">
                <a:avLst/>
              </a:prstGeom>
            </p:spPr>
            <p:txBody>
              <a:bodyPr wrap="squar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 Not </a:t>
                </a:r>
                <a:r>
                  <a:rPr kumimoji="0" lang="en-US" sz="900" b="0" i="0" u="none" strike="noStrike" kern="0" cap="none" spc="0" normalizeH="0" baseline="0" noProof="0" dirty="0" err="1">
                    <a:ln>
                      <a:noFill/>
                    </a:ln>
                    <a:solidFill>
                      <a:srgbClr val="404040"/>
                    </a:solidFill>
                    <a:effectLst/>
                    <a:uLnTx/>
                    <a:uFillTx/>
                    <a:latin typeface="Arial" panose="020B0604020202020204" pitchFamily="34" charset="0"/>
                    <a:ea typeface="+mn-ea"/>
                    <a:cs typeface="Arial" panose="020B0604020202020204" pitchFamily="34" charset="0"/>
                  </a:rPr>
                  <a:t>authorised</a:t>
                </a:r>
                <a:r>
                  <a:rPr kumimoji="0" lang="en-US" sz="900" b="0"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/assessed</a:t>
                </a:r>
              </a:p>
            </p:txBody>
          </p:sp>
          <p:sp>
            <p:nvSpPr>
              <p:cNvPr id="75" name="Rectangle 74">
                <a:extLst>
                  <a:ext uri="{FF2B5EF4-FFF2-40B4-BE49-F238E27FC236}">
                    <a16:creationId xmlns:a16="http://schemas.microsoft.com/office/drawing/2014/main" id="{894292B8-4112-4417-B957-D834F7A49CD5}"/>
                  </a:ext>
                </a:extLst>
              </p:cNvPr>
              <p:cNvSpPr/>
              <p:nvPr/>
            </p:nvSpPr>
            <p:spPr>
              <a:xfrm>
                <a:off x="4835902" y="6413627"/>
                <a:ext cx="1438214" cy="138499"/>
              </a:xfrm>
              <a:prstGeom prst="rect">
                <a:avLst/>
              </a:prstGeom>
            </p:spPr>
            <p:txBody>
              <a:bodyPr wrap="squar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 Early access program</a:t>
                </a:r>
              </a:p>
            </p:txBody>
          </p:sp>
        </p:grpSp>
        <p:sp>
          <p:nvSpPr>
            <p:cNvPr id="59" name="Rectangle 58">
              <a:extLst>
                <a:ext uri="{FF2B5EF4-FFF2-40B4-BE49-F238E27FC236}">
                  <a16:creationId xmlns:a16="http://schemas.microsoft.com/office/drawing/2014/main" id="{7B901D32-9F35-4263-BB60-5E561FB4276C}"/>
                </a:ext>
              </a:extLst>
            </p:cNvPr>
            <p:cNvSpPr/>
            <p:nvPr/>
          </p:nvSpPr>
          <p:spPr>
            <a:xfrm>
              <a:off x="4573331" y="6135686"/>
              <a:ext cx="433132" cy="58477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w="3175">
                    <a:solidFill>
                      <a:srgbClr val="404040"/>
                    </a:solidFill>
                  </a:ln>
                  <a:solidFill>
                    <a:srgbClr val="0073AE"/>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dirty="0">
                <a:ln w="3175">
                  <a:solidFill>
                    <a:srgbClr val="404040"/>
                  </a:solidFill>
                </a:ln>
                <a:solidFill>
                  <a:srgbClr val="0073AE"/>
                </a:solidFill>
                <a:effectLst/>
                <a:uLnTx/>
                <a:uFillTx/>
                <a:latin typeface="Arial"/>
                <a:ea typeface="+mn-ea"/>
                <a:cs typeface="+mn-cs"/>
              </a:endParaRPr>
            </a:p>
          </p:txBody>
        </p:sp>
      </p:grpSp>
      <p:sp>
        <p:nvSpPr>
          <p:cNvPr id="76" name="Rectangle 75">
            <a:extLst>
              <a:ext uri="{FF2B5EF4-FFF2-40B4-BE49-F238E27FC236}">
                <a16:creationId xmlns:a16="http://schemas.microsoft.com/office/drawing/2014/main" id="{7FD27FD7-5E7C-4352-816E-AE143623C4D0}"/>
              </a:ext>
            </a:extLst>
          </p:cNvPr>
          <p:cNvSpPr/>
          <p:nvPr/>
        </p:nvSpPr>
        <p:spPr>
          <a:xfrm rot="16200000">
            <a:off x="-392248" y="5007338"/>
            <a:ext cx="1607634" cy="646331"/>
          </a:xfrm>
          <a:prstGeom prst="rect">
            <a:avLst/>
          </a:prstGeom>
        </p:spPr>
        <p:txBody>
          <a:bodyPr wrap="square">
            <a:spAutoFit/>
          </a:bodyPr>
          <a:lstStyle/>
          <a:p>
            <a:pPr marL="0" marR="0" lvl="0" indent="0" algn="r" defTabSz="914363"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404040"/>
                </a:solidFill>
                <a:effectLst/>
                <a:uLnTx/>
                <a:uFillTx/>
                <a:latin typeface="Arial"/>
                <a:ea typeface="+mn-ea"/>
                <a:cs typeface="+mn-cs"/>
              </a:rPr>
              <a:t>Access to treatment and care</a:t>
            </a:r>
          </a:p>
          <a:p>
            <a:pPr marL="0" marR="0" lvl="0" indent="0" algn="r" defTabSz="914363"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404040"/>
              </a:solidFill>
              <a:effectLst/>
              <a:uLnTx/>
              <a:uFillTx/>
              <a:latin typeface="Arial"/>
              <a:ea typeface="+mn-ea"/>
              <a:cs typeface="+mn-cs"/>
            </a:endParaRPr>
          </a:p>
        </p:txBody>
      </p:sp>
    </p:spTree>
    <p:extLst>
      <p:ext uri="{BB962C8B-B14F-4D97-AF65-F5344CB8AC3E}">
        <p14:creationId xmlns:p14="http://schemas.microsoft.com/office/powerpoint/2010/main" val="26193350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6BC68896-FC20-4F7A-A43B-655D2810BB14}"/>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5605" name="think-cell Slide" r:id="rId6" imgW="359" imgH="360" progId="TCLayout.ActiveDocument.1">
                  <p:embed/>
                </p:oleObj>
              </mc:Choice>
              <mc:Fallback>
                <p:oleObj name="think-cell Slide" r:id="rId6" imgW="359" imgH="360" progId="TCLayout.ActiveDocument.1">
                  <p:embed/>
                  <p:pic>
                    <p:nvPicPr>
                      <p:cNvPr id="7" name="Object 6" hidden="1">
                        <a:extLst>
                          <a:ext uri="{FF2B5EF4-FFF2-40B4-BE49-F238E27FC236}">
                            <a16:creationId xmlns:a16="http://schemas.microsoft.com/office/drawing/2014/main" id="{6BC68896-FC20-4F7A-A43B-655D2810BB14}"/>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6" name="Rectangle 5" hidden="1">
            <a:extLst>
              <a:ext uri="{FF2B5EF4-FFF2-40B4-BE49-F238E27FC236}">
                <a16:creationId xmlns:a16="http://schemas.microsoft.com/office/drawing/2014/main" id="{24C19769-C9CD-4994-81A6-43B826998D5C}"/>
              </a:ext>
            </a:extLst>
          </p:cNvPr>
          <p:cNvSpPr/>
          <p:nvPr>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00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sym typeface="Arial" panose="020B0604020202020204" pitchFamily="34" charset="0"/>
            </a:endParaRPr>
          </a:p>
        </p:txBody>
      </p:sp>
      <p:sp>
        <p:nvSpPr>
          <p:cNvPr id="2" name="Title 1">
            <a:extLst>
              <a:ext uri="{FF2B5EF4-FFF2-40B4-BE49-F238E27FC236}">
                <a16:creationId xmlns:a16="http://schemas.microsoft.com/office/drawing/2014/main" id="{DF131541-4DE9-4EE3-88A1-B68AEED62F58}"/>
              </a:ext>
            </a:extLst>
          </p:cNvPr>
          <p:cNvSpPr>
            <a:spLocks noGrp="1"/>
          </p:cNvSpPr>
          <p:nvPr>
            <p:ph type="title"/>
          </p:nvPr>
        </p:nvSpPr>
        <p:spPr/>
        <p:txBody>
          <a:bodyPr vert="horz"/>
          <a:lstStyle/>
          <a:p>
            <a:r>
              <a:rPr lang="en-US">
                <a:solidFill>
                  <a:schemeClr val="tx1">
                    <a:lumMod val="50000"/>
                  </a:schemeClr>
                </a:solidFill>
              </a:rPr>
              <a:t>Access Tracker: </a:t>
            </a:r>
            <a:r>
              <a:rPr lang="en-US" dirty="0">
                <a:solidFill>
                  <a:schemeClr val="tx1">
                    <a:lumMod val="50000"/>
                  </a:schemeClr>
                </a:solidFill>
              </a:rPr>
              <a:t>Access to treatment and care</a:t>
            </a:r>
            <a:br>
              <a:rPr lang="en-US" dirty="0">
                <a:solidFill>
                  <a:schemeClr val="tx1">
                    <a:lumMod val="50000"/>
                  </a:schemeClr>
                </a:solidFill>
              </a:rPr>
            </a:br>
            <a:endParaRPr lang="en-US">
              <a:solidFill>
                <a:schemeClr val="tx1">
                  <a:lumMod val="50000"/>
                </a:schemeClr>
              </a:solidFill>
            </a:endParaRPr>
          </a:p>
        </p:txBody>
      </p:sp>
      <p:graphicFrame>
        <p:nvGraphicFramePr>
          <p:cNvPr id="8" name="Table 7">
            <a:extLst>
              <a:ext uri="{FF2B5EF4-FFF2-40B4-BE49-F238E27FC236}">
                <a16:creationId xmlns:a16="http://schemas.microsoft.com/office/drawing/2014/main" id="{45A5E32E-B4F9-4AFD-8765-3F7A3DF27051}"/>
              </a:ext>
            </a:extLst>
          </p:cNvPr>
          <p:cNvGraphicFramePr>
            <a:graphicFrameLocks noGrp="1"/>
          </p:cNvGraphicFramePr>
          <p:nvPr>
            <p:extLst>
              <p:ext uri="{D42A27DB-BD31-4B8C-83A1-F6EECF244321}">
                <p14:modId xmlns:p14="http://schemas.microsoft.com/office/powerpoint/2010/main" val="691772255"/>
              </p:ext>
            </p:extLst>
          </p:nvPr>
        </p:nvGraphicFramePr>
        <p:xfrm>
          <a:off x="711199" y="1179723"/>
          <a:ext cx="11160000" cy="2505586"/>
        </p:xfrm>
        <a:graphic>
          <a:graphicData uri="http://schemas.openxmlformats.org/drawingml/2006/table">
            <a:tbl>
              <a:tblPr firstRow="1" bandRow="1">
                <a:tableStyleId>{5C22544A-7EE6-4342-B048-85BDC9FD1C3A}</a:tableStyleId>
              </a:tblPr>
              <a:tblGrid>
                <a:gridCol w="1728000">
                  <a:extLst>
                    <a:ext uri="{9D8B030D-6E8A-4147-A177-3AD203B41FA5}">
                      <a16:colId xmlns:a16="http://schemas.microsoft.com/office/drawing/2014/main" val="3503383727"/>
                    </a:ext>
                  </a:extLst>
                </a:gridCol>
                <a:gridCol w="7560000">
                  <a:extLst>
                    <a:ext uri="{9D8B030D-6E8A-4147-A177-3AD203B41FA5}">
                      <a16:colId xmlns:a16="http://schemas.microsoft.com/office/drawing/2014/main" val="1107795009"/>
                    </a:ext>
                  </a:extLst>
                </a:gridCol>
                <a:gridCol w="936000">
                  <a:extLst>
                    <a:ext uri="{9D8B030D-6E8A-4147-A177-3AD203B41FA5}">
                      <a16:colId xmlns:a16="http://schemas.microsoft.com/office/drawing/2014/main" val="2565063402"/>
                    </a:ext>
                  </a:extLst>
                </a:gridCol>
                <a:gridCol w="936000">
                  <a:extLst>
                    <a:ext uri="{9D8B030D-6E8A-4147-A177-3AD203B41FA5}">
                      <a16:colId xmlns:a16="http://schemas.microsoft.com/office/drawing/2014/main" val="2391512879"/>
                    </a:ext>
                  </a:extLst>
                </a:gridCol>
              </a:tblGrid>
              <a:tr h="250348">
                <a:tc>
                  <a:txBody>
                    <a:bodyPr/>
                    <a:lstStyle/>
                    <a:p>
                      <a:r>
                        <a:rPr lang="en-US" sz="1400">
                          <a:solidFill>
                            <a:schemeClr val="tx1"/>
                          </a:solidFill>
                        </a:rPr>
                        <a:t>Area</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r>
                        <a:rPr lang="en-US" sz="1400">
                          <a:solidFill>
                            <a:schemeClr val="tx1"/>
                          </a:solidFill>
                        </a:rPr>
                        <a:t>Summary </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r>
                        <a:rPr lang="en-US" sz="1400">
                          <a:solidFill>
                            <a:schemeClr val="tx1"/>
                          </a:solidFill>
                        </a:rPr>
                        <a:t>Status</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r>
                        <a:rPr lang="en-US" sz="1400">
                          <a:solidFill>
                            <a:schemeClr val="tx1"/>
                          </a:solidFill>
                        </a:rPr>
                        <a:t>Variation</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4174310670"/>
                  </a:ext>
                </a:extLst>
              </a:tr>
              <a:tr h="2200786">
                <a:tc>
                  <a:txBody>
                    <a:bodyPr/>
                    <a:lstStyle/>
                    <a:p>
                      <a:pPr marL="0" marR="0" lvl="0" indent="0" algn="ctr" defTabSz="914363" rtl="0" eaLnBrk="1" fontAlgn="ctr" latinLnBrk="0" hangingPunct="1">
                        <a:lnSpc>
                          <a:spcPct val="100000"/>
                        </a:lnSpc>
                        <a:spcBef>
                          <a:spcPts val="0"/>
                        </a:spcBef>
                        <a:spcAft>
                          <a:spcPts val="600"/>
                        </a:spcAft>
                        <a:buClrTx/>
                        <a:buSzTx/>
                        <a:buFontTx/>
                        <a:buNone/>
                        <a:tabLst/>
                        <a:defRPr/>
                      </a:pPr>
                      <a:r>
                        <a:rPr kumimoji="0" lang="en-US" sz="1200" b="1" i="0" u="none" strike="noStrike" kern="1200" cap="none" spc="0" normalizeH="0" baseline="0" noProof="0" dirty="0">
                          <a:ln>
                            <a:noFill/>
                          </a:ln>
                          <a:solidFill>
                            <a:srgbClr val="FFFFFF"/>
                          </a:solidFill>
                          <a:effectLst/>
                          <a:uLnTx/>
                          <a:uFillTx/>
                          <a:latin typeface="Arial" panose="020B0604020202020204" pitchFamily="34" charset="0"/>
                          <a:ea typeface="+mn-ea"/>
                          <a:cs typeface="+mn-cs"/>
                        </a:rPr>
                        <a:t>Selected care provisions</a:t>
                      </a:r>
                    </a:p>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1050" b="0" i="1" u="none" strike="noStrike" kern="1200" cap="none" spc="0" normalizeH="0" baseline="0" noProof="0" dirty="0">
                          <a:ln>
                            <a:noFill/>
                          </a:ln>
                          <a:solidFill>
                            <a:srgbClr val="FFFFFF"/>
                          </a:solidFill>
                          <a:effectLst/>
                          <a:uLnTx/>
                          <a:uFillTx/>
                          <a:latin typeface="Arial" panose="020B0604020202020204" pitchFamily="34" charset="0"/>
                          <a:ea typeface="+mn-ea"/>
                          <a:cs typeface="+mn-cs"/>
                        </a:rPr>
                        <a:t>Assessment conducted:</a:t>
                      </a:r>
                    </a:p>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1050" b="1" i="1" u="none" strike="noStrike" kern="1200" cap="none" spc="0" normalizeH="0" baseline="0" noProof="0" dirty="0">
                          <a:ln>
                            <a:noFill/>
                          </a:ln>
                          <a:solidFill>
                            <a:srgbClr val="FFFFFF"/>
                          </a:solidFill>
                          <a:effectLst/>
                          <a:uLnTx/>
                          <a:uFillTx/>
                          <a:latin typeface="Arial" panose="020B0604020202020204" pitchFamily="34" charset="0"/>
                          <a:ea typeface="+mn-ea"/>
                          <a:cs typeface="+mn-cs"/>
                        </a:rPr>
                        <a:t>Jan-2021</a:t>
                      </a:r>
                    </a:p>
                  </a:txBody>
                  <a:tcPr marL="45720"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75000"/>
                      </a:schemeClr>
                    </a:solidFill>
                  </a:tcPr>
                </a:tc>
                <a:tc>
                  <a:txBody>
                    <a:bodyPr/>
                    <a:lstStyle/>
                    <a:p>
                      <a:pPr marL="171450" marR="0" lvl="0" indent="-171450" algn="l" defTabSz="914363" rtl="0" eaLnBrk="1" fontAlgn="auto" latinLnBrk="0" hangingPunct="1">
                        <a:lnSpc>
                          <a:spcPct val="100000"/>
                        </a:lnSpc>
                        <a:spcBef>
                          <a:spcPts val="20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srgbClr val="404040"/>
                          </a:solidFill>
                          <a:effectLst/>
                          <a:uLnTx/>
                          <a:uFillTx/>
                          <a:latin typeface="+mn-lt"/>
                          <a:ea typeface="+mn-ea"/>
                          <a:cs typeface="+mn-cs"/>
                        </a:rPr>
                        <a:t>Treatment related services are reimbursed provided the patient has a referral from a GP/specialist.</a:t>
                      </a:r>
                    </a:p>
                    <a:p>
                      <a:pPr marL="171450" marR="0" lvl="0" indent="-171450" algn="l" defTabSz="914363" rtl="0" eaLnBrk="1" fontAlgn="auto" latinLnBrk="0" hangingPunct="1">
                        <a:lnSpc>
                          <a:spcPct val="100000"/>
                        </a:lnSpc>
                        <a:spcBef>
                          <a:spcPts val="20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srgbClr val="404040"/>
                          </a:solidFill>
                          <a:effectLst/>
                          <a:uLnTx/>
                          <a:uFillTx/>
                          <a:latin typeface="+mn-lt"/>
                          <a:ea typeface="+mn-ea"/>
                          <a:cs typeface="+mn-cs"/>
                        </a:rPr>
                        <a:t>Dutch treatment guidelines indicate that psychological support should be offered to parents at an early stage; this is reimbursed.</a:t>
                      </a:r>
                      <a:r>
                        <a:rPr kumimoji="0" lang="en-US" sz="1200" b="0" i="0" u="none" strike="noStrike" kern="1200" cap="none" spc="0" normalizeH="0" baseline="30000" noProof="0">
                          <a:ln>
                            <a:noFill/>
                          </a:ln>
                          <a:solidFill>
                            <a:srgbClr val="404040"/>
                          </a:solidFill>
                          <a:effectLst/>
                          <a:uLnTx/>
                          <a:uFillTx/>
                          <a:latin typeface="+mn-lt"/>
                          <a:ea typeface="+mn-ea"/>
                          <a:cs typeface="+mn-cs"/>
                        </a:rPr>
                        <a:t>[1]</a:t>
                      </a:r>
                    </a:p>
                    <a:p>
                      <a:pPr marL="171450" marR="0" lvl="0" indent="-171450" algn="l" defTabSz="914363" rtl="0" eaLnBrk="1" fontAlgn="auto" latinLnBrk="0" hangingPunct="1">
                        <a:lnSpc>
                          <a:spcPct val="100000"/>
                        </a:lnSpc>
                        <a:spcBef>
                          <a:spcPts val="20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srgbClr val="404040"/>
                          </a:solidFill>
                          <a:effectLst/>
                          <a:uLnTx/>
                          <a:uFillTx/>
                          <a:latin typeface="+mn-lt"/>
                          <a:ea typeface="+mn-ea"/>
                          <a:cs typeface="+mn-cs"/>
                        </a:rPr>
                        <a:t>The Social Support Act of 2015 means that home adaptations can be provided by local municipalities following a needs assessment. A maximum contribution from families of €19/month may be requested.</a:t>
                      </a:r>
                      <a:r>
                        <a:rPr kumimoji="0" lang="en-US" sz="1200" b="0" i="0" u="none" strike="noStrike" kern="1200" cap="none" spc="0" normalizeH="0" baseline="30000" noProof="0">
                          <a:ln>
                            <a:noFill/>
                          </a:ln>
                          <a:solidFill>
                            <a:srgbClr val="404040"/>
                          </a:solidFill>
                          <a:effectLst/>
                          <a:uLnTx/>
                          <a:uFillTx/>
                          <a:latin typeface="+mn-lt"/>
                          <a:ea typeface="+mn-ea"/>
                          <a:cs typeface="+mn-cs"/>
                        </a:rPr>
                        <a:t>[7]</a:t>
                      </a: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marL="0" marR="0" lvl="0" indent="0" algn="ctr"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4000" b="0" i="0" u="none" strike="noStrike" kern="0" cap="none" spc="0" normalizeH="0" baseline="0" noProof="0">
                          <a:ln w="3175">
                            <a:solidFill>
                              <a:schemeClr val="tx1"/>
                            </a:solidFill>
                          </a:ln>
                          <a:solidFill>
                            <a:srgbClr val="00B050"/>
                          </a:solidFill>
                          <a:effectLst/>
                          <a:uLnTx/>
                          <a:uFillTx/>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4000" b="0" i="0" u="none" strike="noStrike" kern="0" cap="none" spc="0" normalizeH="0" baseline="0" noProof="0" dirty="0">
                          <a:ln w="3175">
                            <a:solidFill>
                              <a:schemeClr val="tx1"/>
                            </a:solidFill>
                          </a:ln>
                          <a:solidFill>
                            <a:schemeClr val="bg1"/>
                          </a:solidFill>
                          <a:effectLst/>
                          <a:uLnTx/>
                          <a:uFillTx/>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272765706"/>
                  </a:ext>
                </a:extLst>
              </a:tr>
            </a:tbl>
          </a:graphicData>
        </a:graphic>
      </p:graphicFrame>
      <p:sp>
        <p:nvSpPr>
          <p:cNvPr id="28" name="Rectangle 27">
            <a:extLst>
              <a:ext uri="{FF2B5EF4-FFF2-40B4-BE49-F238E27FC236}">
                <a16:creationId xmlns:a16="http://schemas.microsoft.com/office/drawing/2014/main" id="{253A442F-2A49-473C-BC4A-4167D8547164}"/>
              </a:ext>
            </a:extLst>
          </p:cNvPr>
          <p:cNvSpPr/>
          <p:nvPr/>
        </p:nvSpPr>
        <p:spPr>
          <a:xfrm>
            <a:off x="0" y="1493820"/>
            <a:ext cx="144000" cy="760493"/>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29" name="Rectangle 28">
            <a:extLst>
              <a:ext uri="{FF2B5EF4-FFF2-40B4-BE49-F238E27FC236}">
                <a16:creationId xmlns:a16="http://schemas.microsoft.com/office/drawing/2014/main" id="{CD92A55F-2387-40E6-BDCF-29E80C535F53}"/>
              </a:ext>
            </a:extLst>
          </p:cNvPr>
          <p:cNvSpPr/>
          <p:nvPr/>
        </p:nvSpPr>
        <p:spPr>
          <a:xfrm>
            <a:off x="0" y="2254313"/>
            <a:ext cx="144000" cy="960835"/>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30" name="Rectangle 29">
            <a:extLst>
              <a:ext uri="{FF2B5EF4-FFF2-40B4-BE49-F238E27FC236}">
                <a16:creationId xmlns:a16="http://schemas.microsoft.com/office/drawing/2014/main" id="{B7827247-B43A-49B9-83D7-D400C16D1429}"/>
              </a:ext>
            </a:extLst>
          </p:cNvPr>
          <p:cNvSpPr/>
          <p:nvPr/>
        </p:nvSpPr>
        <p:spPr>
          <a:xfrm>
            <a:off x="0" y="3222917"/>
            <a:ext cx="144000" cy="612000"/>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31" name="Rectangle 30">
            <a:extLst>
              <a:ext uri="{FF2B5EF4-FFF2-40B4-BE49-F238E27FC236}">
                <a16:creationId xmlns:a16="http://schemas.microsoft.com/office/drawing/2014/main" id="{B4F60D42-138D-444F-8933-68EC0F35792F}"/>
              </a:ext>
            </a:extLst>
          </p:cNvPr>
          <p:cNvSpPr/>
          <p:nvPr/>
        </p:nvSpPr>
        <p:spPr>
          <a:xfrm>
            <a:off x="0" y="3842686"/>
            <a:ext cx="144000" cy="684000"/>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32" name="Rectangle 31">
            <a:extLst>
              <a:ext uri="{FF2B5EF4-FFF2-40B4-BE49-F238E27FC236}">
                <a16:creationId xmlns:a16="http://schemas.microsoft.com/office/drawing/2014/main" id="{7E32AEA3-FAD5-43A0-808D-3225D62CF686}"/>
              </a:ext>
            </a:extLst>
          </p:cNvPr>
          <p:cNvSpPr/>
          <p:nvPr/>
        </p:nvSpPr>
        <p:spPr>
          <a:xfrm>
            <a:off x="0" y="4534455"/>
            <a:ext cx="144000" cy="1692000"/>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pic>
        <p:nvPicPr>
          <p:cNvPr id="51" name="Picture 50">
            <a:extLst>
              <a:ext uri="{FF2B5EF4-FFF2-40B4-BE49-F238E27FC236}">
                <a16:creationId xmlns:a16="http://schemas.microsoft.com/office/drawing/2014/main" id="{36BDD784-0206-4EC9-9057-C3A737C90416}"/>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1416717" y="82924"/>
            <a:ext cx="564583" cy="564583"/>
          </a:xfrm>
          <a:prstGeom prst="rect">
            <a:avLst/>
          </a:prstGeom>
        </p:spPr>
      </p:pic>
      <p:grpSp>
        <p:nvGrpSpPr>
          <p:cNvPr id="33" name="Group 32">
            <a:extLst>
              <a:ext uri="{FF2B5EF4-FFF2-40B4-BE49-F238E27FC236}">
                <a16:creationId xmlns:a16="http://schemas.microsoft.com/office/drawing/2014/main" id="{025E7924-7115-428A-A8B4-38998FA4DF11}"/>
              </a:ext>
            </a:extLst>
          </p:cNvPr>
          <p:cNvGrpSpPr/>
          <p:nvPr/>
        </p:nvGrpSpPr>
        <p:grpSpPr>
          <a:xfrm>
            <a:off x="695325" y="6144081"/>
            <a:ext cx="8921891" cy="844627"/>
            <a:chOff x="612292" y="6134319"/>
            <a:chExt cx="8921891" cy="844627"/>
          </a:xfrm>
        </p:grpSpPr>
        <p:sp>
          <p:nvSpPr>
            <p:cNvPr id="34" name="Text Placeholder 3">
              <a:extLst>
                <a:ext uri="{FF2B5EF4-FFF2-40B4-BE49-F238E27FC236}">
                  <a16:creationId xmlns:a16="http://schemas.microsoft.com/office/drawing/2014/main" id="{F4E87DB4-BC2B-4C67-9721-FAF2F74A8EE3}"/>
                </a:ext>
              </a:extLst>
            </p:cNvPr>
            <p:cNvSpPr txBox="1">
              <a:spLocks/>
            </p:cNvSpPr>
            <p:nvPr/>
          </p:nvSpPr>
          <p:spPr>
            <a:xfrm>
              <a:off x="612292" y="6653452"/>
              <a:ext cx="1063112" cy="138499"/>
            </a:xfrm>
            <a:prstGeom prst="rect">
              <a:avLst/>
            </a:prstGeom>
          </p:spPr>
          <p:txBody>
            <a:bodyPr wrap="non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srgbClr val="404040"/>
                  </a:solidFill>
                  <a:effectLst/>
                  <a:uLnTx/>
                  <a:uFillTx/>
                  <a:latin typeface="Arial"/>
                  <a:ea typeface="+mn-ea"/>
                  <a:cs typeface="+mn-cs"/>
                </a:rPr>
                <a:t>Variation Status</a:t>
              </a:r>
            </a:p>
          </p:txBody>
        </p:sp>
        <p:sp>
          <p:nvSpPr>
            <p:cNvPr id="35" name="Rectangle 34">
              <a:extLst>
                <a:ext uri="{FF2B5EF4-FFF2-40B4-BE49-F238E27FC236}">
                  <a16:creationId xmlns:a16="http://schemas.microsoft.com/office/drawing/2014/main" id="{8FEEDA15-9B4C-4BE1-8072-0AB26A5BD0CE}"/>
                </a:ext>
              </a:extLst>
            </p:cNvPr>
            <p:cNvSpPr/>
            <p:nvPr/>
          </p:nvSpPr>
          <p:spPr>
            <a:xfrm>
              <a:off x="2952545" y="6653452"/>
              <a:ext cx="1124026" cy="138499"/>
            </a:xfrm>
            <a:prstGeom prst="rect">
              <a:avLst/>
            </a:prstGeom>
          </p:spPr>
          <p:txBody>
            <a:bodyPr wrap="non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Clinical variation</a:t>
              </a:r>
            </a:p>
          </p:txBody>
        </p:sp>
        <p:sp>
          <p:nvSpPr>
            <p:cNvPr id="36" name="Rectangle 35">
              <a:extLst>
                <a:ext uri="{FF2B5EF4-FFF2-40B4-BE49-F238E27FC236}">
                  <a16:creationId xmlns:a16="http://schemas.microsoft.com/office/drawing/2014/main" id="{C05016F3-7344-40F2-AB3E-839B6EF0BEC4}"/>
                </a:ext>
              </a:extLst>
            </p:cNvPr>
            <p:cNvSpPr/>
            <p:nvPr/>
          </p:nvSpPr>
          <p:spPr>
            <a:xfrm>
              <a:off x="4564553" y="6653452"/>
              <a:ext cx="1438214" cy="138499"/>
            </a:xfrm>
            <a:prstGeom prst="rect">
              <a:avLst/>
            </a:prstGeom>
          </p:spPr>
          <p:txBody>
            <a:bodyPr wrap="non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Geographical variation</a:t>
              </a:r>
            </a:p>
          </p:txBody>
        </p:sp>
        <p:sp>
          <p:nvSpPr>
            <p:cNvPr id="37" name="Rectangle 36">
              <a:extLst>
                <a:ext uri="{FF2B5EF4-FFF2-40B4-BE49-F238E27FC236}">
                  <a16:creationId xmlns:a16="http://schemas.microsoft.com/office/drawing/2014/main" id="{A1DFE682-644D-449C-A238-A6FA8D25DEBA}"/>
                </a:ext>
              </a:extLst>
            </p:cNvPr>
            <p:cNvSpPr/>
            <p:nvPr/>
          </p:nvSpPr>
          <p:spPr>
            <a:xfrm>
              <a:off x="1820366" y="6653452"/>
              <a:ext cx="918841" cy="138499"/>
            </a:xfrm>
            <a:prstGeom prst="rect">
              <a:avLst/>
            </a:prstGeom>
          </p:spPr>
          <p:txBody>
            <a:bodyPr wrap="non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No Variation</a:t>
              </a:r>
            </a:p>
          </p:txBody>
        </p:sp>
        <p:sp>
          <p:nvSpPr>
            <p:cNvPr id="38" name="Text Placeholder 3">
              <a:extLst>
                <a:ext uri="{FF2B5EF4-FFF2-40B4-BE49-F238E27FC236}">
                  <a16:creationId xmlns:a16="http://schemas.microsoft.com/office/drawing/2014/main" id="{0721FECD-0A9D-464C-9623-5CECB472C640}"/>
                </a:ext>
              </a:extLst>
            </p:cNvPr>
            <p:cNvSpPr txBox="1">
              <a:spLocks/>
            </p:cNvSpPr>
            <p:nvPr/>
          </p:nvSpPr>
          <p:spPr>
            <a:xfrm>
              <a:off x="612292" y="6402174"/>
              <a:ext cx="909223" cy="138499"/>
            </a:xfrm>
            <a:prstGeom prst="rect">
              <a:avLst/>
            </a:prstGeom>
          </p:spPr>
          <p:txBody>
            <a:bodyPr wrap="non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srgbClr val="404040"/>
                  </a:solidFill>
                  <a:effectLst/>
                  <a:uLnTx/>
                  <a:uFillTx/>
                  <a:latin typeface="Arial"/>
                  <a:ea typeface="+mn-ea"/>
                  <a:cs typeface="+mn-cs"/>
                </a:rPr>
                <a:t>Metric Status</a:t>
              </a:r>
            </a:p>
          </p:txBody>
        </p:sp>
        <p:sp>
          <p:nvSpPr>
            <p:cNvPr id="39" name="Rectangle 38">
              <a:extLst>
                <a:ext uri="{FF2B5EF4-FFF2-40B4-BE49-F238E27FC236}">
                  <a16:creationId xmlns:a16="http://schemas.microsoft.com/office/drawing/2014/main" id="{81775DBB-CBDB-4386-B535-5CA057C0D532}"/>
                </a:ext>
              </a:extLst>
            </p:cNvPr>
            <p:cNvSpPr/>
            <p:nvPr/>
          </p:nvSpPr>
          <p:spPr>
            <a:xfrm>
              <a:off x="4564553" y="6402174"/>
              <a:ext cx="752129" cy="138499"/>
            </a:xfrm>
            <a:prstGeom prst="rect">
              <a:avLst/>
            </a:prstGeom>
          </p:spPr>
          <p:txBody>
            <a:bodyPr wrap="non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Not good</a:t>
              </a:r>
            </a:p>
          </p:txBody>
        </p:sp>
        <p:sp>
          <p:nvSpPr>
            <p:cNvPr id="40" name="Rectangle 39">
              <a:extLst>
                <a:ext uri="{FF2B5EF4-FFF2-40B4-BE49-F238E27FC236}">
                  <a16:creationId xmlns:a16="http://schemas.microsoft.com/office/drawing/2014/main" id="{6E6684A0-956E-4448-94FC-760408BDB43D}"/>
                </a:ext>
              </a:extLst>
            </p:cNvPr>
            <p:cNvSpPr/>
            <p:nvPr/>
          </p:nvSpPr>
          <p:spPr>
            <a:xfrm>
              <a:off x="1820366" y="6402174"/>
              <a:ext cx="566181" cy="138499"/>
            </a:xfrm>
            <a:prstGeom prst="rect">
              <a:avLst/>
            </a:prstGeom>
          </p:spPr>
          <p:txBody>
            <a:bodyPr wrap="non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Good</a:t>
              </a:r>
            </a:p>
          </p:txBody>
        </p:sp>
        <p:sp>
          <p:nvSpPr>
            <p:cNvPr id="41" name="Rectangle 40">
              <a:extLst>
                <a:ext uri="{FF2B5EF4-FFF2-40B4-BE49-F238E27FC236}">
                  <a16:creationId xmlns:a16="http://schemas.microsoft.com/office/drawing/2014/main" id="{DF582169-CE18-470E-ACB4-E44322DDB85B}"/>
                </a:ext>
              </a:extLst>
            </p:cNvPr>
            <p:cNvSpPr/>
            <p:nvPr/>
          </p:nvSpPr>
          <p:spPr>
            <a:xfrm>
              <a:off x="2952545" y="6402174"/>
              <a:ext cx="1457450" cy="138499"/>
            </a:xfrm>
            <a:prstGeom prst="rect">
              <a:avLst/>
            </a:prstGeom>
          </p:spPr>
          <p:txBody>
            <a:bodyPr wrap="non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Room for improvement</a:t>
              </a:r>
            </a:p>
          </p:txBody>
        </p:sp>
        <p:sp>
          <p:nvSpPr>
            <p:cNvPr id="42" name="Text Placeholder 3">
              <a:extLst>
                <a:ext uri="{FF2B5EF4-FFF2-40B4-BE49-F238E27FC236}">
                  <a16:creationId xmlns:a16="http://schemas.microsoft.com/office/drawing/2014/main" id="{1C94952C-BA12-4BDF-99A0-3D4E945DF679}"/>
                </a:ext>
              </a:extLst>
            </p:cNvPr>
            <p:cNvSpPr txBox="1">
              <a:spLocks/>
            </p:cNvSpPr>
            <p:nvPr/>
          </p:nvSpPr>
          <p:spPr>
            <a:xfrm>
              <a:off x="7031856" y="6458563"/>
              <a:ext cx="2502327" cy="276999"/>
            </a:xfrm>
            <a:prstGeom prst="rect">
              <a:avLst/>
            </a:prstGeom>
          </p:spPr>
          <p:txBody>
            <a:bodyPr wrap="squar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srgbClr val="404040"/>
                  </a:solidFill>
                  <a:effectLst/>
                  <a:uLnTx/>
                  <a:uFillTx/>
                  <a:latin typeface="Arial"/>
                  <a:ea typeface="+mn-ea"/>
                  <a:cs typeface="+mn-cs"/>
                </a:rPr>
                <a:t>Detailed definitions of the specific criteria for each metric are provided in slide notes</a:t>
              </a:r>
            </a:p>
          </p:txBody>
        </p:sp>
        <p:sp>
          <p:nvSpPr>
            <p:cNvPr id="43" name="Right Bracket 42">
              <a:extLst>
                <a:ext uri="{FF2B5EF4-FFF2-40B4-BE49-F238E27FC236}">
                  <a16:creationId xmlns:a16="http://schemas.microsoft.com/office/drawing/2014/main" id="{01552607-4FA0-4077-905A-AB13619E53F4}"/>
                </a:ext>
              </a:extLst>
            </p:cNvPr>
            <p:cNvSpPr/>
            <p:nvPr/>
          </p:nvSpPr>
          <p:spPr>
            <a:xfrm>
              <a:off x="6985535" y="6345239"/>
              <a:ext cx="65086" cy="448758"/>
            </a:xfrm>
            <a:prstGeom prst="righ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404040"/>
                </a:solidFill>
                <a:effectLst/>
                <a:uLnTx/>
                <a:uFillTx/>
                <a:latin typeface="Arial"/>
                <a:ea typeface="+mn-ea"/>
                <a:cs typeface="+mn-cs"/>
              </a:endParaRPr>
            </a:p>
          </p:txBody>
        </p:sp>
        <p:sp>
          <p:nvSpPr>
            <p:cNvPr id="44" name="Rectangle 43">
              <a:extLst>
                <a:ext uri="{FF2B5EF4-FFF2-40B4-BE49-F238E27FC236}">
                  <a16:creationId xmlns:a16="http://schemas.microsoft.com/office/drawing/2014/main" id="{2B70908C-A735-4724-8F0D-B740E00124C8}"/>
                </a:ext>
              </a:extLst>
            </p:cNvPr>
            <p:cNvSpPr/>
            <p:nvPr/>
          </p:nvSpPr>
          <p:spPr>
            <a:xfrm>
              <a:off x="2697441" y="6134319"/>
              <a:ext cx="433132" cy="584775"/>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a:ln w="3175">
                    <a:solidFill>
                      <a:srgbClr val="404040"/>
                    </a:solidFill>
                  </a:ln>
                  <a:solidFill>
                    <a:srgbClr val="FFC000"/>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a:ln w="3175">
                  <a:solidFill>
                    <a:srgbClr val="404040"/>
                  </a:solidFill>
                </a:ln>
                <a:solidFill>
                  <a:srgbClr val="FFC000"/>
                </a:solidFill>
                <a:effectLst/>
                <a:uLnTx/>
                <a:uFillTx/>
                <a:latin typeface="Arial"/>
                <a:ea typeface="+mn-ea"/>
                <a:cs typeface="+mn-cs"/>
              </a:endParaRPr>
            </a:p>
          </p:txBody>
        </p:sp>
        <p:sp>
          <p:nvSpPr>
            <p:cNvPr id="45" name="Rectangle 44">
              <a:extLst>
                <a:ext uri="{FF2B5EF4-FFF2-40B4-BE49-F238E27FC236}">
                  <a16:creationId xmlns:a16="http://schemas.microsoft.com/office/drawing/2014/main" id="{872D0D54-C595-49DF-9363-1A64F7DABAAA}"/>
                </a:ext>
              </a:extLst>
            </p:cNvPr>
            <p:cNvSpPr/>
            <p:nvPr/>
          </p:nvSpPr>
          <p:spPr>
            <a:xfrm>
              <a:off x="4304210" y="6134319"/>
              <a:ext cx="433132" cy="584775"/>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a:ln w="3175">
                    <a:solidFill>
                      <a:srgbClr val="404040"/>
                    </a:solidFill>
                  </a:ln>
                  <a:solidFill>
                    <a:srgbClr val="C00000"/>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a:ln w="3175">
                  <a:solidFill>
                    <a:srgbClr val="404040"/>
                  </a:solidFill>
                </a:ln>
                <a:solidFill>
                  <a:srgbClr val="C00000"/>
                </a:solidFill>
                <a:effectLst/>
                <a:uLnTx/>
                <a:uFillTx/>
                <a:latin typeface="Arial"/>
                <a:ea typeface="+mn-ea"/>
                <a:cs typeface="+mn-cs"/>
              </a:endParaRPr>
            </a:p>
          </p:txBody>
        </p:sp>
        <p:sp>
          <p:nvSpPr>
            <p:cNvPr id="46" name="Rectangle 45">
              <a:extLst>
                <a:ext uri="{FF2B5EF4-FFF2-40B4-BE49-F238E27FC236}">
                  <a16:creationId xmlns:a16="http://schemas.microsoft.com/office/drawing/2014/main" id="{443AE2A7-FECF-4399-A1E1-A347CD0ED996}"/>
                </a:ext>
              </a:extLst>
            </p:cNvPr>
            <p:cNvSpPr/>
            <p:nvPr/>
          </p:nvSpPr>
          <p:spPr>
            <a:xfrm>
              <a:off x="1571554" y="6134319"/>
              <a:ext cx="433132" cy="584775"/>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a:ln w="3175">
                    <a:solidFill>
                      <a:srgbClr val="404040"/>
                    </a:solidFill>
                  </a:ln>
                  <a:solidFill>
                    <a:srgbClr val="00B050"/>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a:ln w="3175">
                  <a:solidFill>
                    <a:srgbClr val="404040"/>
                  </a:solidFill>
                </a:ln>
                <a:solidFill>
                  <a:srgbClr val="00B050"/>
                </a:solidFill>
                <a:effectLst/>
                <a:uLnTx/>
                <a:uFillTx/>
                <a:latin typeface="Arial"/>
                <a:ea typeface="+mn-ea"/>
                <a:cs typeface="+mn-cs"/>
              </a:endParaRPr>
            </a:p>
          </p:txBody>
        </p:sp>
        <p:sp>
          <p:nvSpPr>
            <p:cNvPr id="47" name="Rectangle 46">
              <a:extLst>
                <a:ext uri="{FF2B5EF4-FFF2-40B4-BE49-F238E27FC236}">
                  <a16:creationId xmlns:a16="http://schemas.microsoft.com/office/drawing/2014/main" id="{1FB7F714-6D86-4F92-A4A0-F7650B03DE9D}"/>
                </a:ext>
              </a:extLst>
            </p:cNvPr>
            <p:cNvSpPr/>
            <p:nvPr/>
          </p:nvSpPr>
          <p:spPr>
            <a:xfrm>
              <a:off x="1566066" y="6394171"/>
              <a:ext cx="433132" cy="584775"/>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a:ln w="3175">
                    <a:solidFill>
                      <a:srgbClr val="404040"/>
                    </a:solidFill>
                  </a:ln>
                  <a:solidFill>
                    <a:srgbClr val="FFFFFF"/>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a:ln w="3175">
                  <a:solidFill>
                    <a:srgbClr val="404040"/>
                  </a:solidFill>
                </a:ln>
                <a:solidFill>
                  <a:srgbClr val="FFFFFF"/>
                </a:solidFill>
                <a:effectLst/>
                <a:uLnTx/>
                <a:uFillTx/>
                <a:latin typeface="Arial"/>
                <a:ea typeface="+mn-ea"/>
                <a:cs typeface="+mn-cs"/>
              </a:endParaRPr>
            </a:p>
          </p:txBody>
        </p:sp>
        <p:pic>
          <p:nvPicPr>
            <p:cNvPr id="48" name="Graphic 47" descr="Map with pin">
              <a:extLst>
                <a:ext uri="{FF2B5EF4-FFF2-40B4-BE49-F238E27FC236}">
                  <a16:creationId xmlns:a16="http://schemas.microsoft.com/office/drawing/2014/main" id="{46244EA2-7BC9-49B5-A923-CFD9CBF59F1B}"/>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366187" y="6592151"/>
              <a:ext cx="253885" cy="253885"/>
            </a:xfrm>
            <a:prstGeom prst="rect">
              <a:avLst/>
            </a:prstGeom>
          </p:spPr>
        </p:pic>
        <p:pic>
          <p:nvPicPr>
            <p:cNvPr id="49" name="Graphic 67" descr="DNA">
              <a:extLst>
                <a:ext uri="{FF2B5EF4-FFF2-40B4-BE49-F238E27FC236}">
                  <a16:creationId xmlns:a16="http://schemas.microsoft.com/office/drawing/2014/main" id="{F6A686CF-173C-4097-A936-724902616DC3}"/>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rot="2124302">
              <a:off x="2777090" y="6594765"/>
              <a:ext cx="253885" cy="253885"/>
            </a:xfrm>
            <a:prstGeom prst="rect">
              <a:avLst/>
            </a:prstGeom>
          </p:spPr>
        </p:pic>
        <p:sp>
          <p:nvSpPr>
            <p:cNvPr id="50" name="Rectangle 49">
              <a:extLst>
                <a:ext uri="{FF2B5EF4-FFF2-40B4-BE49-F238E27FC236}">
                  <a16:creationId xmlns:a16="http://schemas.microsoft.com/office/drawing/2014/main" id="{A53C3EAF-8761-4BEB-9C96-0DD14FE74070}"/>
                </a:ext>
              </a:extLst>
            </p:cNvPr>
            <p:cNvSpPr/>
            <p:nvPr/>
          </p:nvSpPr>
          <p:spPr>
            <a:xfrm>
              <a:off x="5283564" y="6134319"/>
              <a:ext cx="433132" cy="584775"/>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a:ln w="3175">
                    <a:solidFill>
                      <a:srgbClr val="404040"/>
                    </a:solidFill>
                  </a:ln>
                  <a:solidFill>
                    <a:srgbClr val="919396"/>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a:ln w="3175">
                  <a:solidFill>
                    <a:srgbClr val="404040"/>
                  </a:solidFill>
                </a:ln>
                <a:solidFill>
                  <a:srgbClr val="919396"/>
                </a:solidFill>
                <a:effectLst/>
                <a:uLnTx/>
                <a:uFillTx/>
                <a:latin typeface="Arial"/>
                <a:ea typeface="+mn-ea"/>
                <a:cs typeface="+mn-cs"/>
              </a:endParaRPr>
            </a:p>
          </p:txBody>
        </p:sp>
        <p:sp>
          <p:nvSpPr>
            <p:cNvPr id="70" name="Rectangle 69">
              <a:extLst>
                <a:ext uri="{FF2B5EF4-FFF2-40B4-BE49-F238E27FC236}">
                  <a16:creationId xmlns:a16="http://schemas.microsoft.com/office/drawing/2014/main" id="{98B94F69-1DDD-4D54-ACC1-BE7D2A1766EB}"/>
                </a:ext>
              </a:extLst>
            </p:cNvPr>
            <p:cNvSpPr/>
            <p:nvPr/>
          </p:nvSpPr>
          <p:spPr>
            <a:xfrm>
              <a:off x="5525480" y="6406196"/>
              <a:ext cx="1610650" cy="138499"/>
            </a:xfrm>
            <a:prstGeom prst="rect">
              <a:avLst/>
            </a:prstGeom>
          </p:spPr>
          <p:txBody>
            <a:bodyPr wrap="squar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Not </a:t>
              </a:r>
              <a:r>
                <a:rPr kumimoji="0" lang="en-US" sz="900" b="0" i="0" u="none" strike="noStrike" kern="0" cap="none" spc="0" normalizeH="0" baseline="0" noProof="0" err="1">
                  <a:ln>
                    <a:noFill/>
                  </a:ln>
                  <a:solidFill>
                    <a:srgbClr val="404040"/>
                  </a:solidFill>
                  <a:effectLst/>
                  <a:uLnTx/>
                  <a:uFillTx/>
                  <a:latin typeface="Arial" panose="020B0604020202020204" pitchFamily="34" charset="0"/>
                  <a:ea typeface="+mn-ea"/>
                  <a:cs typeface="Arial" panose="020B0604020202020204" pitchFamily="34" charset="0"/>
                </a:rPr>
                <a:t>authorised</a:t>
              </a: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/assessed</a:t>
              </a:r>
            </a:p>
          </p:txBody>
        </p:sp>
      </p:grpSp>
      <p:sp>
        <p:nvSpPr>
          <p:cNvPr id="53" name="Rectangle 52">
            <a:extLst>
              <a:ext uri="{FF2B5EF4-FFF2-40B4-BE49-F238E27FC236}">
                <a16:creationId xmlns:a16="http://schemas.microsoft.com/office/drawing/2014/main" id="{39DFBCD6-09EF-4F5A-8640-3E103251177C}"/>
              </a:ext>
            </a:extLst>
          </p:cNvPr>
          <p:cNvSpPr/>
          <p:nvPr/>
        </p:nvSpPr>
        <p:spPr>
          <a:xfrm rot="16200000">
            <a:off x="-392248" y="5007338"/>
            <a:ext cx="1607634" cy="646331"/>
          </a:xfrm>
          <a:prstGeom prst="rect">
            <a:avLst/>
          </a:prstGeom>
        </p:spPr>
        <p:txBody>
          <a:bodyPr wrap="square">
            <a:spAutoFit/>
          </a:bodyPr>
          <a:lstStyle/>
          <a:p>
            <a:pPr marL="0" marR="0" lvl="0" indent="0" algn="r" defTabSz="914363"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404040"/>
                </a:solidFill>
                <a:effectLst/>
                <a:uLnTx/>
                <a:uFillTx/>
                <a:latin typeface="Arial"/>
                <a:ea typeface="+mn-ea"/>
                <a:cs typeface="+mn-cs"/>
              </a:rPr>
              <a:t>Access to treatment and care</a:t>
            </a:r>
          </a:p>
          <a:p>
            <a:pPr marL="0" marR="0" lvl="0" indent="0" algn="r" defTabSz="914363"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404040"/>
              </a:solidFill>
              <a:effectLst/>
              <a:uLnTx/>
              <a:uFillTx/>
              <a:latin typeface="Arial"/>
              <a:ea typeface="+mn-ea"/>
              <a:cs typeface="+mn-cs"/>
            </a:endParaRPr>
          </a:p>
        </p:txBody>
      </p:sp>
    </p:spTree>
    <p:extLst>
      <p:ext uri="{BB962C8B-B14F-4D97-AF65-F5344CB8AC3E}">
        <p14:creationId xmlns:p14="http://schemas.microsoft.com/office/powerpoint/2010/main" val="3913195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67EBAA2C-8F2D-4346-A245-558D4BF69C76}"/>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5365" name="think-cell Slide" r:id="rId4" imgW="359" imgH="360" progId="TCLayout.ActiveDocument.1">
                  <p:embed/>
                </p:oleObj>
              </mc:Choice>
              <mc:Fallback>
                <p:oleObj name="think-cell Slide" r:id="rId4" imgW="359" imgH="360" progId="TCLayout.ActiveDocument.1">
                  <p:embed/>
                  <p:pic>
                    <p:nvPicPr>
                      <p:cNvPr id="5" name="Object 4" hidden="1">
                        <a:extLst>
                          <a:ext uri="{FF2B5EF4-FFF2-40B4-BE49-F238E27FC236}">
                            <a16:creationId xmlns:a16="http://schemas.microsoft.com/office/drawing/2014/main" id="{67EBAA2C-8F2D-4346-A245-558D4BF69C76}"/>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C25A14FB-07E6-4860-BCD9-50B0112FACD2}"/>
              </a:ext>
            </a:extLst>
          </p:cNvPr>
          <p:cNvSpPr>
            <a:spLocks noGrp="1"/>
          </p:cNvSpPr>
          <p:nvPr>
            <p:ph type="title"/>
          </p:nvPr>
        </p:nvSpPr>
        <p:spPr/>
        <p:txBody>
          <a:bodyPr vert="horz"/>
          <a:lstStyle/>
          <a:p>
            <a:r>
              <a:rPr lang="en-GB" dirty="0"/>
              <a:t>Glossary of Terms</a:t>
            </a:r>
          </a:p>
        </p:txBody>
      </p:sp>
      <p:graphicFrame>
        <p:nvGraphicFramePr>
          <p:cNvPr id="6" name="Table 5">
            <a:extLst>
              <a:ext uri="{FF2B5EF4-FFF2-40B4-BE49-F238E27FC236}">
                <a16:creationId xmlns:a16="http://schemas.microsoft.com/office/drawing/2014/main" id="{6F258FEB-C631-41BE-BA02-76749C7820F6}"/>
              </a:ext>
            </a:extLst>
          </p:cNvPr>
          <p:cNvGraphicFramePr>
            <a:graphicFrameLocks noGrp="1"/>
          </p:cNvGraphicFramePr>
          <p:nvPr/>
        </p:nvGraphicFramePr>
        <p:xfrm>
          <a:off x="693094" y="1629389"/>
          <a:ext cx="4248000" cy="4064396"/>
        </p:xfrm>
        <a:graphic>
          <a:graphicData uri="http://schemas.openxmlformats.org/drawingml/2006/table">
            <a:tbl>
              <a:tblPr firstRow="1" bandRow="1">
                <a:tableStyleId>{2D5ABB26-0587-4C30-8999-92F81FD0307C}</a:tableStyleId>
              </a:tblPr>
              <a:tblGrid>
                <a:gridCol w="720000">
                  <a:extLst>
                    <a:ext uri="{9D8B030D-6E8A-4147-A177-3AD203B41FA5}">
                      <a16:colId xmlns:a16="http://schemas.microsoft.com/office/drawing/2014/main" val="504946406"/>
                    </a:ext>
                  </a:extLst>
                </a:gridCol>
                <a:gridCol w="3528000">
                  <a:extLst>
                    <a:ext uri="{9D8B030D-6E8A-4147-A177-3AD203B41FA5}">
                      <a16:colId xmlns:a16="http://schemas.microsoft.com/office/drawing/2014/main" val="3670616658"/>
                    </a:ext>
                  </a:extLst>
                </a:gridCol>
              </a:tblGrid>
              <a:tr h="290314">
                <a:tc>
                  <a:txBody>
                    <a:bodyPr/>
                    <a:lstStyle/>
                    <a:p>
                      <a:pPr algn="l" fontAlgn="b"/>
                      <a:r>
                        <a:rPr lang="en-US" sz="1000" b="1" i="0" u="none" strike="noStrike" dirty="0">
                          <a:solidFill>
                            <a:schemeClr val="bg1"/>
                          </a:solidFill>
                          <a:effectLst/>
                          <a:latin typeface="+mj-lt"/>
                        </a:rPr>
                        <a:t>CUP</a:t>
                      </a:r>
                    </a:p>
                  </a:txBody>
                  <a:tcPr marL="72000" marR="2148" marT="2148"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l" fontAlgn="b"/>
                      <a:r>
                        <a:rPr lang="en-US" sz="1000" b="0" i="0" u="none" strike="noStrike" dirty="0">
                          <a:solidFill>
                            <a:schemeClr val="tx1"/>
                          </a:solidFill>
                          <a:effectLst/>
                          <a:latin typeface="+mj-lt"/>
                        </a:rPr>
                        <a:t>Compassionate Use Program</a:t>
                      </a:r>
                    </a:p>
                  </a:txBody>
                  <a:tcPr marL="72000" marR="2148" marT="2148"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511187477"/>
                  </a:ext>
                </a:extLst>
              </a:tr>
              <a:tr h="290314">
                <a:tc>
                  <a:txBody>
                    <a:bodyPr/>
                    <a:lstStyle/>
                    <a:p>
                      <a:pPr algn="l" fontAlgn="b"/>
                      <a:r>
                        <a:rPr lang="en-US" sz="1000" b="1" u="none" strike="noStrike" dirty="0">
                          <a:solidFill>
                            <a:schemeClr val="bg1"/>
                          </a:solidFill>
                          <a:effectLst/>
                          <a:latin typeface="+mj-lt"/>
                        </a:rPr>
                        <a:t>CoE</a:t>
                      </a:r>
                      <a:endParaRPr lang="en-US" sz="1000" b="1" i="0" u="none" strike="noStrike" dirty="0">
                        <a:solidFill>
                          <a:schemeClr val="bg1"/>
                        </a:solidFill>
                        <a:effectLst/>
                        <a:latin typeface="+mj-lt"/>
                      </a:endParaRPr>
                    </a:p>
                  </a:txBody>
                  <a:tcPr marL="72000" marR="2148" marT="2148"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l" fontAlgn="b"/>
                      <a:r>
                        <a:rPr lang="en-US" sz="1000" u="none" strike="noStrike" dirty="0">
                          <a:solidFill>
                            <a:schemeClr val="tx1"/>
                          </a:solidFill>
                          <a:effectLst/>
                          <a:latin typeface="+mj-lt"/>
                        </a:rPr>
                        <a:t>Centre of Excellence</a:t>
                      </a:r>
                      <a:endParaRPr lang="en-US" sz="1000" b="0" i="0" u="none" strike="noStrike" dirty="0">
                        <a:solidFill>
                          <a:schemeClr val="tx1"/>
                        </a:solidFill>
                        <a:effectLst/>
                        <a:latin typeface="+mj-lt"/>
                      </a:endParaRPr>
                    </a:p>
                  </a:txBody>
                  <a:tcPr marL="72000" marR="2148" marT="2148"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870870286"/>
                  </a:ext>
                </a:extLst>
              </a:tr>
              <a:tr h="290314">
                <a:tc>
                  <a:txBody>
                    <a:bodyPr/>
                    <a:lstStyle/>
                    <a:p>
                      <a:pPr algn="l" fontAlgn="b"/>
                      <a:r>
                        <a:rPr lang="en-US" sz="1000" b="1" i="0" u="none" strike="noStrike" dirty="0">
                          <a:solidFill>
                            <a:schemeClr val="bg1"/>
                          </a:solidFill>
                          <a:effectLst/>
                          <a:latin typeface="+mj-lt"/>
                        </a:rPr>
                        <a:t>GP</a:t>
                      </a:r>
                    </a:p>
                  </a:txBody>
                  <a:tcPr marL="72000" marR="9525" marT="9525"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l" fontAlgn="b"/>
                      <a:r>
                        <a:rPr lang="en-US" sz="1000" b="0" i="0" u="none" strike="noStrike" dirty="0">
                          <a:solidFill>
                            <a:schemeClr val="tx1"/>
                          </a:solidFill>
                          <a:effectLst/>
                          <a:latin typeface="+mj-lt"/>
                        </a:rPr>
                        <a:t>General Practitioner</a:t>
                      </a:r>
                    </a:p>
                  </a:txBody>
                  <a:tcPr marL="72000" marR="9525" marT="9525"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452219791"/>
                  </a:ext>
                </a:extLst>
              </a:tr>
              <a:tr h="290314">
                <a:tc>
                  <a:txBody>
                    <a:bodyPr/>
                    <a:lstStyle/>
                    <a:p>
                      <a:pPr algn="l" fontAlgn="b"/>
                      <a:r>
                        <a:rPr lang="en-US" sz="1000" b="1" i="0" u="none" strike="noStrike" dirty="0">
                          <a:solidFill>
                            <a:schemeClr val="bg1"/>
                          </a:solidFill>
                          <a:effectLst/>
                          <a:latin typeface="+mj-lt"/>
                        </a:rPr>
                        <a:t>HCP</a:t>
                      </a:r>
                    </a:p>
                  </a:txBody>
                  <a:tcPr marL="72000" marR="9525" marT="9525"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l" fontAlgn="b"/>
                      <a:r>
                        <a:rPr lang="en-US" sz="1000" b="0" i="0" u="none" strike="noStrike" dirty="0">
                          <a:solidFill>
                            <a:schemeClr val="tx1"/>
                          </a:solidFill>
                          <a:effectLst/>
                          <a:latin typeface="+mj-lt"/>
                        </a:rPr>
                        <a:t>Healthcare Professional</a:t>
                      </a:r>
                    </a:p>
                  </a:txBody>
                  <a:tcPr marL="72000" marR="9525" marT="9525"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850095530"/>
                  </a:ext>
                </a:extLst>
              </a:tr>
              <a:tr h="290314">
                <a:tc>
                  <a:txBody>
                    <a:bodyPr/>
                    <a:lstStyle/>
                    <a:p>
                      <a:pPr algn="l" fontAlgn="b"/>
                      <a:r>
                        <a:rPr lang="en-US" sz="1000" b="1" i="0" u="none" strike="noStrike" dirty="0">
                          <a:solidFill>
                            <a:schemeClr val="bg1"/>
                          </a:solidFill>
                          <a:effectLst/>
                          <a:latin typeface="+mj-lt"/>
                        </a:rPr>
                        <a:t>HTA</a:t>
                      </a:r>
                    </a:p>
                  </a:txBody>
                  <a:tcPr marL="72000" marR="2148" marT="2148"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l" fontAlgn="b"/>
                      <a:r>
                        <a:rPr lang="en-US" sz="1000" b="0" i="0" u="none" strike="noStrike" dirty="0">
                          <a:solidFill>
                            <a:schemeClr val="tx1"/>
                          </a:solidFill>
                          <a:effectLst/>
                          <a:latin typeface="+mj-lt"/>
                        </a:rPr>
                        <a:t>Health Technology Assessment</a:t>
                      </a:r>
                    </a:p>
                  </a:txBody>
                  <a:tcPr marL="72000" marR="2148" marT="2148"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3342364682"/>
                  </a:ext>
                </a:extLst>
              </a:tr>
              <a:tr h="290314">
                <a:tc>
                  <a:txBody>
                    <a:bodyPr/>
                    <a:lstStyle/>
                    <a:p>
                      <a:pPr algn="l" fontAlgn="b"/>
                      <a:r>
                        <a:rPr lang="en-US" sz="1000" b="1" i="0" u="none" strike="noStrike" dirty="0">
                          <a:solidFill>
                            <a:schemeClr val="bg1"/>
                          </a:solidFill>
                          <a:effectLst/>
                          <a:latin typeface="+mj-lt"/>
                        </a:rPr>
                        <a:t>ICER</a:t>
                      </a:r>
                    </a:p>
                  </a:txBody>
                  <a:tcPr marL="72000" marR="9525" marT="9525"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l" fontAlgn="b"/>
                      <a:r>
                        <a:rPr lang="en-US" sz="1000" b="0" i="0" u="none" strike="noStrike" dirty="0">
                          <a:solidFill>
                            <a:schemeClr val="tx1"/>
                          </a:solidFill>
                          <a:effectLst/>
                          <a:latin typeface="+mj-lt"/>
                        </a:rPr>
                        <a:t>Incremental Cost-Effectiveness Ratio</a:t>
                      </a:r>
                    </a:p>
                  </a:txBody>
                  <a:tcPr marL="72000" marR="9525" marT="9525"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894471287"/>
                  </a:ext>
                </a:extLst>
              </a:tr>
              <a:tr h="290314">
                <a:tc>
                  <a:txBody>
                    <a:bodyPr/>
                    <a:lstStyle/>
                    <a:p>
                      <a:pPr algn="l" fontAlgn="b"/>
                      <a:r>
                        <a:rPr lang="en-US" sz="1000" b="1" i="0" u="none" strike="noStrike" dirty="0">
                          <a:solidFill>
                            <a:schemeClr val="bg1"/>
                          </a:solidFill>
                          <a:effectLst/>
                          <a:latin typeface="+mj-lt"/>
                        </a:rPr>
                        <a:t>MA</a:t>
                      </a:r>
                    </a:p>
                  </a:txBody>
                  <a:tcPr marL="72000" marR="2148" marT="2148"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l" fontAlgn="b"/>
                      <a:r>
                        <a:rPr lang="en-US" sz="1000" b="0" i="0" u="none" strike="noStrike" dirty="0">
                          <a:solidFill>
                            <a:schemeClr val="tx1"/>
                          </a:solidFill>
                          <a:effectLst/>
                          <a:latin typeface="+mj-lt"/>
                        </a:rPr>
                        <a:t>Marketing Authorisation</a:t>
                      </a:r>
                    </a:p>
                  </a:txBody>
                  <a:tcPr marL="72000" marR="2148" marT="2148"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840901300"/>
                  </a:ext>
                </a:extLst>
              </a:tr>
              <a:tr h="290314">
                <a:tc>
                  <a:txBody>
                    <a:bodyPr/>
                    <a:lstStyle/>
                    <a:p>
                      <a:pPr algn="l" fontAlgn="b"/>
                      <a:r>
                        <a:rPr lang="en-US" sz="1000" b="1" u="none" strike="noStrike" dirty="0">
                          <a:solidFill>
                            <a:schemeClr val="bg1"/>
                          </a:solidFill>
                          <a:effectLst/>
                          <a:latin typeface="+mj-lt"/>
                        </a:rPr>
                        <a:t>NMDs</a:t>
                      </a:r>
                      <a:endParaRPr lang="en-US" sz="1000" b="1" i="0" u="none" strike="noStrike" dirty="0">
                        <a:solidFill>
                          <a:schemeClr val="bg1"/>
                        </a:solidFill>
                        <a:effectLst/>
                        <a:latin typeface="+mj-lt"/>
                      </a:endParaRPr>
                    </a:p>
                  </a:txBody>
                  <a:tcPr marL="72000" marR="2148" marT="2148"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l" fontAlgn="b"/>
                      <a:r>
                        <a:rPr lang="en-US" sz="1000" u="none" strike="noStrike" dirty="0">
                          <a:solidFill>
                            <a:schemeClr val="tx1"/>
                          </a:solidFill>
                          <a:effectLst/>
                          <a:latin typeface="+mj-lt"/>
                        </a:rPr>
                        <a:t>Neuromuscular Diseases</a:t>
                      </a:r>
                      <a:endParaRPr lang="en-US" sz="1000" b="0" i="0" u="none" strike="noStrike" dirty="0">
                        <a:solidFill>
                          <a:schemeClr val="tx1"/>
                        </a:solidFill>
                        <a:effectLst/>
                        <a:latin typeface="+mj-lt"/>
                      </a:endParaRPr>
                    </a:p>
                  </a:txBody>
                  <a:tcPr marL="72000" marR="2148" marT="2148"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648163940"/>
                  </a:ext>
                </a:extLst>
              </a:tr>
              <a:tr h="290314">
                <a:tc>
                  <a:txBody>
                    <a:bodyPr/>
                    <a:lstStyle/>
                    <a:p>
                      <a:pPr algn="l" fontAlgn="b"/>
                      <a:r>
                        <a:rPr lang="en-US" sz="1000" b="1" i="0" u="none" strike="noStrike" dirty="0">
                          <a:solidFill>
                            <a:schemeClr val="bg1"/>
                          </a:solidFill>
                          <a:effectLst/>
                          <a:latin typeface="+mj-lt"/>
                        </a:rPr>
                        <a:t>NPZZ</a:t>
                      </a:r>
                    </a:p>
                  </a:txBody>
                  <a:tcPr marL="72000" marR="9525" marT="9525"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l" fontAlgn="b"/>
                      <a:r>
                        <a:rPr kumimoji="0" lang="en-US" sz="1000" b="0" i="0" u="none" strike="noStrike" kern="1200" cap="none" spc="0" normalizeH="0" baseline="0" noProof="0" dirty="0">
                          <a:ln>
                            <a:noFill/>
                          </a:ln>
                          <a:solidFill>
                            <a:srgbClr val="404040"/>
                          </a:solidFill>
                          <a:effectLst/>
                          <a:uLnTx/>
                          <a:uFillTx/>
                          <a:latin typeface="+mn-lt"/>
                          <a:ea typeface="+mn-ea"/>
                          <a:cs typeface="+mn-cs"/>
                        </a:rPr>
                        <a:t>National Plan for Rare Diseases </a:t>
                      </a:r>
                      <a:endParaRPr lang="en-US" sz="1000" b="0" i="0" u="none" strike="noStrike" dirty="0">
                        <a:solidFill>
                          <a:schemeClr val="tx1"/>
                        </a:solidFill>
                        <a:effectLst/>
                        <a:latin typeface="+mj-lt"/>
                      </a:endParaRPr>
                    </a:p>
                  </a:txBody>
                  <a:tcPr marL="72000" marR="9525" marT="9525"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788100490"/>
                  </a:ext>
                </a:extLst>
              </a:tr>
              <a:tr h="290314">
                <a:tc>
                  <a:txBody>
                    <a:bodyPr/>
                    <a:lstStyle/>
                    <a:p>
                      <a:pPr algn="l" fontAlgn="b"/>
                      <a:r>
                        <a:rPr lang="en-US" sz="1000" b="1" u="none" strike="noStrike" dirty="0">
                          <a:solidFill>
                            <a:schemeClr val="bg1"/>
                          </a:solidFill>
                          <a:effectLst/>
                          <a:latin typeface="+mj-lt"/>
                        </a:rPr>
                        <a:t>PAG</a:t>
                      </a:r>
                      <a:endParaRPr lang="en-US" sz="1000" b="1" i="0" u="none" strike="noStrike" dirty="0">
                        <a:solidFill>
                          <a:schemeClr val="bg1"/>
                        </a:solidFill>
                        <a:effectLst/>
                        <a:latin typeface="+mj-lt"/>
                      </a:endParaRPr>
                    </a:p>
                  </a:txBody>
                  <a:tcPr marL="72000" marR="2148" marT="2148"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l" fontAlgn="b"/>
                      <a:r>
                        <a:rPr lang="en-US" sz="1000" b="0" i="0" u="none" strike="noStrike" dirty="0">
                          <a:solidFill>
                            <a:schemeClr val="tx1"/>
                          </a:solidFill>
                          <a:effectLst/>
                          <a:latin typeface="+mj-lt"/>
                        </a:rPr>
                        <a:t>Patient Advisory Group</a:t>
                      </a:r>
                    </a:p>
                  </a:txBody>
                  <a:tcPr marL="72000" marR="2148" marT="2148"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916272189"/>
                  </a:ext>
                </a:extLst>
              </a:tr>
              <a:tr h="290314">
                <a:tc>
                  <a:txBody>
                    <a:bodyPr/>
                    <a:lstStyle/>
                    <a:p>
                      <a:pPr algn="l" fontAlgn="b"/>
                      <a:r>
                        <a:rPr lang="en-US" sz="1000" b="1" u="none" strike="noStrike" dirty="0">
                          <a:solidFill>
                            <a:schemeClr val="bg1"/>
                          </a:solidFill>
                          <a:effectLst/>
                          <a:latin typeface="+mj-lt"/>
                        </a:rPr>
                        <a:t>RD</a:t>
                      </a:r>
                      <a:endParaRPr lang="en-US" sz="1000" b="1" i="0" u="none" strike="noStrike" dirty="0">
                        <a:solidFill>
                          <a:schemeClr val="bg1"/>
                        </a:solidFill>
                        <a:effectLst/>
                        <a:latin typeface="+mj-lt"/>
                      </a:endParaRPr>
                    </a:p>
                  </a:txBody>
                  <a:tcPr marL="72000" marR="2148" marT="2148"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l" fontAlgn="b"/>
                      <a:r>
                        <a:rPr lang="en-US" sz="1000" u="none" strike="noStrike" dirty="0">
                          <a:solidFill>
                            <a:schemeClr val="tx1"/>
                          </a:solidFill>
                          <a:effectLst/>
                          <a:latin typeface="+mj-lt"/>
                        </a:rPr>
                        <a:t>Rare Disease</a:t>
                      </a:r>
                      <a:endParaRPr lang="en-US" sz="1000" b="0" i="0" u="none" strike="noStrike" dirty="0">
                        <a:solidFill>
                          <a:schemeClr val="tx1"/>
                        </a:solidFill>
                        <a:effectLst/>
                        <a:latin typeface="+mj-lt"/>
                      </a:endParaRPr>
                    </a:p>
                  </a:txBody>
                  <a:tcPr marL="72000" marR="2148" marT="2148"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227521284"/>
                  </a:ext>
                </a:extLst>
              </a:tr>
              <a:tr h="290314">
                <a:tc>
                  <a:txBody>
                    <a:bodyPr/>
                    <a:lstStyle/>
                    <a:p>
                      <a:pPr algn="l" fontAlgn="b"/>
                      <a:r>
                        <a:rPr lang="en-US" sz="1000" b="1" u="none" strike="noStrike" dirty="0">
                          <a:solidFill>
                            <a:schemeClr val="bg1"/>
                          </a:solidFill>
                          <a:effectLst/>
                          <a:latin typeface="+mj-lt"/>
                        </a:rPr>
                        <a:t>SMA</a:t>
                      </a:r>
                      <a:endParaRPr lang="en-US" sz="1000" b="1" i="0" u="none" strike="noStrike" dirty="0">
                        <a:solidFill>
                          <a:schemeClr val="bg1"/>
                        </a:solidFill>
                        <a:effectLst/>
                        <a:latin typeface="+mj-lt"/>
                      </a:endParaRPr>
                    </a:p>
                  </a:txBody>
                  <a:tcPr marL="72000" marR="2148" marT="2148"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l" fontAlgn="b"/>
                      <a:r>
                        <a:rPr lang="en-US" sz="1000" u="none" strike="noStrike" dirty="0">
                          <a:solidFill>
                            <a:schemeClr val="tx1"/>
                          </a:solidFill>
                          <a:effectLst/>
                          <a:latin typeface="+mj-lt"/>
                        </a:rPr>
                        <a:t>Spinal Muscular Atrophy</a:t>
                      </a:r>
                      <a:endParaRPr lang="en-US" sz="1000" b="0" i="0" u="none" strike="noStrike" dirty="0">
                        <a:solidFill>
                          <a:schemeClr val="tx1"/>
                        </a:solidFill>
                        <a:effectLst/>
                        <a:latin typeface="+mj-lt"/>
                      </a:endParaRPr>
                    </a:p>
                  </a:txBody>
                  <a:tcPr marL="72000" marR="2148" marT="2148"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737747879"/>
                  </a:ext>
                </a:extLst>
              </a:tr>
              <a:tr h="290314">
                <a:tc>
                  <a:txBody>
                    <a:bodyPr/>
                    <a:lstStyle/>
                    <a:p>
                      <a:pPr algn="l" fontAlgn="b"/>
                      <a:r>
                        <a:rPr lang="en-US" sz="1000" b="1" i="0" u="none" strike="noStrike" dirty="0">
                          <a:solidFill>
                            <a:schemeClr val="bg1"/>
                          </a:solidFill>
                          <a:effectLst/>
                          <a:latin typeface="+mj-lt"/>
                        </a:rPr>
                        <a:t>SMN</a:t>
                      </a:r>
                    </a:p>
                  </a:txBody>
                  <a:tcPr marL="72000" marR="9525" marT="9525"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l" fontAlgn="b"/>
                      <a:r>
                        <a:rPr lang="en-US" sz="1000" b="0" i="0" u="none" strike="noStrike" dirty="0">
                          <a:solidFill>
                            <a:schemeClr val="tx1"/>
                          </a:solidFill>
                          <a:effectLst/>
                          <a:latin typeface="+mj-lt"/>
                        </a:rPr>
                        <a:t>Survival Motor Neuron</a:t>
                      </a:r>
                    </a:p>
                  </a:txBody>
                  <a:tcPr marL="72000" marR="9525" marT="9525"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195102969"/>
                  </a:ext>
                </a:extLst>
              </a:tr>
              <a:tr h="290314">
                <a:tc>
                  <a:txBody>
                    <a:bodyPr/>
                    <a:lstStyle/>
                    <a:p>
                      <a:pPr algn="l" fontAlgn="b"/>
                      <a:r>
                        <a:rPr lang="en-US" sz="1000" b="1" i="0" u="none" strike="noStrike" dirty="0">
                          <a:solidFill>
                            <a:schemeClr val="bg1"/>
                          </a:solidFill>
                          <a:effectLst/>
                          <a:latin typeface="+mj-lt"/>
                        </a:rPr>
                        <a:t>SoC</a:t>
                      </a:r>
                    </a:p>
                  </a:txBody>
                  <a:tcPr marL="72000" marR="9525" marT="9525"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l" fontAlgn="b"/>
                      <a:r>
                        <a:rPr lang="en-US" sz="1000" b="0" i="0" u="none" strike="noStrike" dirty="0">
                          <a:solidFill>
                            <a:schemeClr val="tx1"/>
                          </a:solidFill>
                          <a:effectLst/>
                          <a:latin typeface="+mj-lt"/>
                        </a:rPr>
                        <a:t>Standard of Care</a:t>
                      </a:r>
                    </a:p>
                  </a:txBody>
                  <a:tcPr marL="72000" marR="9525" marT="9525"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273669553"/>
                  </a:ext>
                </a:extLst>
              </a:tr>
            </a:tbl>
          </a:graphicData>
        </a:graphic>
      </p:graphicFrame>
      <p:graphicFrame>
        <p:nvGraphicFramePr>
          <p:cNvPr id="8" name="Table 7">
            <a:extLst>
              <a:ext uri="{FF2B5EF4-FFF2-40B4-BE49-F238E27FC236}">
                <a16:creationId xmlns:a16="http://schemas.microsoft.com/office/drawing/2014/main" id="{33DF871F-D87D-4C4D-9827-A723D1D13354}"/>
              </a:ext>
            </a:extLst>
          </p:cNvPr>
          <p:cNvGraphicFramePr>
            <a:graphicFrameLocks noGrp="1"/>
          </p:cNvGraphicFramePr>
          <p:nvPr/>
        </p:nvGraphicFramePr>
        <p:xfrm>
          <a:off x="5260258" y="1629389"/>
          <a:ext cx="6264000" cy="3048000"/>
        </p:xfrm>
        <a:graphic>
          <a:graphicData uri="http://schemas.openxmlformats.org/drawingml/2006/table">
            <a:tbl>
              <a:tblPr firstRow="1" bandRow="1">
                <a:tableStyleId>{2D5ABB26-0587-4C30-8999-92F81FD0307C}</a:tableStyleId>
              </a:tblPr>
              <a:tblGrid>
                <a:gridCol w="1080000">
                  <a:extLst>
                    <a:ext uri="{9D8B030D-6E8A-4147-A177-3AD203B41FA5}">
                      <a16:colId xmlns:a16="http://schemas.microsoft.com/office/drawing/2014/main" val="504946406"/>
                    </a:ext>
                  </a:extLst>
                </a:gridCol>
                <a:gridCol w="396000">
                  <a:extLst>
                    <a:ext uri="{9D8B030D-6E8A-4147-A177-3AD203B41FA5}">
                      <a16:colId xmlns:a16="http://schemas.microsoft.com/office/drawing/2014/main" val="3670616658"/>
                    </a:ext>
                  </a:extLst>
                </a:gridCol>
                <a:gridCol w="4788000">
                  <a:extLst>
                    <a:ext uri="{9D8B030D-6E8A-4147-A177-3AD203B41FA5}">
                      <a16:colId xmlns:a16="http://schemas.microsoft.com/office/drawing/2014/main" val="3300183828"/>
                    </a:ext>
                  </a:extLst>
                </a:gridCol>
              </a:tblGrid>
              <a:tr h="304800">
                <a:tc>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r>
                        <a:rPr lang="en-GB" sz="1000" b="1" dirty="0">
                          <a:solidFill>
                            <a:schemeClr val="bg1"/>
                          </a:solidFill>
                          <a:latin typeface="+mn-lt"/>
                        </a:rPr>
                        <a:t>EMA</a:t>
                      </a:r>
                    </a:p>
                  </a:txBody>
                  <a:tcPr marL="3600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endParaRPr lang="en-GB"/>
                    </a:p>
                  </a:txBody>
                  <a:tcPr marL="0" marR="0" marT="0" marB="0" anchor="ct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0" algn="l" defTabSz="914363" rtl="0" eaLnBrk="1" latinLnBrk="0" hangingPunct="1"/>
                      <a:r>
                        <a:rPr kumimoji="0" lang="en-GB" sz="1000" b="0" i="0" u="none" strike="noStrike" kern="1200" cap="none" spc="0" normalizeH="0" baseline="0" dirty="0">
                          <a:ln>
                            <a:noFill/>
                          </a:ln>
                          <a:solidFill>
                            <a:srgbClr val="404040"/>
                          </a:solidFill>
                          <a:effectLst/>
                          <a:uLnTx/>
                          <a:uFillTx/>
                          <a:latin typeface="+mn-lt"/>
                          <a:ea typeface="+mn-ea"/>
                          <a:cs typeface="+mn-cs"/>
                        </a:rPr>
                        <a:t>European Medicines Agency</a:t>
                      </a:r>
                    </a:p>
                  </a:txBody>
                  <a:tcPr marL="0" marR="0" marT="0" marB="0" anchor="ct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3410310501"/>
                  </a:ext>
                </a:extLst>
              </a:tr>
              <a:tr h="304800">
                <a:tc>
                  <a:txBody>
                    <a:bodyPr/>
                    <a:lstStyle/>
                    <a:p>
                      <a:r>
                        <a:rPr lang="en-GB" sz="1000" b="1" dirty="0">
                          <a:solidFill>
                            <a:schemeClr val="bg1"/>
                          </a:solidFill>
                          <a:latin typeface="+mn-lt"/>
                        </a:rPr>
                        <a:t>IGJ</a:t>
                      </a:r>
                    </a:p>
                  </a:txBody>
                  <a:tcPr marL="3600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endParaRPr lang="en-GB" dirty="0"/>
                    </a:p>
                  </a:txBody>
                  <a:tcPr marL="0" marR="0" marT="0" marB="0" anchor="ct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fontAlgn="b"/>
                      <a:r>
                        <a:rPr kumimoji="0" lang="en-GB" sz="1000" b="0" i="0" u="none" strike="noStrike" kern="1200" cap="none" spc="0" normalizeH="0" baseline="0" noProof="0" dirty="0">
                          <a:ln>
                            <a:noFill/>
                          </a:ln>
                          <a:solidFill>
                            <a:srgbClr val="404040"/>
                          </a:solidFill>
                          <a:effectLst/>
                          <a:uLnTx/>
                          <a:uFillTx/>
                          <a:latin typeface="+mn-lt"/>
                          <a:ea typeface="+mn-ea"/>
                          <a:cs typeface="+mn-cs"/>
                        </a:rPr>
                        <a:t>Health and Youth Care Inspectorate </a:t>
                      </a:r>
                      <a:endParaRPr lang="en-US" sz="1000" b="0" i="0" u="none" strike="noStrike" kern="1200" dirty="0">
                        <a:solidFill>
                          <a:schemeClr val="tx1"/>
                        </a:solidFill>
                        <a:effectLst/>
                        <a:latin typeface="+mn-lt"/>
                        <a:ea typeface="+mn-ea"/>
                        <a:cs typeface="+mn-cs"/>
                      </a:endParaRPr>
                    </a:p>
                  </a:txBody>
                  <a:tcPr marL="0" marR="0" marT="0" marB="0" anchor="ct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3151429628"/>
                  </a:ext>
                </a:extLst>
              </a:tr>
              <a:tr h="304800">
                <a:tc>
                  <a:txBody>
                    <a:bodyPr/>
                    <a:lstStyle/>
                    <a:p>
                      <a:r>
                        <a:rPr lang="en-GB" sz="1000" b="1" dirty="0">
                          <a:solidFill>
                            <a:schemeClr val="bg1"/>
                          </a:solidFill>
                          <a:latin typeface="+mn-lt"/>
                        </a:rPr>
                        <a:t>MEB</a:t>
                      </a:r>
                    </a:p>
                  </a:txBody>
                  <a:tcPr marL="3600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endParaRPr lang="en-GB" dirty="0"/>
                    </a:p>
                  </a:txBody>
                  <a:tcPr marL="0" marR="0" marT="0" marB="0" anchor="ct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fontAlgn="b"/>
                      <a:r>
                        <a:rPr lang="en-GB" sz="1000" dirty="0"/>
                        <a:t>Medicines Evaluation Board </a:t>
                      </a:r>
                      <a:endParaRPr lang="en-US" sz="1000" b="0" i="0" u="none" strike="noStrike" kern="1200" dirty="0">
                        <a:solidFill>
                          <a:schemeClr val="tx1"/>
                        </a:solidFill>
                        <a:effectLst/>
                        <a:latin typeface="+mn-lt"/>
                        <a:ea typeface="+mn-ea"/>
                        <a:cs typeface="+mn-cs"/>
                      </a:endParaRPr>
                    </a:p>
                  </a:txBody>
                  <a:tcPr marL="0" marR="0" marT="0" marB="0" anchor="ct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474250788"/>
                  </a:ext>
                </a:extLst>
              </a:tr>
              <a:tr h="304800">
                <a:tc>
                  <a:txBody>
                    <a:bodyPr/>
                    <a:lstStyle/>
                    <a:p>
                      <a:r>
                        <a:rPr lang="en-GB" sz="1000" b="1" dirty="0">
                          <a:solidFill>
                            <a:schemeClr val="bg1"/>
                          </a:solidFill>
                          <a:latin typeface="+mn-lt"/>
                        </a:rPr>
                        <a:t>MoH / VWS</a:t>
                      </a:r>
                    </a:p>
                  </a:txBody>
                  <a:tcPr marL="3600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endParaRPr lang="en-GB" dirty="0"/>
                    </a:p>
                  </a:txBody>
                  <a:tcPr marL="0" marR="0" marT="0" marB="0" anchor="ct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fontAlgn="b"/>
                      <a:r>
                        <a:rPr lang="en-GB" sz="1000" b="0" i="0" u="none" kern="1200" dirty="0">
                          <a:solidFill>
                            <a:schemeClr val="tx1"/>
                          </a:solidFill>
                          <a:effectLst/>
                          <a:latin typeface="+mn-lt"/>
                          <a:ea typeface="+mn-ea"/>
                          <a:cs typeface="+mn-cs"/>
                        </a:rPr>
                        <a:t>The Ministry of Health, Welfare and Sport (</a:t>
                      </a:r>
                      <a:r>
                        <a:rPr lang="en-GB" sz="1000" b="0" i="1" u="none" strike="noStrike" kern="1200" baseline="0" dirty="0" err="1">
                          <a:solidFill>
                            <a:schemeClr val="tx1"/>
                          </a:solidFill>
                          <a:latin typeface="+mn-lt"/>
                          <a:ea typeface="+mn-ea"/>
                          <a:cs typeface="+mn-cs"/>
                        </a:rPr>
                        <a:t>Volksgezondheid</a:t>
                      </a:r>
                      <a:r>
                        <a:rPr lang="en-GB" sz="1000" b="0" i="1" u="none" strike="noStrike" kern="1200" baseline="0" dirty="0">
                          <a:solidFill>
                            <a:schemeClr val="tx1"/>
                          </a:solidFill>
                          <a:latin typeface="+mn-lt"/>
                          <a:ea typeface="+mn-ea"/>
                          <a:cs typeface="+mn-cs"/>
                        </a:rPr>
                        <a:t>, </a:t>
                      </a:r>
                      <a:r>
                        <a:rPr lang="en-GB" sz="1000" b="0" i="1" u="none" strike="noStrike" kern="1200" baseline="0" dirty="0" err="1">
                          <a:solidFill>
                            <a:schemeClr val="tx1"/>
                          </a:solidFill>
                          <a:latin typeface="+mn-lt"/>
                          <a:ea typeface="+mn-ea"/>
                          <a:cs typeface="+mn-cs"/>
                        </a:rPr>
                        <a:t>Welzijn</a:t>
                      </a:r>
                      <a:r>
                        <a:rPr lang="en-GB" sz="1000" b="0" i="1" u="none" strike="noStrike" kern="1200" baseline="0" dirty="0">
                          <a:solidFill>
                            <a:schemeClr val="tx1"/>
                          </a:solidFill>
                          <a:latin typeface="+mn-lt"/>
                          <a:ea typeface="+mn-ea"/>
                          <a:cs typeface="+mn-cs"/>
                        </a:rPr>
                        <a:t> en Sport)</a:t>
                      </a:r>
                      <a:endParaRPr lang="en-US" sz="1000" b="0" i="0" u="none" strike="noStrike" kern="1200" dirty="0">
                        <a:solidFill>
                          <a:schemeClr val="tx1"/>
                        </a:solidFill>
                        <a:effectLst/>
                        <a:latin typeface="+mn-lt"/>
                        <a:ea typeface="+mn-ea"/>
                        <a:cs typeface="+mn-cs"/>
                      </a:endParaRPr>
                    </a:p>
                  </a:txBody>
                  <a:tcPr marL="0" marR="0" marT="0" marB="0" anchor="ct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4166588879"/>
                  </a:ext>
                </a:extLst>
              </a:tr>
              <a:tr h="304800">
                <a:tc>
                  <a:txBody>
                    <a:bodyPr/>
                    <a:lstStyle/>
                    <a:p>
                      <a:r>
                        <a:rPr lang="en-GB" sz="1000" b="1" dirty="0">
                          <a:solidFill>
                            <a:schemeClr val="bg1"/>
                          </a:solidFill>
                          <a:latin typeface="+mn-lt"/>
                        </a:rPr>
                        <a:t>RIVM</a:t>
                      </a:r>
                    </a:p>
                  </a:txBody>
                  <a:tcPr marL="3600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endParaRPr lang="en-GB" dirty="0"/>
                    </a:p>
                  </a:txBody>
                  <a:tcPr marL="0" marR="0" marT="0" marB="0" anchor="ct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fontAlgn="b"/>
                      <a:r>
                        <a:rPr kumimoji="0" lang="en-US" sz="1000" b="0" i="0" u="none" strike="noStrike" kern="1200" cap="none" spc="0" normalizeH="0" baseline="0" noProof="0" dirty="0">
                          <a:ln>
                            <a:noFill/>
                          </a:ln>
                          <a:solidFill>
                            <a:srgbClr val="404040"/>
                          </a:solidFill>
                          <a:effectLst/>
                          <a:uLnTx/>
                          <a:uFillTx/>
                          <a:latin typeface="+mn-lt"/>
                          <a:ea typeface="+mn-ea"/>
                          <a:cs typeface="+mn-cs"/>
                        </a:rPr>
                        <a:t>National Institute for Public Health &amp; the Environment</a:t>
                      </a:r>
                      <a:endParaRPr lang="en-US" sz="1000" b="0" i="0" u="none" strike="noStrike" kern="1200" dirty="0">
                        <a:solidFill>
                          <a:schemeClr val="tx1"/>
                        </a:solidFill>
                        <a:effectLst/>
                        <a:latin typeface="+mn-lt"/>
                        <a:ea typeface="+mn-ea"/>
                        <a:cs typeface="+mn-cs"/>
                      </a:endParaRPr>
                    </a:p>
                  </a:txBody>
                  <a:tcPr marL="0" marR="0" marT="0" marB="0" anchor="ct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944227541"/>
                  </a:ext>
                </a:extLst>
              </a:tr>
              <a:tr h="304800">
                <a:tc>
                  <a:txBody>
                    <a:bodyPr/>
                    <a:lstStyle/>
                    <a:p>
                      <a:r>
                        <a:rPr lang="en-GB" sz="1000" b="1" dirty="0">
                          <a:solidFill>
                            <a:schemeClr val="bg1"/>
                          </a:solidFill>
                          <a:latin typeface="+mn-lt"/>
                        </a:rPr>
                        <a:t>INAMI-RIZIV</a:t>
                      </a:r>
                    </a:p>
                  </a:txBody>
                  <a:tcPr marL="3600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endParaRPr lang="en-GB" dirty="0"/>
                    </a:p>
                  </a:txBody>
                  <a:tcPr marL="0" marR="0" marT="0" marB="0" anchor="ct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0" marR="0" lvl="0" indent="0" algn="l" defTabSz="914363" rtl="0" eaLnBrk="1" fontAlgn="b" latinLnBrk="0" hangingPunct="1">
                        <a:lnSpc>
                          <a:spcPct val="100000"/>
                        </a:lnSpc>
                        <a:spcBef>
                          <a:spcPts val="0"/>
                        </a:spcBef>
                        <a:spcAft>
                          <a:spcPts val="0"/>
                        </a:spcAft>
                        <a:buClrTx/>
                        <a:buSzTx/>
                        <a:buFontTx/>
                        <a:buNone/>
                        <a:tabLst/>
                        <a:defRPr/>
                      </a:pPr>
                      <a:r>
                        <a:rPr lang="en-GB" sz="1000" b="0" i="0" u="none" strike="noStrike" kern="1200" dirty="0">
                          <a:solidFill>
                            <a:srgbClr val="000000"/>
                          </a:solidFill>
                          <a:effectLst/>
                          <a:latin typeface="+mn-lt"/>
                          <a:ea typeface="+mn-ea"/>
                          <a:cs typeface="+mn-cs"/>
                        </a:rPr>
                        <a:t>National Institute for Health and Disability Insurance </a:t>
                      </a:r>
                      <a:r>
                        <a:rPr lang="en-GB" sz="1000" b="0" i="1" u="none" strike="noStrike" kern="1200" dirty="0">
                          <a:solidFill>
                            <a:srgbClr val="000000"/>
                          </a:solidFill>
                          <a:effectLst/>
                          <a:latin typeface="+mn-lt"/>
                          <a:ea typeface="+mn-ea"/>
                          <a:cs typeface="+mn-cs"/>
                        </a:rPr>
                        <a:t>(</a:t>
                      </a:r>
                      <a:r>
                        <a:rPr lang="en-GB" sz="1000" b="0" i="1" u="none" strike="noStrike" kern="1200" dirty="0" err="1">
                          <a:solidFill>
                            <a:srgbClr val="000000"/>
                          </a:solidFill>
                          <a:effectLst/>
                          <a:latin typeface="+mn-lt"/>
                          <a:ea typeface="+mn-ea"/>
                          <a:cs typeface="+mn-cs"/>
                        </a:rPr>
                        <a:t>Institut</a:t>
                      </a:r>
                      <a:r>
                        <a:rPr lang="en-GB" sz="1000" b="0" i="1" u="none" strike="noStrike" kern="1200" dirty="0">
                          <a:solidFill>
                            <a:srgbClr val="000000"/>
                          </a:solidFill>
                          <a:effectLst/>
                          <a:latin typeface="+mn-lt"/>
                          <a:ea typeface="+mn-ea"/>
                          <a:cs typeface="+mn-cs"/>
                        </a:rPr>
                        <a:t> National </a:t>
                      </a:r>
                      <a:r>
                        <a:rPr lang="en-GB" sz="1000" b="0" i="1" u="none" strike="noStrike" kern="1200" dirty="0" err="1">
                          <a:solidFill>
                            <a:srgbClr val="000000"/>
                          </a:solidFill>
                          <a:effectLst/>
                          <a:latin typeface="+mn-lt"/>
                          <a:ea typeface="+mn-ea"/>
                          <a:cs typeface="+mn-cs"/>
                        </a:rPr>
                        <a:t>d'Assurance</a:t>
                      </a:r>
                      <a:r>
                        <a:rPr lang="en-GB" sz="1000" b="0" i="1" u="none" strike="noStrike" kern="1200" dirty="0">
                          <a:solidFill>
                            <a:srgbClr val="000000"/>
                          </a:solidFill>
                          <a:effectLst/>
                          <a:latin typeface="+mn-lt"/>
                          <a:ea typeface="+mn-ea"/>
                          <a:cs typeface="+mn-cs"/>
                        </a:rPr>
                        <a:t> </a:t>
                      </a:r>
                      <a:r>
                        <a:rPr lang="en-GB" sz="1000" b="0" i="1" u="none" strike="noStrike" kern="1200" dirty="0" err="1">
                          <a:solidFill>
                            <a:srgbClr val="000000"/>
                          </a:solidFill>
                          <a:effectLst/>
                          <a:latin typeface="+mn-lt"/>
                          <a:ea typeface="+mn-ea"/>
                          <a:cs typeface="+mn-cs"/>
                        </a:rPr>
                        <a:t>Maladie-Invalidité</a:t>
                      </a:r>
                      <a:r>
                        <a:rPr lang="en-GB" sz="1000" b="0" i="1" u="none" strike="noStrike" kern="1200" dirty="0">
                          <a:solidFill>
                            <a:srgbClr val="000000"/>
                          </a:solidFill>
                          <a:effectLst/>
                          <a:latin typeface="+mn-lt"/>
                          <a:ea typeface="+mn-ea"/>
                          <a:cs typeface="+mn-cs"/>
                        </a:rPr>
                        <a:t>/</a:t>
                      </a:r>
                      <a:r>
                        <a:rPr lang="en-GB" sz="1000" b="0" i="1" u="none" strike="noStrike" kern="1200" dirty="0" err="1">
                          <a:solidFill>
                            <a:srgbClr val="000000"/>
                          </a:solidFill>
                          <a:effectLst/>
                          <a:latin typeface="+mn-lt"/>
                          <a:ea typeface="+mn-ea"/>
                          <a:cs typeface="+mn-cs"/>
                        </a:rPr>
                        <a:t>Rijksinstituut</a:t>
                      </a:r>
                      <a:r>
                        <a:rPr lang="en-GB" sz="1000" b="0" i="1" u="none" strike="noStrike" kern="1200" dirty="0">
                          <a:solidFill>
                            <a:srgbClr val="000000"/>
                          </a:solidFill>
                          <a:effectLst/>
                          <a:latin typeface="+mn-lt"/>
                          <a:ea typeface="+mn-ea"/>
                          <a:cs typeface="+mn-cs"/>
                        </a:rPr>
                        <a:t> </a:t>
                      </a:r>
                      <a:r>
                        <a:rPr lang="en-GB" sz="1000" b="0" i="1" u="none" strike="noStrike" kern="1200" dirty="0" err="1">
                          <a:solidFill>
                            <a:srgbClr val="000000"/>
                          </a:solidFill>
                          <a:effectLst/>
                          <a:latin typeface="+mn-lt"/>
                          <a:ea typeface="+mn-ea"/>
                          <a:cs typeface="+mn-cs"/>
                        </a:rPr>
                        <a:t>voor</a:t>
                      </a:r>
                      <a:r>
                        <a:rPr lang="en-GB" sz="1000" b="0" i="1" u="none" strike="noStrike" kern="1200" dirty="0">
                          <a:solidFill>
                            <a:srgbClr val="000000"/>
                          </a:solidFill>
                          <a:effectLst/>
                          <a:latin typeface="+mn-lt"/>
                          <a:ea typeface="+mn-ea"/>
                          <a:cs typeface="+mn-cs"/>
                        </a:rPr>
                        <a:t> </a:t>
                      </a:r>
                      <a:r>
                        <a:rPr lang="en-GB" sz="1000" b="0" i="1" u="none" strike="noStrike" kern="1200" dirty="0" err="1">
                          <a:solidFill>
                            <a:srgbClr val="000000"/>
                          </a:solidFill>
                          <a:effectLst/>
                          <a:latin typeface="+mn-lt"/>
                          <a:ea typeface="+mn-ea"/>
                          <a:cs typeface="+mn-cs"/>
                        </a:rPr>
                        <a:t>Ziekte</a:t>
                      </a:r>
                      <a:r>
                        <a:rPr lang="en-GB" sz="1000" b="0" i="1" u="none" strike="noStrike" kern="1200" dirty="0">
                          <a:solidFill>
                            <a:srgbClr val="000000"/>
                          </a:solidFill>
                          <a:effectLst/>
                          <a:latin typeface="+mn-lt"/>
                          <a:ea typeface="+mn-ea"/>
                          <a:cs typeface="+mn-cs"/>
                        </a:rPr>
                        <a:t>- en </a:t>
                      </a:r>
                      <a:r>
                        <a:rPr lang="en-GB" sz="1000" b="0" i="1" u="none" strike="noStrike" kern="1200" dirty="0" err="1">
                          <a:solidFill>
                            <a:srgbClr val="000000"/>
                          </a:solidFill>
                          <a:effectLst/>
                          <a:latin typeface="+mn-lt"/>
                          <a:ea typeface="+mn-ea"/>
                          <a:cs typeface="+mn-cs"/>
                        </a:rPr>
                        <a:t>Invaliditeitsverzekering</a:t>
                      </a:r>
                      <a:r>
                        <a:rPr lang="en-GB" sz="1000" b="0" i="1" u="none" strike="noStrike" kern="1200" dirty="0">
                          <a:solidFill>
                            <a:srgbClr val="000000"/>
                          </a:solidFill>
                          <a:effectLst/>
                          <a:latin typeface="+mn-lt"/>
                          <a:ea typeface="+mn-ea"/>
                          <a:cs typeface="+mn-cs"/>
                        </a:rPr>
                        <a:t>)</a:t>
                      </a:r>
                    </a:p>
                  </a:txBody>
                  <a:tcPr marL="0" marR="0" marT="0" marB="0" anchor="ct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143512165"/>
                  </a:ext>
                </a:extLst>
              </a:tr>
              <a:tr h="304800">
                <a:tc>
                  <a:txBody>
                    <a:bodyPr/>
                    <a:lstStyle/>
                    <a:p>
                      <a:r>
                        <a:rPr lang="en-GB" sz="1000" b="1" dirty="0">
                          <a:solidFill>
                            <a:schemeClr val="bg1"/>
                          </a:solidFill>
                          <a:latin typeface="+mn-lt"/>
                        </a:rPr>
                        <a:t>UMC Utrecht</a:t>
                      </a:r>
                    </a:p>
                  </a:txBody>
                  <a:tcPr marL="3600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endParaRPr lang="en-GB" dirty="0"/>
                    </a:p>
                  </a:txBody>
                  <a:tcPr marL="0" marR="0" marT="0" marB="0" anchor="ct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fontAlgn="b"/>
                      <a:r>
                        <a:rPr lang="en-US" sz="1000" b="0" i="0" u="none" strike="noStrike" kern="1200" dirty="0">
                          <a:solidFill>
                            <a:schemeClr val="tx1"/>
                          </a:solidFill>
                          <a:effectLst/>
                          <a:latin typeface="+mn-lt"/>
                          <a:ea typeface="+mn-ea"/>
                          <a:cs typeface="+mn-cs"/>
                        </a:rPr>
                        <a:t>University Medical Centre Utrecht</a:t>
                      </a:r>
                    </a:p>
                  </a:txBody>
                  <a:tcPr marL="0" marR="0" marT="0" marB="0" anchor="ct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3185024078"/>
                  </a:ext>
                </a:extLst>
              </a:tr>
              <a:tr h="304800">
                <a:tc>
                  <a:txBody>
                    <a:bodyPr/>
                    <a:lstStyle/>
                    <a:p>
                      <a:r>
                        <a:rPr lang="en-GB" sz="1000" b="1" dirty="0">
                          <a:solidFill>
                            <a:schemeClr val="bg1"/>
                          </a:solidFill>
                          <a:latin typeface="+mn-lt"/>
                        </a:rPr>
                        <a:t>VWS / MoH</a:t>
                      </a:r>
                    </a:p>
                  </a:txBody>
                  <a:tcPr marL="3600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endParaRPr lang="en-GB" dirty="0"/>
                    </a:p>
                  </a:txBody>
                  <a:tcPr marL="0" marR="0" marT="0" marB="0" anchor="ct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fontAlgn="b"/>
                      <a:r>
                        <a:rPr lang="en-GB" sz="1000" b="0" i="0" u="none" kern="1200" dirty="0">
                          <a:solidFill>
                            <a:schemeClr val="tx1"/>
                          </a:solidFill>
                          <a:effectLst/>
                          <a:latin typeface="+mn-lt"/>
                          <a:ea typeface="+mn-ea"/>
                          <a:cs typeface="+mn-cs"/>
                        </a:rPr>
                        <a:t>The Ministry of Health, Welfare and Sport (</a:t>
                      </a:r>
                      <a:r>
                        <a:rPr lang="en-GB" sz="1000" b="0" i="1" u="none" strike="noStrike" kern="1200" baseline="0" dirty="0" err="1">
                          <a:solidFill>
                            <a:schemeClr val="tx1"/>
                          </a:solidFill>
                          <a:latin typeface="+mn-lt"/>
                          <a:ea typeface="+mn-ea"/>
                          <a:cs typeface="+mn-cs"/>
                        </a:rPr>
                        <a:t>Volksgezondheid</a:t>
                      </a:r>
                      <a:r>
                        <a:rPr lang="en-GB" sz="1000" b="0" i="1" u="none" strike="noStrike" kern="1200" baseline="0" dirty="0">
                          <a:solidFill>
                            <a:schemeClr val="tx1"/>
                          </a:solidFill>
                          <a:latin typeface="+mn-lt"/>
                          <a:ea typeface="+mn-ea"/>
                          <a:cs typeface="+mn-cs"/>
                        </a:rPr>
                        <a:t>, </a:t>
                      </a:r>
                      <a:r>
                        <a:rPr lang="en-GB" sz="1000" b="0" i="1" u="none" strike="noStrike" kern="1200" baseline="0" dirty="0" err="1">
                          <a:solidFill>
                            <a:schemeClr val="tx1"/>
                          </a:solidFill>
                          <a:latin typeface="+mn-lt"/>
                          <a:ea typeface="+mn-ea"/>
                          <a:cs typeface="+mn-cs"/>
                        </a:rPr>
                        <a:t>Welzijn</a:t>
                      </a:r>
                      <a:r>
                        <a:rPr lang="en-GB" sz="1000" b="0" i="1" u="none" strike="noStrike" kern="1200" baseline="0" dirty="0">
                          <a:solidFill>
                            <a:schemeClr val="tx1"/>
                          </a:solidFill>
                          <a:latin typeface="+mn-lt"/>
                          <a:ea typeface="+mn-ea"/>
                          <a:cs typeface="+mn-cs"/>
                        </a:rPr>
                        <a:t> en Sport)</a:t>
                      </a:r>
                      <a:endParaRPr lang="en-US" sz="1000" b="0" i="0" u="none" strike="noStrike" kern="1200" dirty="0">
                        <a:solidFill>
                          <a:schemeClr val="tx1"/>
                        </a:solidFill>
                        <a:effectLst/>
                        <a:latin typeface="+mn-lt"/>
                        <a:ea typeface="+mn-ea"/>
                        <a:cs typeface="+mn-cs"/>
                      </a:endParaRPr>
                    </a:p>
                  </a:txBody>
                  <a:tcPr marL="0" marR="0" marT="0" marB="0" anchor="ct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3822052408"/>
                  </a:ext>
                </a:extLst>
              </a:tr>
              <a:tr h="304800">
                <a:tc>
                  <a:txBody>
                    <a:bodyPr/>
                    <a:lstStyle/>
                    <a:p>
                      <a:r>
                        <a:rPr lang="en-GB" sz="1000" b="1" dirty="0">
                          <a:solidFill>
                            <a:schemeClr val="bg1"/>
                          </a:solidFill>
                          <a:latin typeface="+mn-lt"/>
                        </a:rPr>
                        <a:t>WHO</a:t>
                      </a:r>
                    </a:p>
                  </a:txBody>
                  <a:tcPr marL="3600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endParaRPr lang="en-GB" dirty="0"/>
                    </a:p>
                  </a:txBody>
                  <a:tcPr marL="0" marR="0" marT="0" marB="0" anchor="ct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0" algn="l" defTabSz="914363" rtl="0" eaLnBrk="1" latinLnBrk="0" hangingPunct="1"/>
                      <a:r>
                        <a:rPr kumimoji="0" lang="en-GB" sz="1000" b="0" i="0" u="none" strike="noStrike" kern="1200" cap="none" spc="0" normalizeH="0" baseline="0" dirty="0">
                          <a:ln>
                            <a:noFill/>
                          </a:ln>
                          <a:solidFill>
                            <a:srgbClr val="404040"/>
                          </a:solidFill>
                          <a:effectLst/>
                          <a:uLnTx/>
                          <a:uFillTx/>
                          <a:latin typeface="+mn-lt"/>
                          <a:ea typeface="+mn-ea"/>
                          <a:cs typeface="+mn-cs"/>
                        </a:rPr>
                        <a:t>World Health Organisation</a:t>
                      </a:r>
                    </a:p>
                  </a:txBody>
                  <a:tcPr marL="0" marR="0" marT="0" marB="0" anchor="ct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648163940"/>
                  </a:ext>
                </a:extLst>
              </a:tr>
              <a:tr h="304800">
                <a:tc>
                  <a:txBody>
                    <a:bodyPr/>
                    <a:lstStyle/>
                    <a:p>
                      <a:r>
                        <a:rPr lang="en-GB" sz="1000" b="1" dirty="0">
                          <a:solidFill>
                            <a:schemeClr val="bg1"/>
                          </a:solidFill>
                          <a:latin typeface="+mn-lt"/>
                        </a:rPr>
                        <a:t>ZIN</a:t>
                      </a:r>
                    </a:p>
                  </a:txBody>
                  <a:tcPr marL="3600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a:txBody>
                    <a:bodyPr/>
                    <a:lstStyle/>
                    <a:p>
                      <a:endParaRPr lang="en-GB" dirty="0"/>
                    </a:p>
                  </a:txBody>
                  <a:tcPr marL="0" marR="0" marT="0" marB="0" anchor="ct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0" algn="l" defTabSz="914363" rtl="0" eaLnBrk="1" latinLnBrk="0" hangingPunct="1"/>
                      <a:r>
                        <a:rPr lang="en-GB" sz="1000" b="0" i="0" u="none" dirty="0"/>
                        <a:t>National Institute of Health Care </a:t>
                      </a:r>
                      <a:r>
                        <a:rPr lang="en-GB" sz="1000" b="0" i="1" u="none" dirty="0"/>
                        <a:t>(</a:t>
                      </a:r>
                      <a:r>
                        <a:rPr lang="en-GB" sz="1000" b="0" i="1" u="none" strike="noStrike" kern="1200" baseline="0" dirty="0" err="1">
                          <a:solidFill>
                            <a:schemeClr val="tx1"/>
                          </a:solidFill>
                          <a:latin typeface="+mn-lt"/>
                          <a:ea typeface="+mn-ea"/>
                          <a:cs typeface="+mn-cs"/>
                        </a:rPr>
                        <a:t>Zorginstituut</a:t>
                      </a:r>
                      <a:r>
                        <a:rPr lang="en-GB" sz="1000" b="0" i="1" u="none" strike="noStrike" kern="1200" baseline="0" dirty="0">
                          <a:solidFill>
                            <a:schemeClr val="tx1"/>
                          </a:solidFill>
                          <a:latin typeface="+mn-lt"/>
                          <a:ea typeface="+mn-ea"/>
                          <a:cs typeface="+mn-cs"/>
                        </a:rPr>
                        <a:t> Nederland)</a:t>
                      </a:r>
                      <a:endParaRPr kumimoji="0" lang="en-GB" sz="1000" b="0" i="0" u="none" strike="noStrike" kern="1200" cap="none" spc="0" normalizeH="0" baseline="0" dirty="0">
                        <a:ln>
                          <a:noFill/>
                        </a:ln>
                        <a:solidFill>
                          <a:srgbClr val="404040"/>
                        </a:solidFill>
                        <a:effectLst/>
                        <a:uLnTx/>
                        <a:uFillTx/>
                        <a:latin typeface="+mn-lt"/>
                        <a:ea typeface="+mn-ea"/>
                        <a:cs typeface="+mn-cs"/>
                      </a:endParaRPr>
                    </a:p>
                  </a:txBody>
                  <a:tcPr marL="0" marR="0" marT="0" marB="0" anchor="ct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346154904"/>
                  </a:ext>
                </a:extLst>
              </a:tr>
            </a:tbl>
          </a:graphicData>
        </a:graphic>
      </p:graphicFrame>
      <p:pic>
        <p:nvPicPr>
          <p:cNvPr id="16" name="Picture 15">
            <a:extLst>
              <a:ext uri="{FF2B5EF4-FFF2-40B4-BE49-F238E27FC236}">
                <a16:creationId xmlns:a16="http://schemas.microsoft.com/office/drawing/2014/main" id="{3103F6F6-5F71-41A9-BEBB-CC81949D0EC9}"/>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390103" y="1652989"/>
            <a:ext cx="259839" cy="259839"/>
          </a:xfrm>
          <a:prstGeom prst="rect">
            <a:avLst/>
          </a:prstGeom>
        </p:spPr>
      </p:pic>
      <p:pic>
        <p:nvPicPr>
          <p:cNvPr id="18" name="Graphic 17" descr="Globe">
            <a:extLst>
              <a:ext uri="{FF2B5EF4-FFF2-40B4-BE49-F238E27FC236}">
                <a16:creationId xmlns:a16="http://schemas.microsoft.com/office/drawing/2014/main" id="{7520DFF1-AF8E-48CF-A59D-C708F831B8DA}"/>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390103" y="4102986"/>
            <a:ext cx="259839" cy="259839"/>
          </a:xfrm>
          <a:prstGeom prst="rect">
            <a:avLst/>
          </a:prstGeom>
        </p:spPr>
      </p:pic>
      <p:sp>
        <p:nvSpPr>
          <p:cNvPr id="21" name="Rectangle 20">
            <a:extLst>
              <a:ext uri="{FF2B5EF4-FFF2-40B4-BE49-F238E27FC236}">
                <a16:creationId xmlns:a16="http://schemas.microsoft.com/office/drawing/2014/main" id="{D70BC440-405E-403F-AF86-44F10E496601}"/>
              </a:ext>
            </a:extLst>
          </p:cNvPr>
          <p:cNvSpPr/>
          <p:nvPr/>
        </p:nvSpPr>
        <p:spPr>
          <a:xfrm>
            <a:off x="624251" y="1304925"/>
            <a:ext cx="1210588" cy="276999"/>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rgbClr val="404040"/>
                </a:solidFill>
                <a:effectLst/>
                <a:uLnTx/>
                <a:uFillTx/>
                <a:latin typeface="Arial"/>
                <a:ea typeface="+mn-ea"/>
                <a:cs typeface="+mn-cs"/>
              </a:rPr>
              <a:t>Abbreviations</a:t>
            </a:r>
          </a:p>
        </p:txBody>
      </p:sp>
      <p:sp>
        <p:nvSpPr>
          <p:cNvPr id="24" name="Rectangle 23">
            <a:extLst>
              <a:ext uri="{FF2B5EF4-FFF2-40B4-BE49-F238E27FC236}">
                <a16:creationId xmlns:a16="http://schemas.microsoft.com/office/drawing/2014/main" id="{BBE477D0-47FA-44CF-8CC3-E63A40AC14C1}"/>
              </a:ext>
            </a:extLst>
          </p:cNvPr>
          <p:cNvSpPr/>
          <p:nvPr/>
        </p:nvSpPr>
        <p:spPr>
          <a:xfrm>
            <a:off x="5174802" y="1301124"/>
            <a:ext cx="3824188" cy="276999"/>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rgbClr val="404040"/>
                </a:solidFill>
                <a:effectLst/>
                <a:uLnTx/>
                <a:uFillTx/>
                <a:latin typeface="Arial"/>
                <a:ea typeface="+mn-ea"/>
                <a:cs typeface="+mn-cs"/>
              </a:rPr>
              <a:t>National &amp; International Organisation Acronyms</a:t>
            </a:r>
          </a:p>
        </p:txBody>
      </p:sp>
      <p:pic>
        <p:nvPicPr>
          <p:cNvPr id="32" name="Picture 31">
            <a:extLst>
              <a:ext uri="{FF2B5EF4-FFF2-40B4-BE49-F238E27FC236}">
                <a16:creationId xmlns:a16="http://schemas.microsoft.com/office/drawing/2014/main" id="{DA67A715-3B62-4FB7-9A20-30D864BB7577}"/>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1416717" y="82924"/>
            <a:ext cx="564583" cy="564583"/>
          </a:xfrm>
          <a:prstGeom prst="rect">
            <a:avLst/>
          </a:prstGeom>
        </p:spPr>
      </p:pic>
      <p:pic>
        <p:nvPicPr>
          <p:cNvPr id="33" name="Picture 32">
            <a:extLst>
              <a:ext uri="{FF2B5EF4-FFF2-40B4-BE49-F238E27FC236}">
                <a16:creationId xmlns:a16="http://schemas.microsoft.com/office/drawing/2014/main" id="{65E76118-CFAD-4A61-A20F-AE8398CDF69D}"/>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6390103" y="1969855"/>
            <a:ext cx="259839" cy="259839"/>
          </a:xfrm>
          <a:prstGeom prst="rect">
            <a:avLst/>
          </a:prstGeom>
        </p:spPr>
      </p:pic>
      <p:pic>
        <p:nvPicPr>
          <p:cNvPr id="34" name="Picture 33">
            <a:extLst>
              <a:ext uri="{FF2B5EF4-FFF2-40B4-BE49-F238E27FC236}">
                <a16:creationId xmlns:a16="http://schemas.microsoft.com/office/drawing/2014/main" id="{8602B7FB-7DAC-4FD6-ADBB-FE521F76A340}"/>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6390103" y="2269261"/>
            <a:ext cx="259839" cy="259839"/>
          </a:xfrm>
          <a:prstGeom prst="rect">
            <a:avLst/>
          </a:prstGeom>
        </p:spPr>
      </p:pic>
      <p:pic>
        <p:nvPicPr>
          <p:cNvPr id="36" name="Picture 35">
            <a:extLst>
              <a:ext uri="{FF2B5EF4-FFF2-40B4-BE49-F238E27FC236}">
                <a16:creationId xmlns:a16="http://schemas.microsoft.com/office/drawing/2014/main" id="{3A86064B-7436-4C83-AC2D-0A991E01B676}"/>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6390102" y="3495079"/>
            <a:ext cx="259839" cy="259839"/>
          </a:xfrm>
          <a:prstGeom prst="rect">
            <a:avLst/>
          </a:prstGeom>
        </p:spPr>
      </p:pic>
      <p:pic>
        <p:nvPicPr>
          <p:cNvPr id="37" name="Picture 36">
            <a:extLst>
              <a:ext uri="{FF2B5EF4-FFF2-40B4-BE49-F238E27FC236}">
                <a16:creationId xmlns:a16="http://schemas.microsoft.com/office/drawing/2014/main" id="{01C51AB0-1F7C-4D3F-A53F-10DBF0181524}"/>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6390102" y="2586187"/>
            <a:ext cx="259839" cy="259839"/>
          </a:xfrm>
          <a:prstGeom prst="rect">
            <a:avLst/>
          </a:prstGeom>
        </p:spPr>
      </p:pic>
      <p:pic>
        <p:nvPicPr>
          <p:cNvPr id="15" name="Picture 14">
            <a:extLst>
              <a:ext uri="{FF2B5EF4-FFF2-40B4-BE49-F238E27FC236}">
                <a16:creationId xmlns:a16="http://schemas.microsoft.com/office/drawing/2014/main" id="{7F202E73-943B-4325-ABC1-638D1D7FC8BD}"/>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6390102" y="2892323"/>
            <a:ext cx="259839" cy="259839"/>
          </a:xfrm>
          <a:prstGeom prst="rect">
            <a:avLst/>
          </a:prstGeom>
        </p:spPr>
      </p:pic>
      <p:pic>
        <p:nvPicPr>
          <p:cNvPr id="17" name="Picture 16">
            <a:extLst>
              <a:ext uri="{FF2B5EF4-FFF2-40B4-BE49-F238E27FC236}">
                <a16:creationId xmlns:a16="http://schemas.microsoft.com/office/drawing/2014/main" id="{4769F4D3-C249-41A8-B770-53981045D5A9}"/>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6390102" y="3800386"/>
            <a:ext cx="259839" cy="259839"/>
          </a:xfrm>
          <a:prstGeom prst="rect">
            <a:avLst/>
          </a:prstGeom>
        </p:spPr>
      </p:pic>
      <p:pic>
        <p:nvPicPr>
          <p:cNvPr id="19" name="Picture 18">
            <a:extLst>
              <a:ext uri="{FF2B5EF4-FFF2-40B4-BE49-F238E27FC236}">
                <a16:creationId xmlns:a16="http://schemas.microsoft.com/office/drawing/2014/main" id="{2BBA420C-FEF9-4388-839D-06CD949909F8}"/>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6390102" y="4393134"/>
            <a:ext cx="259839" cy="259839"/>
          </a:xfrm>
          <a:prstGeom prst="rect">
            <a:avLst/>
          </a:prstGeom>
        </p:spPr>
      </p:pic>
      <p:pic>
        <p:nvPicPr>
          <p:cNvPr id="20" name="Picture 19">
            <a:extLst>
              <a:ext uri="{FF2B5EF4-FFF2-40B4-BE49-F238E27FC236}">
                <a16:creationId xmlns:a16="http://schemas.microsoft.com/office/drawing/2014/main" id="{BA002E66-4720-4971-8A96-A9DD27837139}"/>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6390101" y="3183873"/>
            <a:ext cx="259839" cy="259839"/>
          </a:xfrm>
          <a:prstGeom prst="rect">
            <a:avLst/>
          </a:prstGeom>
        </p:spPr>
      </p:pic>
    </p:spTree>
    <p:extLst>
      <p:ext uri="{BB962C8B-B14F-4D97-AF65-F5344CB8AC3E}">
        <p14:creationId xmlns:p14="http://schemas.microsoft.com/office/powerpoint/2010/main" val="23256952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69FEC4F5-B0F8-4302-8CA5-9332B261E029}"/>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6628" name="think-cell Slide" r:id="rId6" imgW="359" imgH="360" progId="TCLayout.ActiveDocument.1">
                  <p:embed/>
                </p:oleObj>
              </mc:Choice>
              <mc:Fallback>
                <p:oleObj name="think-cell Slide" r:id="rId6" imgW="359" imgH="360" progId="TCLayout.ActiveDocument.1">
                  <p:embed/>
                  <p:pic>
                    <p:nvPicPr>
                      <p:cNvPr id="6" name="Object 5" hidden="1">
                        <a:extLst>
                          <a:ext uri="{FF2B5EF4-FFF2-40B4-BE49-F238E27FC236}">
                            <a16:creationId xmlns:a16="http://schemas.microsoft.com/office/drawing/2014/main" id="{69FEC4F5-B0F8-4302-8CA5-9332B261E029}"/>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BA30FD14-D529-43C1-8040-60094C21114A}"/>
              </a:ext>
            </a:extLst>
          </p:cNvPr>
          <p:cNvSpPr/>
          <p:nvPr>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300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sym typeface="Arial" panose="020B0604020202020204" pitchFamily="34" charset="0"/>
            </a:endParaRPr>
          </a:p>
        </p:txBody>
      </p:sp>
      <p:sp>
        <p:nvSpPr>
          <p:cNvPr id="13" name="Rectangle 12">
            <a:extLst>
              <a:ext uri="{FF2B5EF4-FFF2-40B4-BE49-F238E27FC236}">
                <a16:creationId xmlns:a16="http://schemas.microsoft.com/office/drawing/2014/main" id="{09E6E7EA-2BBC-4EEC-91E8-0C09FD0A9CFF}"/>
              </a:ext>
            </a:extLst>
          </p:cNvPr>
          <p:cNvSpPr/>
          <p:nvPr/>
        </p:nvSpPr>
        <p:spPr>
          <a:xfrm>
            <a:off x="9243588" y="6146799"/>
            <a:ext cx="2773787" cy="58897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2" name="Title 1">
            <a:extLst>
              <a:ext uri="{FF2B5EF4-FFF2-40B4-BE49-F238E27FC236}">
                <a16:creationId xmlns:a16="http://schemas.microsoft.com/office/drawing/2014/main" id="{1DCACA32-F113-44D5-AA46-D9B9AF41E411}"/>
              </a:ext>
            </a:extLst>
          </p:cNvPr>
          <p:cNvSpPr>
            <a:spLocks noGrp="1"/>
          </p:cNvSpPr>
          <p:nvPr>
            <p:ph type="title"/>
          </p:nvPr>
        </p:nvSpPr>
        <p:spPr>
          <a:xfrm>
            <a:off x="711677" y="455826"/>
            <a:ext cx="11266057" cy="723899"/>
          </a:xfrm>
        </p:spPr>
        <p:txBody>
          <a:bodyPr vert="horz"/>
          <a:lstStyle/>
          <a:p>
            <a:r>
              <a:rPr lang="en-GB"/>
              <a:t>Access tracker metric descriptions (1/3)</a:t>
            </a:r>
          </a:p>
        </p:txBody>
      </p:sp>
      <p:graphicFrame>
        <p:nvGraphicFramePr>
          <p:cNvPr id="7" name="Table 6">
            <a:extLst>
              <a:ext uri="{FF2B5EF4-FFF2-40B4-BE49-F238E27FC236}">
                <a16:creationId xmlns:a16="http://schemas.microsoft.com/office/drawing/2014/main" id="{B789D42D-F058-4F56-85DA-11DB73B30087}"/>
              </a:ext>
            </a:extLst>
          </p:cNvPr>
          <p:cNvGraphicFramePr>
            <a:graphicFrameLocks noGrp="1"/>
          </p:cNvGraphicFramePr>
          <p:nvPr/>
        </p:nvGraphicFramePr>
        <p:xfrm>
          <a:off x="711199" y="1371600"/>
          <a:ext cx="11160000" cy="4561830"/>
        </p:xfrm>
        <a:graphic>
          <a:graphicData uri="http://schemas.openxmlformats.org/drawingml/2006/table">
            <a:tbl>
              <a:tblPr firstRow="1" bandRow="1">
                <a:tableStyleId>{5C22544A-7EE6-4342-B048-85BDC9FD1C3A}</a:tableStyleId>
              </a:tblPr>
              <a:tblGrid>
                <a:gridCol w="1728000">
                  <a:extLst>
                    <a:ext uri="{9D8B030D-6E8A-4147-A177-3AD203B41FA5}">
                      <a16:colId xmlns:a16="http://schemas.microsoft.com/office/drawing/2014/main" val="3783388388"/>
                    </a:ext>
                  </a:extLst>
                </a:gridCol>
                <a:gridCol w="2052000">
                  <a:extLst>
                    <a:ext uri="{9D8B030D-6E8A-4147-A177-3AD203B41FA5}">
                      <a16:colId xmlns:a16="http://schemas.microsoft.com/office/drawing/2014/main" val="963678977"/>
                    </a:ext>
                  </a:extLst>
                </a:gridCol>
                <a:gridCol w="2340000">
                  <a:extLst>
                    <a:ext uri="{9D8B030D-6E8A-4147-A177-3AD203B41FA5}">
                      <a16:colId xmlns:a16="http://schemas.microsoft.com/office/drawing/2014/main" val="198152746"/>
                    </a:ext>
                  </a:extLst>
                </a:gridCol>
                <a:gridCol w="180000">
                  <a:extLst>
                    <a:ext uri="{9D8B030D-6E8A-4147-A177-3AD203B41FA5}">
                      <a16:colId xmlns:a16="http://schemas.microsoft.com/office/drawing/2014/main" val="1719571839"/>
                    </a:ext>
                  </a:extLst>
                </a:gridCol>
                <a:gridCol w="2340000">
                  <a:extLst>
                    <a:ext uri="{9D8B030D-6E8A-4147-A177-3AD203B41FA5}">
                      <a16:colId xmlns:a16="http://schemas.microsoft.com/office/drawing/2014/main" val="4114505923"/>
                    </a:ext>
                  </a:extLst>
                </a:gridCol>
                <a:gridCol w="180000">
                  <a:extLst>
                    <a:ext uri="{9D8B030D-6E8A-4147-A177-3AD203B41FA5}">
                      <a16:colId xmlns:a16="http://schemas.microsoft.com/office/drawing/2014/main" val="1377208698"/>
                    </a:ext>
                  </a:extLst>
                </a:gridCol>
                <a:gridCol w="2340000">
                  <a:extLst>
                    <a:ext uri="{9D8B030D-6E8A-4147-A177-3AD203B41FA5}">
                      <a16:colId xmlns:a16="http://schemas.microsoft.com/office/drawing/2014/main" val="4208064751"/>
                    </a:ext>
                  </a:extLst>
                </a:gridCol>
              </a:tblGrid>
              <a:tr h="331638">
                <a:tc>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r>
                        <a:rPr lang="en-GB" sz="1400" b="1">
                          <a:solidFill>
                            <a:schemeClr val="tx1"/>
                          </a:solidFill>
                        </a:rPr>
                        <a:t>Areas</a:t>
                      </a:r>
                    </a:p>
                  </a:txBody>
                  <a:tcPr marL="9000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c gridSpan="6">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r>
                        <a:rPr lang="en-GB" sz="1400" b="1" kern="1200">
                          <a:solidFill>
                            <a:schemeClr val="tx1"/>
                          </a:solidFill>
                          <a:latin typeface="+mn-lt"/>
                          <a:ea typeface="+mn-ea"/>
                          <a:cs typeface="+mn-cs"/>
                        </a:rPr>
                        <a:t>Key Policy Components for improving access to SMA care</a:t>
                      </a:r>
                    </a:p>
                  </a:txBody>
                  <a:tcPr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744182892"/>
                  </a:ext>
                </a:extLst>
              </a:tr>
              <a:tr h="165819">
                <a:tc>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endParaRPr lang="en-GB" sz="100" b="1">
                        <a:solidFill>
                          <a:schemeClr val="bg1"/>
                        </a:solidFill>
                      </a:endParaRPr>
                    </a:p>
                  </a:txBody>
                  <a:tcPr marL="0" marR="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marL="285750" indent="-285750">
                        <a:spcBef>
                          <a:spcPts val="600"/>
                        </a:spcBef>
                        <a:buFont typeface="Arial" panose="020B0604020202020204" pitchFamily="34" charset="0"/>
                        <a:buChar char="•"/>
                      </a:pPr>
                      <a:endParaRPr lang="en-GB" sz="100" b="0">
                        <a:solidFill>
                          <a:schemeClr val="tx1"/>
                        </a:solidFill>
                      </a:endParaRPr>
                    </a:p>
                  </a:txBody>
                  <a:tcPr marL="0" marR="0" anchor="ctr">
                    <a:lnL w="19050" cap="flat" cmpd="sng" algn="ctr">
                      <a:noFill/>
                      <a:prstDash val="solid"/>
                      <a:round/>
                      <a:headEnd type="none" w="med" len="med"/>
                      <a:tailEnd type="none" w="med" len="med"/>
                    </a:lnL>
                    <a:lnR w="19050" cap="flat" cmpd="sng" algn="ctr">
                      <a:solidFill>
                        <a:srgbClr val="00B05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endParaRPr lang="en-GB" sz="100" b="1">
                        <a:solidFill>
                          <a:schemeClr val="bg1"/>
                        </a:solidFill>
                      </a:endParaRPr>
                    </a:p>
                  </a:txBody>
                  <a:tcPr marL="0" marR="0" anchor="ctr">
                    <a:lnL w="19050" cap="flat" cmpd="sng" algn="ctr">
                      <a:solidFill>
                        <a:srgbClr val="00B050"/>
                      </a:solidFill>
                      <a:prstDash val="solid"/>
                      <a:round/>
                      <a:headEnd type="none" w="med" len="med"/>
                      <a:tailEnd type="none" w="med" len="med"/>
                    </a:lnL>
                    <a:lnR w="19050" cap="flat" cmpd="sng" algn="ctr">
                      <a:solidFill>
                        <a:srgbClr val="00B050"/>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rgbClr val="00B050"/>
                      </a:solidFill>
                      <a:prstDash val="solid"/>
                      <a:round/>
                      <a:headEnd type="none" w="med" len="med"/>
                      <a:tailEnd type="none" w="med" len="med"/>
                    </a:lnB>
                    <a:solidFill>
                      <a:srgbClr val="00B050"/>
                    </a:solidFill>
                  </a:tcPr>
                </a:tc>
                <a:tc>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endParaRPr lang="en-GB" sz="100" b="1">
                        <a:solidFill>
                          <a:schemeClr val="bg1"/>
                        </a:solidFill>
                      </a:endParaRPr>
                    </a:p>
                  </a:txBody>
                  <a:tcPr marL="0" marR="0" anchor="ctr">
                    <a:lnL w="19050" cap="flat" cmpd="sng" algn="ctr">
                      <a:solidFill>
                        <a:srgbClr val="00B050"/>
                      </a:solidFill>
                      <a:prstDash val="solid"/>
                      <a:round/>
                      <a:headEnd type="none" w="med" len="med"/>
                      <a:tailEnd type="none" w="med" len="med"/>
                    </a:lnL>
                    <a:lnR w="19050" cap="flat" cmpd="sng" algn="ctr">
                      <a:solidFill>
                        <a:srgbClr val="FFC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noFill/>
                      <a:prstDash val="solid"/>
                      <a:round/>
                      <a:headEnd type="none" w="med" len="med"/>
                      <a:tailEnd type="none" w="med" len="med"/>
                    </a:lnB>
                    <a:noFill/>
                  </a:tcPr>
                </a:tc>
                <a:tc>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endParaRPr lang="en-GB" sz="100" b="1">
                        <a:solidFill>
                          <a:schemeClr val="bg1"/>
                        </a:solidFill>
                      </a:endParaRPr>
                    </a:p>
                  </a:txBody>
                  <a:tcPr marL="324000" anchor="ctr">
                    <a:lnL w="19050" cap="flat" cmpd="sng" algn="ctr">
                      <a:solidFill>
                        <a:srgbClr val="FFC000"/>
                      </a:solidFill>
                      <a:prstDash val="solid"/>
                      <a:round/>
                      <a:headEnd type="none" w="med" len="med"/>
                      <a:tailEnd type="none" w="med" len="med"/>
                    </a:lnL>
                    <a:lnR w="19050" cap="flat" cmpd="sng" algn="ctr">
                      <a:solidFill>
                        <a:srgbClr val="FFC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rgbClr val="FFC000"/>
                      </a:solidFill>
                      <a:prstDash val="solid"/>
                      <a:round/>
                      <a:headEnd type="none" w="med" len="med"/>
                      <a:tailEnd type="none" w="med" len="med"/>
                    </a:lnB>
                    <a:solidFill>
                      <a:srgbClr val="FFC000"/>
                    </a:solidFill>
                  </a:tcPr>
                </a:tc>
                <a:tc>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endParaRPr lang="en-GB" sz="100" b="1">
                        <a:solidFill>
                          <a:schemeClr val="bg1"/>
                        </a:solidFill>
                      </a:endParaRPr>
                    </a:p>
                  </a:txBody>
                  <a:tcPr marL="0" marR="0" anchor="ctr">
                    <a:lnL w="19050" cap="flat" cmpd="sng" algn="ctr">
                      <a:solidFill>
                        <a:srgbClr val="FFC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00"/>
                    </a:p>
                  </a:txBody>
                  <a:tcPr marL="324000" anchor="ct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rgbClr val="C00000"/>
                      </a:solidFill>
                      <a:prstDash val="solid"/>
                      <a:round/>
                      <a:headEnd type="none" w="med" len="med"/>
                      <a:tailEnd type="none" w="med" len="med"/>
                    </a:lnB>
                    <a:solidFill>
                      <a:srgbClr val="C00000"/>
                    </a:solidFill>
                  </a:tcPr>
                </a:tc>
                <a:extLst>
                  <a:ext uri="{0D108BD9-81ED-4DB2-BD59-A6C34878D82A}">
                    <a16:rowId xmlns:a16="http://schemas.microsoft.com/office/drawing/2014/main" val="2971911072"/>
                  </a:ext>
                </a:extLst>
              </a:tr>
              <a:tr h="589653">
                <a:tc rowSpan="2">
                  <a:txBody>
                    <a:bodyPr/>
                    <a:lstStyle/>
                    <a:p>
                      <a:pPr marL="0" algn="l" defTabSz="914400" rtl="0" eaLnBrk="1" latinLnBrk="0" hangingPunct="1">
                        <a:lnSpc>
                          <a:spcPts val="1400"/>
                        </a:lnSpc>
                        <a:spcBef>
                          <a:spcPts val="0"/>
                        </a:spcBef>
                        <a:spcAft>
                          <a:spcPts val="0"/>
                        </a:spcAft>
                      </a:pPr>
                      <a:r>
                        <a:rPr lang="en-US" sz="1200" b="1" kern="1200">
                          <a:solidFill>
                            <a:schemeClr val="bg1"/>
                          </a:solidFill>
                          <a:latin typeface="+mn-lt"/>
                          <a:ea typeface="+mn-ea"/>
                          <a:cs typeface="+mn-cs"/>
                        </a:rPr>
                        <a:t>Political leadership &amp; policy</a:t>
                      </a:r>
                    </a:p>
                  </a:txBody>
                  <a:tcPr marL="288000" marR="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l" rtl="0" fontAlgn="ctr"/>
                      <a:r>
                        <a:rPr lang="en-US" sz="1200" b="1" u="none" strike="noStrike">
                          <a:solidFill>
                            <a:schemeClr val="tx1"/>
                          </a:solidFill>
                          <a:effectLst/>
                        </a:rPr>
                        <a:t>National strategies for rare / genetic disorders</a:t>
                      </a:r>
                    </a:p>
                  </a:txBody>
                  <a:tcPr marL="72000" marR="0" anchor="ctr">
                    <a:lnL w="12700" cap="flat" cmpd="sng" algn="ctr">
                      <a:solidFill>
                        <a:schemeClr val="bg1"/>
                      </a:solidFill>
                      <a:prstDash val="solid"/>
                      <a:round/>
                      <a:headEnd type="none" w="med" len="med"/>
                      <a:tailEnd type="none" w="med" len="med"/>
                    </a:lnL>
                    <a:lnR w="19050" cap="flat" cmpd="sng" algn="ctr">
                      <a:solidFill>
                        <a:srgbClr val="00B050"/>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2"/>
                      </a:solidFill>
                      <a:prstDash val="solid"/>
                      <a:round/>
                      <a:headEnd type="none" w="med" len="med"/>
                      <a:tailEnd type="none" w="med" len="med"/>
                    </a:lnB>
                    <a:solidFill>
                      <a:schemeClr val="bg1"/>
                    </a:solidFill>
                  </a:tcPr>
                </a:tc>
                <a:tc>
                  <a:txBody>
                    <a:bodyPr/>
                    <a:lstStyle/>
                    <a:p>
                      <a:r>
                        <a:rPr lang="en-US" sz="1200" b="0">
                          <a:solidFill>
                            <a:schemeClr val="tx1"/>
                          </a:solidFill>
                        </a:rPr>
                        <a:t>Currently valid national rare disease strategy</a:t>
                      </a:r>
                      <a:endParaRPr lang="en-GB" b="0">
                        <a:solidFill>
                          <a:schemeClr val="tx1"/>
                        </a:solidFill>
                      </a:endParaRPr>
                    </a:p>
                  </a:txBody>
                  <a:tcPr marL="36000" marR="0" anchor="ctr">
                    <a:lnL w="19050" cap="flat" cmpd="sng" algn="ctr">
                      <a:solidFill>
                        <a:srgbClr val="00B050"/>
                      </a:solidFill>
                      <a:prstDash val="solid"/>
                      <a:round/>
                      <a:headEnd type="none" w="med" len="med"/>
                      <a:tailEnd type="none" w="med" len="med"/>
                    </a:lnL>
                    <a:lnR w="19050" cap="flat" cmpd="sng" algn="ctr">
                      <a:solidFill>
                        <a:srgbClr val="00B050"/>
                      </a:solidFill>
                      <a:prstDash val="solid"/>
                      <a:round/>
                      <a:headEnd type="none" w="med" len="med"/>
                      <a:tailEnd type="none" w="med" len="med"/>
                    </a:lnR>
                    <a:lnT w="19050" cap="flat" cmpd="sng" algn="ctr">
                      <a:solidFill>
                        <a:srgbClr val="00B050"/>
                      </a:solidFill>
                      <a:prstDash val="solid"/>
                      <a:round/>
                      <a:headEnd type="none" w="med" len="med"/>
                      <a:tailEnd type="none" w="med" len="med"/>
                    </a:lnT>
                    <a:lnB w="19050" cap="flat" cmpd="sng" algn="ctr">
                      <a:solidFill>
                        <a:schemeClr val="tx2"/>
                      </a:solidFill>
                      <a:prstDash val="solid"/>
                      <a:round/>
                      <a:headEnd type="none" w="med" len="med"/>
                      <a:tailEnd type="none" w="med" len="med"/>
                    </a:lnB>
                    <a:solidFill>
                      <a:schemeClr val="bg1"/>
                    </a:solidFill>
                  </a:tcPr>
                </a:tc>
                <a:tc>
                  <a:txBody>
                    <a:bodyPr/>
                    <a:lstStyle/>
                    <a:p>
                      <a:endParaRPr lang="en-GB" sz="100" b="0">
                        <a:solidFill>
                          <a:schemeClr val="tx1"/>
                        </a:solidFill>
                      </a:endParaRPr>
                    </a:p>
                  </a:txBody>
                  <a:tcPr marL="0" marR="0" anchor="ctr">
                    <a:lnL w="19050" cap="flat" cmpd="sng" algn="ctr">
                      <a:solidFill>
                        <a:srgbClr val="00B05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solidFill>
                      <a:schemeClr val="bg1"/>
                    </a:solidFill>
                  </a:tcPr>
                </a:tc>
                <a:tc>
                  <a:txBody>
                    <a:bodyPr/>
                    <a:lstStyle/>
                    <a:p>
                      <a:r>
                        <a:rPr lang="en-US" sz="1200" b="0">
                          <a:solidFill>
                            <a:schemeClr val="tx1"/>
                          </a:solidFill>
                        </a:rPr>
                        <a:t>Expired/outdated national rare disease strategy</a:t>
                      </a:r>
                      <a:endParaRPr lang="en-GB" sz="100" b="0">
                        <a:solidFill>
                          <a:schemeClr val="tx1"/>
                        </a:solidFill>
                      </a:endParaRPr>
                    </a:p>
                  </a:txBody>
                  <a:tcPr marL="36000" marR="36000" anchor="ctr">
                    <a:lnL w="19050" cap="flat" cmpd="sng" algn="ctr">
                      <a:solidFill>
                        <a:srgbClr val="FFC00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solidFill>
                        <a:srgbClr val="FFC000"/>
                      </a:solidFill>
                      <a:prstDash val="solid"/>
                      <a:round/>
                      <a:headEnd type="none" w="med" len="med"/>
                      <a:tailEnd type="none" w="med" len="med"/>
                    </a:lnT>
                    <a:lnB w="19050" cap="flat" cmpd="sng" algn="ctr">
                      <a:solidFill>
                        <a:schemeClr val="tx2"/>
                      </a:solidFill>
                      <a:prstDash val="solid"/>
                      <a:round/>
                      <a:headEnd type="none" w="med" len="med"/>
                      <a:tailEnd type="none" w="med" len="med"/>
                    </a:lnB>
                    <a:solidFill>
                      <a:schemeClr val="bg1"/>
                    </a:solidFill>
                  </a:tcPr>
                </a:tc>
                <a:tc>
                  <a:txBody>
                    <a:bodyPr/>
                    <a:lstStyle/>
                    <a:p>
                      <a:endParaRPr lang="en-GB" sz="100" b="0">
                        <a:solidFill>
                          <a:schemeClr val="tx1"/>
                        </a:solidFill>
                      </a:endParaRPr>
                    </a:p>
                  </a:txBody>
                  <a:tcPr marL="0" marR="0" anchor="ctr">
                    <a:lnL w="19050" cap="flat" cmpd="sng" algn="ctr">
                      <a:solidFill>
                        <a:srgbClr val="FFC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200" b="0">
                          <a:solidFill>
                            <a:schemeClr val="tx1"/>
                          </a:solidFill>
                        </a:rPr>
                        <a:t>No national rare disease strategy </a:t>
                      </a:r>
                    </a:p>
                  </a:txBody>
                  <a:tcPr marL="36000" marR="36000" anchor="ct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solidFill>
                        <a:srgbClr val="C00000"/>
                      </a:solidFill>
                      <a:prstDash val="solid"/>
                      <a:round/>
                      <a:headEnd type="none" w="med" len="med"/>
                      <a:tailEnd type="none" w="med" len="med"/>
                    </a:lnT>
                    <a:lnB w="19050"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3777881262"/>
                  </a:ext>
                </a:extLst>
              </a:tr>
              <a:tr h="926598">
                <a:tc vMerge="1">
                  <a:txBody>
                    <a:bodyPr/>
                    <a:lstStyle/>
                    <a:p>
                      <a:pPr marL="0" algn="l" defTabSz="914400" rtl="0" eaLnBrk="1" latinLnBrk="0" hangingPunct="1">
                        <a:lnSpc>
                          <a:spcPts val="1400"/>
                        </a:lnSpc>
                        <a:spcBef>
                          <a:spcPts val="0"/>
                        </a:spcBef>
                        <a:spcAft>
                          <a:spcPts val="0"/>
                        </a:spcAft>
                      </a:pPr>
                      <a:endParaRPr lang="en-US" sz="1200" b="1" kern="1200">
                        <a:solidFill>
                          <a:schemeClr val="bg1"/>
                        </a:solidFill>
                        <a:latin typeface="+mn-lt"/>
                        <a:ea typeface="+mn-ea"/>
                        <a:cs typeface="+mn-cs"/>
                      </a:endParaRPr>
                    </a:p>
                  </a:txBody>
                  <a:tcPr marL="288000" anchor="ctr">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solidFill>
                      <a:schemeClr val="accent1"/>
                    </a:solidFill>
                  </a:tcPr>
                </a:tc>
                <a:tc>
                  <a:txBody>
                    <a:bodyPr/>
                    <a:lstStyle/>
                    <a:p>
                      <a:pPr algn="l" rtl="0" fontAlgn="ctr"/>
                      <a:r>
                        <a:rPr lang="en-US" sz="1200" b="1" u="none" strike="noStrike" dirty="0">
                          <a:solidFill>
                            <a:schemeClr val="tx1"/>
                          </a:solidFill>
                          <a:effectLst/>
                        </a:rPr>
                        <a:t>Patient organisations and advocacy </a:t>
                      </a:r>
                    </a:p>
                  </a:txBody>
                  <a:tcPr marL="72000" marR="0" anchor="ctr">
                    <a:lnL w="12700" cap="flat" cmpd="sng" algn="ctr">
                      <a:solidFill>
                        <a:schemeClr val="bg1"/>
                      </a:solidFill>
                      <a:prstDash val="solid"/>
                      <a:round/>
                      <a:headEnd type="none" w="med" len="med"/>
                      <a:tailEnd type="none" w="med" len="med"/>
                    </a:lnL>
                    <a:lnR w="19050" cap="flat" cmpd="sng" algn="ctr">
                      <a:solidFill>
                        <a:srgbClr val="00B050"/>
                      </a:solid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r>
                        <a:rPr lang="en-US" sz="1200" b="0" dirty="0">
                          <a:solidFill>
                            <a:schemeClr val="tx1"/>
                          </a:solidFill>
                        </a:rPr>
                        <a:t>Dedicated patient group supporting SMA patients who both support and politically advocate for patients</a:t>
                      </a:r>
                      <a:endParaRPr lang="en-GB" b="0" dirty="0">
                        <a:solidFill>
                          <a:schemeClr val="tx1"/>
                        </a:solidFill>
                      </a:endParaRPr>
                    </a:p>
                  </a:txBody>
                  <a:tcPr marL="36000" marR="0" anchor="ctr">
                    <a:lnL w="19050" cap="flat" cmpd="sng" algn="ctr">
                      <a:solidFill>
                        <a:srgbClr val="00B050"/>
                      </a:solidFill>
                      <a:prstDash val="solid"/>
                      <a:round/>
                      <a:headEnd type="none" w="med" len="med"/>
                      <a:tailEnd type="none" w="med" len="med"/>
                    </a:lnL>
                    <a:lnR w="19050" cap="flat" cmpd="sng" algn="ctr">
                      <a:solidFill>
                        <a:srgbClr val="00B050"/>
                      </a:solid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00" b="0">
                        <a:solidFill>
                          <a:schemeClr val="tx1"/>
                        </a:solidFill>
                      </a:endParaRPr>
                    </a:p>
                  </a:txBody>
                  <a:tcPr marL="0" marR="0" anchor="ctr">
                    <a:lnL w="19050" cap="flat" cmpd="sng" algn="ctr">
                      <a:solidFill>
                        <a:srgbClr val="00B05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solidFill>
                      <a:schemeClr val="bg1"/>
                    </a:solidFill>
                  </a:tcPr>
                </a:tc>
                <a:tc>
                  <a:txBody>
                    <a:bodyPr/>
                    <a:lstStyle/>
                    <a:p>
                      <a:r>
                        <a:rPr lang="en-US" sz="1200" b="0" dirty="0">
                          <a:solidFill>
                            <a:schemeClr val="tx1"/>
                          </a:solidFill>
                        </a:rPr>
                        <a:t>Dedicated patient group supporting SMA patients with mandate focusing on patient support rather than political advocacy</a:t>
                      </a:r>
                      <a:endParaRPr lang="en-GB" sz="100" b="0" dirty="0">
                        <a:solidFill>
                          <a:schemeClr val="tx1"/>
                        </a:solidFill>
                      </a:endParaRPr>
                    </a:p>
                  </a:txBody>
                  <a:tcPr marL="36000" marR="36000" anchor="ctr">
                    <a:lnL w="19050" cap="flat" cmpd="sng" algn="ctr">
                      <a:solidFill>
                        <a:srgbClr val="FFC00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00" b="0">
                        <a:solidFill>
                          <a:schemeClr val="tx1"/>
                        </a:solidFill>
                      </a:endParaRPr>
                    </a:p>
                  </a:txBody>
                  <a:tcPr marL="0" marR="0" anchor="ctr">
                    <a:lnL w="19050" cap="flat" cmpd="sng" algn="ctr">
                      <a:solidFill>
                        <a:srgbClr val="FFC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200" b="0">
                          <a:solidFill>
                            <a:schemeClr val="tx1"/>
                          </a:solidFill>
                        </a:rPr>
                        <a:t>No dedicated patient group supporting SMA patients</a:t>
                      </a:r>
                    </a:p>
                  </a:txBody>
                  <a:tcPr marL="36000" marR="36000" anchor="ct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66733389"/>
                  </a:ext>
                </a:extLst>
              </a:tr>
              <a:tr h="758125">
                <a:tc rowSpan="3">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r>
                        <a:rPr lang="en-GB" sz="1200" b="1">
                          <a:solidFill>
                            <a:schemeClr val="bg1"/>
                          </a:solidFill>
                        </a:rPr>
                        <a:t>Healthcare system preparedness</a:t>
                      </a:r>
                    </a:p>
                  </a:txBody>
                  <a:tcPr marL="28800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algn="l" rtl="0" fontAlgn="ctr"/>
                      <a:r>
                        <a:rPr lang="en-US" sz="1200" b="1" u="none" strike="noStrike">
                          <a:solidFill>
                            <a:schemeClr val="tx1"/>
                          </a:solidFill>
                          <a:effectLst/>
                        </a:rPr>
                        <a:t>Epidemiology Estimate</a:t>
                      </a:r>
                    </a:p>
                  </a:txBody>
                  <a:tcPr marL="72000" marR="0" marT="0" marB="0" anchor="ctr">
                    <a:lnL w="12700" cap="flat" cmpd="sng" algn="ctr">
                      <a:solidFill>
                        <a:schemeClr val="bg1"/>
                      </a:solidFill>
                      <a:prstDash val="solid"/>
                      <a:round/>
                      <a:headEnd type="none" w="med" len="med"/>
                      <a:tailEnd type="none" w="med" len="med"/>
                    </a:lnL>
                    <a:lnR w="19050" cap="flat" cmpd="sng" algn="ctr">
                      <a:solidFill>
                        <a:srgbClr val="00B050"/>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2"/>
                      </a:solidFill>
                      <a:prstDash val="solid"/>
                      <a:round/>
                      <a:headEnd type="none" w="med" len="med"/>
                      <a:tailEnd type="none" w="med" len="med"/>
                    </a:lnB>
                    <a:solidFill>
                      <a:schemeClr val="bg1"/>
                    </a:solidFill>
                  </a:tcPr>
                </a:tc>
                <a:tc>
                  <a:txBody>
                    <a:bodyPr/>
                    <a:lstStyle/>
                    <a:p>
                      <a:r>
                        <a:rPr lang="en-US" sz="1200" b="0">
                          <a:solidFill>
                            <a:schemeClr val="tx1"/>
                          </a:solidFill>
                        </a:rPr>
                        <a:t>Country-specific epidemiology data from registry or literature with patient characteristics (e.g. type, age)</a:t>
                      </a:r>
                      <a:endParaRPr lang="en-GB" b="0">
                        <a:solidFill>
                          <a:schemeClr val="tx1"/>
                        </a:solidFill>
                      </a:endParaRPr>
                    </a:p>
                  </a:txBody>
                  <a:tcPr marL="36000" marR="0" anchor="ctr">
                    <a:lnL w="19050" cap="flat" cmpd="sng" algn="ctr">
                      <a:solidFill>
                        <a:srgbClr val="00B050"/>
                      </a:solidFill>
                      <a:prstDash val="solid"/>
                      <a:round/>
                      <a:headEnd type="none" w="med" len="med"/>
                      <a:tailEnd type="none" w="med" len="med"/>
                    </a:lnL>
                    <a:lnR w="19050" cap="flat" cmpd="sng" algn="ctr">
                      <a:solidFill>
                        <a:srgbClr val="00B050"/>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2"/>
                      </a:solidFill>
                      <a:prstDash val="solid"/>
                      <a:round/>
                      <a:headEnd type="none" w="med" len="med"/>
                      <a:tailEnd type="none" w="med" len="med"/>
                    </a:lnB>
                    <a:solidFill>
                      <a:schemeClr val="bg1"/>
                    </a:solidFill>
                  </a:tcPr>
                </a:tc>
                <a:tc>
                  <a:txBody>
                    <a:bodyPr/>
                    <a:lstStyle/>
                    <a:p>
                      <a:endParaRPr lang="en-GB" sz="100" b="0">
                        <a:solidFill>
                          <a:schemeClr val="tx1"/>
                        </a:solidFill>
                      </a:endParaRPr>
                    </a:p>
                  </a:txBody>
                  <a:tcPr marL="0" marR="0" anchor="ctr">
                    <a:lnL w="19050" cap="flat" cmpd="sng" algn="ctr">
                      <a:solidFill>
                        <a:srgbClr val="00B05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solidFill>
                      <a:schemeClr val="bg1"/>
                    </a:solidFill>
                  </a:tcPr>
                </a:tc>
                <a:tc>
                  <a:txBody>
                    <a:bodyPr/>
                    <a:lstStyle/>
                    <a:p>
                      <a:r>
                        <a:rPr lang="en-US" sz="1200" b="0">
                          <a:solidFill>
                            <a:schemeClr val="tx1"/>
                          </a:solidFill>
                        </a:rPr>
                        <a:t>Incomplete country-specific data of limited reliability / granularity (e.g. only total population number is available, old data)</a:t>
                      </a:r>
                      <a:endParaRPr lang="en-GB" sz="100" b="0">
                        <a:solidFill>
                          <a:schemeClr val="tx1"/>
                        </a:solidFill>
                      </a:endParaRPr>
                    </a:p>
                  </a:txBody>
                  <a:tcPr marL="36000" marR="36000" anchor="ctr">
                    <a:lnL w="19050" cap="flat" cmpd="sng" algn="ctr">
                      <a:solidFill>
                        <a:srgbClr val="FFC00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2"/>
                      </a:solidFill>
                      <a:prstDash val="solid"/>
                      <a:round/>
                      <a:headEnd type="none" w="med" len="med"/>
                      <a:tailEnd type="none" w="med" len="med"/>
                    </a:lnB>
                    <a:solidFill>
                      <a:schemeClr val="bg1"/>
                    </a:solidFill>
                  </a:tcPr>
                </a:tc>
                <a:tc>
                  <a:txBody>
                    <a:bodyPr/>
                    <a:lstStyle/>
                    <a:p>
                      <a:endParaRPr lang="en-GB" sz="100" b="0">
                        <a:solidFill>
                          <a:schemeClr val="tx1"/>
                        </a:solidFill>
                      </a:endParaRPr>
                    </a:p>
                  </a:txBody>
                  <a:tcPr marL="0" marR="0" anchor="ctr">
                    <a:lnL w="19050" cap="flat" cmpd="sng" algn="ctr">
                      <a:solidFill>
                        <a:srgbClr val="FFC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200" b="0">
                          <a:solidFill>
                            <a:schemeClr val="tx1"/>
                          </a:solidFill>
                        </a:rPr>
                        <a:t>No reliable data on the country’s SMA population; estimated population is based on global/EU prevalence </a:t>
                      </a:r>
                    </a:p>
                  </a:txBody>
                  <a:tcPr marL="36000" marR="36000" anchor="ct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3082277182"/>
                  </a:ext>
                </a:extLst>
              </a:tr>
              <a:tr h="758125">
                <a:tc vMerge="1">
                  <a:txBody>
                    <a:bodyPr/>
                    <a:lstStyle/>
                    <a:p>
                      <a:endParaRPr lang="en-GB"/>
                    </a:p>
                  </a:txBody>
                  <a:tcPr/>
                </a:tc>
                <a:tc>
                  <a:txBody>
                    <a:bodyPr/>
                    <a:lstStyle/>
                    <a:p>
                      <a:pPr algn="l" rtl="0" fontAlgn="ctr"/>
                      <a:r>
                        <a:rPr lang="en-US" sz="1200" b="1" u="none" strike="noStrike">
                          <a:solidFill>
                            <a:schemeClr val="tx1"/>
                          </a:solidFill>
                          <a:effectLst/>
                        </a:rPr>
                        <a:t>National SMA patient registry</a:t>
                      </a:r>
                    </a:p>
                  </a:txBody>
                  <a:tcPr marL="72000" marR="0" marT="0" marB="0" anchor="ctr">
                    <a:lnL w="12700" cap="flat" cmpd="sng" algn="ctr">
                      <a:solidFill>
                        <a:schemeClr val="bg1"/>
                      </a:solidFill>
                      <a:prstDash val="solid"/>
                      <a:round/>
                      <a:headEnd type="none" w="med" len="med"/>
                      <a:tailEnd type="none" w="med" len="med"/>
                    </a:lnL>
                    <a:lnR w="19050" cap="flat" cmpd="sng" algn="ctr">
                      <a:solidFill>
                        <a:srgbClr val="00B050"/>
                      </a:solid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chemeClr val="tx2"/>
                      </a:solidFill>
                      <a:prstDash val="solid"/>
                      <a:round/>
                      <a:headEnd type="none" w="med" len="med"/>
                      <a:tailEnd type="none" w="med" len="med"/>
                    </a:lnB>
                    <a:solidFill>
                      <a:schemeClr val="bg1"/>
                    </a:solidFill>
                  </a:tcPr>
                </a:tc>
                <a:tc>
                  <a:txBody>
                    <a:bodyPr/>
                    <a:lstStyle/>
                    <a:p>
                      <a:r>
                        <a:rPr lang="en-US" sz="1200" b="0">
                          <a:solidFill>
                            <a:schemeClr val="tx1"/>
                          </a:solidFill>
                        </a:rPr>
                        <a:t>Consolidated national patient registry that captures both epidemiological and clinical history data</a:t>
                      </a:r>
                      <a:endParaRPr lang="en-GB" b="0">
                        <a:solidFill>
                          <a:schemeClr val="tx1"/>
                        </a:solidFill>
                      </a:endParaRPr>
                    </a:p>
                  </a:txBody>
                  <a:tcPr marL="36000" marR="0" anchor="ctr">
                    <a:lnL w="19050" cap="flat" cmpd="sng" algn="ctr">
                      <a:solidFill>
                        <a:srgbClr val="00B050"/>
                      </a:solidFill>
                      <a:prstDash val="solid"/>
                      <a:round/>
                      <a:headEnd type="none" w="med" len="med"/>
                      <a:tailEnd type="none" w="med" len="med"/>
                    </a:lnL>
                    <a:lnR w="19050" cap="flat" cmpd="sng" algn="ctr">
                      <a:solidFill>
                        <a:srgbClr val="00B050"/>
                      </a:solid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chemeClr val="tx2"/>
                      </a:solidFill>
                      <a:prstDash val="solid"/>
                      <a:round/>
                      <a:headEnd type="none" w="med" len="med"/>
                      <a:tailEnd type="none" w="med" len="med"/>
                    </a:lnB>
                    <a:solidFill>
                      <a:schemeClr val="bg1"/>
                    </a:solidFill>
                  </a:tcPr>
                </a:tc>
                <a:tc>
                  <a:txBody>
                    <a:bodyPr/>
                    <a:lstStyle/>
                    <a:p>
                      <a:endParaRPr lang="en-GB" sz="100" b="0">
                        <a:solidFill>
                          <a:schemeClr val="tx1"/>
                        </a:solidFill>
                      </a:endParaRPr>
                    </a:p>
                  </a:txBody>
                  <a:tcPr marL="0" marR="0" anchor="ctr">
                    <a:lnL w="19050" cap="flat" cmpd="sng" algn="ctr">
                      <a:solidFill>
                        <a:srgbClr val="00B05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solidFill>
                      <a:schemeClr val="bg1"/>
                    </a:solidFill>
                  </a:tcPr>
                </a:tc>
                <a:tc>
                  <a:txBody>
                    <a:bodyPr/>
                    <a:lstStyle/>
                    <a:p>
                      <a:pPr marL="0" algn="l" defTabSz="914363" rtl="0" eaLnBrk="1" latinLnBrk="0" hangingPunct="1"/>
                      <a:r>
                        <a:rPr lang="en-US" sz="1200" b="0" kern="1200">
                          <a:solidFill>
                            <a:schemeClr val="tx1"/>
                          </a:solidFill>
                          <a:latin typeface="+mn-lt"/>
                          <a:ea typeface="+mn-ea"/>
                          <a:cs typeface="+mn-cs"/>
                        </a:rPr>
                        <a:t>Consolidated national patient registry that captures only epidemiological data and no report of clinical history</a:t>
                      </a:r>
                      <a:endParaRPr lang="en-GB" sz="1200" b="0" kern="1200">
                        <a:solidFill>
                          <a:schemeClr val="tx1"/>
                        </a:solidFill>
                        <a:latin typeface="+mn-lt"/>
                        <a:ea typeface="+mn-ea"/>
                        <a:cs typeface="+mn-cs"/>
                      </a:endParaRPr>
                    </a:p>
                  </a:txBody>
                  <a:tcPr marL="36000" marR="36000" anchor="ctr">
                    <a:lnL w="19050" cap="flat" cmpd="sng" algn="ctr">
                      <a:solidFill>
                        <a:srgbClr val="FFC00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chemeClr val="tx2"/>
                      </a:solidFill>
                      <a:prstDash val="solid"/>
                      <a:round/>
                      <a:headEnd type="none" w="med" len="med"/>
                      <a:tailEnd type="none" w="med" len="med"/>
                    </a:lnB>
                    <a:solidFill>
                      <a:schemeClr val="bg1"/>
                    </a:solidFill>
                  </a:tcPr>
                </a:tc>
                <a:tc>
                  <a:txBody>
                    <a:bodyPr/>
                    <a:lstStyle/>
                    <a:p>
                      <a:endParaRPr lang="en-GB" sz="100" b="0">
                        <a:solidFill>
                          <a:schemeClr val="tx1"/>
                        </a:solidFill>
                      </a:endParaRPr>
                    </a:p>
                  </a:txBody>
                  <a:tcPr marL="0" marR="0" anchor="ctr">
                    <a:lnL w="19050" cap="flat" cmpd="sng" algn="ctr">
                      <a:solidFill>
                        <a:srgbClr val="FFC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200" b="0">
                          <a:solidFill>
                            <a:schemeClr val="tx1"/>
                          </a:solidFill>
                        </a:rPr>
                        <a:t>No consolidated national patient registry (no registry or only fragmented local/product-specific registries)</a:t>
                      </a:r>
                    </a:p>
                  </a:txBody>
                  <a:tcPr marL="36000" marR="36000" anchor="ct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2685936275"/>
                  </a:ext>
                </a:extLst>
              </a:tr>
              <a:tr h="740502">
                <a:tc vMerge="1">
                  <a:txBody>
                    <a:bodyPr/>
                    <a:lstStyle/>
                    <a:p>
                      <a:endParaRPr lang="en-GB"/>
                    </a:p>
                  </a:txBody>
                  <a:tcPr>
                    <a:lnT w="12700" cap="flat" cmpd="sng" algn="ctr">
                      <a:solidFill>
                        <a:schemeClr val="bg1"/>
                      </a:solidFill>
                      <a:prstDash val="solid"/>
                      <a:round/>
                      <a:headEnd type="none" w="med" len="med"/>
                      <a:tailEnd type="none" w="med" len="med"/>
                    </a:lnT>
                  </a:tcPr>
                </a:tc>
                <a:tc>
                  <a:txBody>
                    <a:bodyPr/>
                    <a:lstStyle/>
                    <a:p>
                      <a:pPr algn="l" rtl="0" fontAlgn="ctr"/>
                      <a:r>
                        <a:rPr lang="en-US" sz="1200" b="1" u="none" strike="noStrike">
                          <a:solidFill>
                            <a:schemeClr val="tx1"/>
                          </a:solidFill>
                          <a:effectLst/>
                        </a:rPr>
                        <a:t>Infrastructure</a:t>
                      </a:r>
                    </a:p>
                  </a:txBody>
                  <a:tcPr marL="72000" marR="0" marT="0" marB="0" anchor="ctr">
                    <a:lnR w="19050" cap="flat" cmpd="sng" algn="ctr">
                      <a:solidFill>
                        <a:srgbClr val="00B050"/>
                      </a:solidFill>
                      <a:prstDash val="solid"/>
                      <a:round/>
                      <a:headEnd type="none" w="med" len="med"/>
                      <a:tailEnd type="none" w="med" len="med"/>
                    </a:lnR>
                    <a:lnT w="19050" cap="flat" cmpd="sng" algn="ctr">
                      <a:solidFill>
                        <a:schemeClr val="tx2"/>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r>
                        <a:rPr kumimoji="0" lang="en-US" sz="1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Easy access to designated </a:t>
                      </a:r>
                      <a:r>
                        <a:rPr kumimoji="0" lang="en-US" sz="1200" b="0" i="0" u="none" strike="noStrike" kern="1200" cap="none" spc="0" normalizeH="0" baseline="0" noProof="0" dirty="0" err="1">
                          <a:ln>
                            <a:noFill/>
                          </a:ln>
                          <a:solidFill>
                            <a:schemeClr val="tx1"/>
                          </a:solidFill>
                          <a:effectLst/>
                          <a:uLnTx/>
                          <a:uFillTx/>
                          <a:latin typeface="Arial" panose="020B0604020202020204" pitchFamily="34" charset="0"/>
                          <a:ea typeface="+mn-ea"/>
                          <a:cs typeface="Arial" panose="020B0604020202020204" pitchFamily="34" charset="0"/>
                        </a:rPr>
                        <a:t>CoEs</a:t>
                      </a:r>
                      <a:r>
                        <a:rPr kumimoji="0" lang="en-US" sz="1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 for the treatment of SMA (defined by ≥0.80 </a:t>
                      </a:r>
                      <a:r>
                        <a:rPr kumimoji="0" lang="en-US" sz="1200" b="0" i="0" u="none" strike="noStrike" kern="1200" cap="none" spc="0" normalizeH="0" baseline="0" noProof="0" dirty="0" err="1">
                          <a:ln>
                            <a:noFill/>
                          </a:ln>
                          <a:solidFill>
                            <a:schemeClr val="tx1"/>
                          </a:solidFill>
                          <a:effectLst/>
                          <a:uLnTx/>
                          <a:uFillTx/>
                          <a:latin typeface="Arial" panose="020B0604020202020204" pitchFamily="34" charset="0"/>
                          <a:ea typeface="+mn-ea"/>
                          <a:cs typeface="Arial" panose="020B0604020202020204" pitchFamily="34" charset="0"/>
                        </a:rPr>
                        <a:t>CoEs</a:t>
                      </a:r>
                      <a:r>
                        <a:rPr kumimoji="0" lang="en-US" sz="1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 per million population)</a:t>
                      </a:r>
                      <a:endParaRPr lang="en-GB" b="0" dirty="0">
                        <a:solidFill>
                          <a:schemeClr val="tx1"/>
                        </a:solidFill>
                      </a:endParaRPr>
                    </a:p>
                  </a:txBody>
                  <a:tcPr marL="36000" marR="0" anchor="ctr">
                    <a:lnL w="19050" cap="flat" cmpd="sng" algn="ctr">
                      <a:solidFill>
                        <a:srgbClr val="00B050"/>
                      </a:solidFill>
                      <a:prstDash val="solid"/>
                      <a:round/>
                      <a:headEnd type="none" w="med" len="med"/>
                      <a:tailEnd type="none" w="med" len="med"/>
                    </a:lnL>
                    <a:lnR w="19050" cap="flat" cmpd="sng" algn="ctr">
                      <a:solidFill>
                        <a:srgbClr val="00B050"/>
                      </a:solid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rgbClr val="00B050"/>
                      </a:solidFill>
                      <a:prstDash val="solid"/>
                      <a:round/>
                      <a:headEnd type="none" w="med" len="med"/>
                      <a:tailEnd type="none" w="med" len="med"/>
                    </a:lnB>
                    <a:solidFill>
                      <a:schemeClr val="bg1"/>
                    </a:solidFill>
                  </a:tcPr>
                </a:tc>
                <a:tc>
                  <a:txBody>
                    <a:bodyPr/>
                    <a:lstStyle/>
                    <a:p>
                      <a:endParaRPr lang="en-GB" sz="100" b="0">
                        <a:solidFill>
                          <a:schemeClr val="tx1"/>
                        </a:solidFill>
                      </a:endParaRPr>
                    </a:p>
                  </a:txBody>
                  <a:tcPr marL="0" marR="0" anchor="ctr">
                    <a:lnL w="19050" cap="flat" cmpd="sng" algn="ctr">
                      <a:solidFill>
                        <a:srgbClr val="00B05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solidFill>
                      <a:schemeClr val="bg1"/>
                    </a:solidFill>
                  </a:tcPr>
                </a:tc>
                <a:tc>
                  <a:txBody>
                    <a:bodyPr/>
                    <a:lstStyle/>
                    <a:p>
                      <a:r>
                        <a:rPr kumimoji="0" lang="en-US" sz="1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Limited access to designated </a:t>
                      </a:r>
                      <a:r>
                        <a:rPr kumimoji="0" lang="en-US" sz="1200" b="0" i="0" u="none" strike="noStrike" kern="1200" cap="none" spc="0" normalizeH="0" baseline="0" noProof="0" dirty="0" err="1">
                          <a:ln>
                            <a:noFill/>
                          </a:ln>
                          <a:solidFill>
                            <a:schemeClr val="tx1"/>
                          </a:solidFill>
                          <a:effectLst/>
                          <a:uLnTx/>
                          <a:uFillTx/>
                          <a:latin typeface="Arial" panose="020B0604020202020204" pitchFamily="34" charset="0"/>
                          <a:ea typeface="+mn-ea"/>
                          <a:cs typeface="Arial" panose="020B0604020202020204" pitchFamily="34" charset="0"/>
                        </a:rPr>
                        <a:t>CoEs</a:t>
                      </a:r>
                      <a:r>
                        <a:rPr kumimoji="0" lang="en-US" sz="1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 for the treatment of SMA (defined by 0.21 - 0.79 </a:t>
                      </a:r>
                      <a:r>
                        <a:rPr kumimoji="0" lang="en-US" sz="1200" b="0" i="0" u="none" strike="noStrike" kern="1200" cap="none" spc="0" normalizeH="0" baseline="0" noProof="0" dirty="0" err="1">
                          <a:ln>
                            <a:noFill/>
                          </a:ln>
                          <a:solidFill>
                            <a:schemeClr val="tx1"/>
                          </a:solidFill>
                          <a:effectLst/>
                          <a:uLnTx/>
                          <a:uFillTx/>
                          <a:latin typeface="Arial" panose="020B0604020202020204" pitchFamily="34" charset="0"/>
                          <a:ea typeface="+mn-ea"/>
                          <a:cs typeface="Arial" panose="020B0604020202020204" pitchFamily="34" charset="0"/>
                        </a:rPr>
                        <a:t>CoEs</a:t>
                      </a:r>
                      <a:r>
                        <a:rPr kumimoji="0" lang="en-US" sz="1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 per million population)</a:t>
                      </a:r>
                      <a:endParaRPr lang="en-GB" sz="100" b="0" dirty="0">
                        <a:solidFill>
                          <a:schemeClr val="tx1"/>
                        </a:solidFill>
                      </a:endParaRPr>
                    </a:p>
                  </a:txBody>
                  <a:tcPr marL="36000" marR="36000" anchor="ctr">
                    <a:lnL w="19050" cap="flat" cmpd="sng" algn="ctr">
                      <a:solidFill>
                        <a:srgbClr val="FFC00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rgbClr val="FFC000"/>
                      </a:solidFill>
                      <a:prstDash val="solid"/>
                      <a:round/>
                      <a:headEnd type="none" w="med" len="med"/>
                      <a:tailEnd type="none" w="med" len="med"/>
                    </a:lnB>
                    <a:solidFill>
                      <a:schemeClr val="bg1"/>
                    </a:solidFill>
                  </a:tcPr>
                </a:tc>
                <a:tc>
                  <a:txBody>
                    <a:bodyPr/>
                    <a:lstStyle/>
                    <a:p>
                      <a:endParaRPr lang="en-GB" sz="100" b="0">
                        <a:solidFill>
                          <a:schemeClr val="tx1"/>
                        </a:solidFill>
                      </a:endParaRPr>
                    </a:p>
                  </a:txBody>
                  <a:tcPr marL="0" marR="0" anchor="ctr">
                    <a:lnL w="19050" cap="flat" cmpd="sng" algn="ctr">
                      <a:solidFill>
                        <a:srgbClr val="FFC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Very limited access to designated </a:t>
                      </a:r>
                      <a:r>
                        <a:rPr kumimoji="0" lang="en-US" sz="1200" b="0" i="0" u="none" strike="noStrike" kern="1200" cap="none" spc="0" normalizeH="0" baseline="0" noProof="0" dirty="0" err="1">
                          <a:ln>
                            <a:noFill/>
                          </a:ln>
                          <a:solidFill>
                            <a:schemeClr val="tx1"/>
                          </a:solidFill>
                          <a:effectLst/>
                          <a:uLnTx/>
                          <a:uFillTx/>
                          <a:latin typeface="Arial" panose="020B0604020202020204" pitchFamily="34" charset="0"/>
                          <a:ea typeface="+mn-ea"/>
                          <a:cs typeface="Arial" panose="020B0604020202020204" pitchFamily="34" charset="0"/>
                        </a:rPr>
                        <a:t>CoEs</a:t>
                      </a:r>
                      <a:r>
                        <a:rPr kumimoji="0" lang="en-US" sz="1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 for the treatment of SMA (defined by 0.00 - 0.2 </a:t>
                      </a:r>
                      <a:r>
                        <a:rPr kumimoji="0" lang="en-US" sz="1200" b="0" i="0" u="none" strike="noStrike" kern="1200" cap="none" spc="0" normalizeH="0" baseline="0" noProof="0" dirty="0" err="1">
                          <a:ln>
                            <a:noFill/>
                          </a:ln>
                          <a:solidFill>
                            <a:schemeClr val="tx1"/>
                          </a:solidFill>
                          <a:effectLst/>
                          <a:uLnTx/>
                          <a:uFillTx/>
                          <a:latin typeface="Arial" panose="020B0604020202020204" pitchFamily="34" charset="0"/>
                          <a:ea typeface="+mn-ea"/>
                          <a:cs typeface="Arial" panose="020B0604020202020204" pitchFamily="34" charset="0"/>
                        </a:rPr>
                        <a:t>CoEs</a:t>
                      </a:r>
                      <a:r>
                        <a:rPr kumimoji="0" lang="en-US" sz="1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 per million population)</a:t>
                      </a:r>
                    </a:p>
                  </a:txBody>
                  <a:tcPr marL="36000" marR="36000" anchor="ct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rgbClr val="C00000"/>
                      </a:solidFill>
                      <a:prstDash val="solid"/>
                      <a:round/>
                      <a:headEnd type="none" w="med" len="med"/>
                      <a:tailEnd type="none" w="med" len="med"/>
                    </a:lnB>
                    <a:solidFill>
                      <a:schemeClr val="bg1"/>
                    </a:solidFill>
                  </a:tcPr>
                </a:tc>
                <a:extLst>
                  <a:ext uri="{0D108BD9-81ED-4DB2-BD59-A6C34878D82A}">
                    <a16:rowId xmlns:a16="http://schemas.microsoft.com/office/drawing/2014/main" val="3247063370"/>
                  </a:ext>
                </a:extLst>
              </a:tr>
            </a:tbl>
          </a:graphicData>
        </a:graphic>
      </p:graphicFrame>
      <p:sp>
        <p:nvSpPr>
          <p:cNvPr id="8" name="Oval 7">
            <a:extLst>
              <a:ext uri="{FF2B5EF4-FFF2-40B4-BE49-F238E27FC236}">
                <a16:creationId xmlns:a16="http://schemas.microsoft.com/office/drawing/2014/main" id="{EC1AB8F8-0B95-4A1C-B0AE-D845DCE2712A}"/>
              </a:ext>
            </a:extLst>
          </p:cNvPr>
          <p:cNvSpPr/>
          <p:nvPr/>
        </p:nvSpPr>
        <p:spPr>
          <a:xfrm>
            <a:off x="535553" y="2587332"/>
            <a:ext cx="351293" cy="351293"/>
          </a:xfrm>
          <a:prstGeom prst="ellipse">
            <a:avLst/>
          </a:prstGeom>
          <a:solidFill>
            <a:schemeClr val="accent1">
              <a:lumMod val="20000"/>
              <a:lumOff val="80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srgbClr val="FFFFFF"/>
                </a:solidFill>
                <a:effectLst/>
                <a:uLnTx/>
                <a:uFillTx/>
                <a:latin typeface="Arial"/>
                <a:ea typeface="+mn-ea"/>
                <a:cs typeface="+mn-cs"/>
              </a:rPr>
              <a:t>1</a:t>
            </a:r>
          </a:p>
        </p:txBody>
      </p:sp>
      <p:sp>
        <p:nvSpPr>
          <p:cNvPr id="9" name="Oval 8">
            <a:extLst>
              <a:ext uri="{FF2B5EF4-FFF2-40B4-BE49-F238E27FC236}">
                <a16:creationId xmlns:a16="http://schemas.microsoft.com/office/drawing/2014/main" id="{86E38CB8-3669-4D3B-BBBF-C903C7A74C0B}"/>
              </a:ext>
            </a:extLst>
          </p:cNvPr>
          <p:cNvSpPr/>
          <p:nvPr/>
        </p:nvSpPr>
        <p:spPr>
          <a:xfrm>
            <a:off x="535553" y="4640356"/>
            <a:ext cx="351293" cy="351293"/>
          </a:xfrm>
          <a:prstGeom prst="ellipse">
            <a:avLst/>
          </a:prstGeom>
          <a:solidFill>
            <a:schemeClr val="accent1">
              <a:lumMod val="40000"/>
              <a:lumOff val="60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srgbClr val="FFFFFF"/>
                </a:solidFill>
                <a:effectLst/>
                <a:uLnTx/>
                <a:uFillTx/>
                <a:latin typeface="Arial"/>
                <a:ea typeface="+mn-ea"/>
                <a:cs typeface="+mn-cs"/>
              </a:rPr>
              <a:t>2</a:t>
            </a:r>
          </a:p>
        </p:txBody>
      </p:sp>
      <p:sp>
        <p:nvSpPr>
          <p:cNvPr id="10" name="Text Placeholder 14">
            <a:extLst>
              <a:ext uri="{FF2B5EF4-FFF2-40B4-BE49-F238E27FC236}">
                <a16:creationId xmlns:a16="http://schemas.microsoft.com/office/drawing/2014/main" id="{729F366A-8C59-4CA3-AD3D-E3EC3FAA2F88}"/>
              </a:ext>
            </a:extLst>
          </p:cNvPr>
          <p:cNvSpPr txBox="1">
            <a:spLocks/>
          </p:cNvSpPr>
          <p:nvPr/>
        </p:nvSpPr>
        <p:spPr>
          <a:xfrm>
            <a:off x="711200" y="6034932"/>
            <a:ext cx="11145838" cy="307975"/>
          </a:xfrm>
          <a:prstGeom prst="rect">
            <a:avLst/>
          </a:prstGeom>
        </p:spPr>
        <p:txBody>
          <a:bodyPr anchor="ctr"/>
          <a:lstStyle>
            <a:lvl1pPr marL="0" indent="0" algn="l" defTabSz="914363" rtl="0" eaLnBrk="1" latinLnBrk="0" hangingPunct="1">
              <a:lnSpc>
                <a:spcPct val="85000"/>
              </a:lnSpc>
              <a:spcBef>
                <a:spcPts val="1000"/>
              </a:spcBef>
              <a:buFontTx/>
              <a:buNone/>
              <a:defRPr sz="900" b="1" kern="1200">
                <a:solidFill>
                  <a:schemeClr val="tx1"/>
                </a:solidFill>
                <a:latin typeface="Arial" panose="020B0604020202020204" pitchFamily="34" charset="0"/>
                <a:ea typeface="+mn-ea"/>
                <a:cs typeface="Arial" panose="020B0604020202020204" pitchFamily="34" charset="0"/>
              </a:defRPr>
            </a:lvl1pPr>
            <a:lvl2pPr marL="685773"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2pPr>
            <a:lvl3pPr marL="1142954"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3pPr>
            <a:lvl4pPr marL="1600136"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4pPr>
            <a:lvl5pPr marL="2057318"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5pPr>
            <a:lvl6pPr marL="2514499"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81"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63"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45"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363" rtl="0" eaLnBrk="1" fontAlgn="auto" latinLnBrk="0" hangingPunct="1">
              <a:lnSpc>
                <a:spcPct val="85000"/>
              </a:lnSpc>
              <a:spcBef>
                <a:spcPts val="1000"/>
              </a:spcBef>
              <a:spcAft>
                <a:spcPts val="0"/>
              </a:spcAft>
              <a:buClrTx/>
              <a:buSzTx/>
              <a:buFontTx/>
              <a:buNone/>
              <a:tabLst/>
              <a:defRPr/>
            </a:pPr>
            <a:r>
              <a:rPr kumimoji="0" lang="en-GB" sz="900" b="1" i="0" u="none" strike="noStrike" kern="1200" cap="none" spc="0" normalizeH="0" baseline="0" noProof="0" err="1">
                <a:ln>
                  <a:noFill/>
                </a:ln>
                <a:solidFill>
                  <a:srgbClr val="404040"/>
                </a:solidFill>
                <a:effectLst/>
                <a:uLnTx/>
                <a:uFillTx/>
                <a:latin typeface="Arial" panose="020B0604020202020204" pitchFamily="34" charset="0"/>
                <a:ea typeface="+mn-ea"/>
                <a:cs typeface="Arial" panose="020B0604020202020204" pitchFamily="34" charset="0"/>
              </a:rPr>
              <a:t>CoE</a:t>
            </a:r>
            <a:r>
              <a:rPr kumimoji="0" lang="en-GB" sz="900" b="1" i="0" u="none" strike="noStrike" kern="120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 </a:t>
            </a:r>
            <a:r>
              <a:rPr kumimoji="0" lang="en-GB" sz="900" b="0" i="0" u="none" strike="noStrike" kern="120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Centre of Excellence, </a:t>
            </a:r>
            <a:r>
              <a:rPr kumimoji="0" lang="en-GB" sz="900" b="1" i="0" u="none" strike="noStrike" kern="120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SMA – </a:t>
            </a:r>
            <a:r>
              <a:rPr kumimoji="0" lang="en-GB" sz="900" b="0" i="0" u="none" strike="noStrike" kern="120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Spinal Muscular Atrophy</a:t>
            </a:r>
            <a:endParaRPr kumimoji="0" lang="en-GB" sz="900" b="1" i="0" u="none" strike="noStrike" kern="120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endParaRPr>
          </a:p>
        </p:txBody>
      </p:sp>
      <p:grpSp>
        <p:nvGrpSpPr>
          <p:cNvPr id="31" name="Group 30">
            <a:extLst>
              <a:ext uri="{FF2B5EF4-FFF2-40B4-BE49-F238E27FC236}">
                <a16:creationId xmlns:a16="http://schemas.microsoft.com/office/drawing/2014/main" id="{832AE8CC-7E5D-4BA5-9292-141E604580CA}"/>
              </a:ext>
            </a:extLst>
          </p:cNvPr>
          <p:cNvGrpSpPr/>
          <p:nvPr/>
        </p:nvGrpSpPr>
        <p:grpSpPr>
          <a:xfrm>
            <a:off x="612292" y="6134319"/>
            <a:ext cx="8435032" cy="844627"/>
            <a:chOff x="612292" y="6134319"/>
            <a:chExt cx="8435032" cy="844627"/>
          </a:xfrm>
        </p:grpSpPr>
        <p:grpSp>
          <p:nvGrpSpPr>
            <p:cNvPr id="32" name="Group 31">
              <a:extLst>
                <a:ext uri="{FF2B5EF4-FFF2-40B4-BE49-F238E27FC236}">
                  <a16:creationId xmlns:a16="http://schemas.microsoft.com/office/drawing/2014/main" id="{13294626-8599-4ADC-9774-9C31317A1972}"/>
                </a:ext>
              </a:extLst>
            </p:cNvPr>
            <p:cNvGrpSpPr/>
            <p:nvPr/>
          </p:nvGrpSpPr>
          <p:grpSpPr>
            <a:xfrm>
              <a:off x="612292" y="6134319"/>
              <a:ext cx="8435032" cy="659678"/>
              <a:chOff x="612292" y="6134319"/>
              <a:chExt cx="8435032" cy="659678"/>
            </a:xfrm>
          </p:grpSpPr>
          <p:sp>
            <p:nvSpPr>
              <p:cNvPr id="36" name="Text Placeholder 3">
                <a:extLst>
                  <a:ext uri="{FF2B5EF4-FFF2-40B4-BE49-F238E27FC236}">
                    <a16:creationId xmlns:a16="http://schemas.microsoft.com/office/drawing/2014/main" id="{B2D34EF7-6681-46F2-8403-072B9B48B849}"/>
                  </a:ext>
                </a:extLst>
              </p:cNvPr>
              <p:cNvSpPr txBox="1">
                <a:spLocks/>
              </p:cNvSpPr>
              <p:nvPr/>
            </p:nvSpPr>
            <p:spPr>
              <a:xfrm>
                <a:off x="612292" y="6653452"/>
                <a:ext cx="1063112" cy="138499"/>
              </a:xfrm>
              <a:prstGeom prst="rect">
                <a:avLst/>
              </a:prstGeom>
            </p:spPr>
            <p:txBody>
              <a:bodyPr wrap="none" tIns="0" bIns="0" anchor="ctr">
                <a:spAutoFit/>
              </a:bodyPr>
              <a:lstStyle>
                <a:defPPr>
                  <a:defRPr lang="en-US"/>
                </a:defPPr>
                <a:lvl1pPr lvl="0" algn="ctr" defTabSz="914308">
                  <a:defRPr sz="1600" kern="0">
                    <a:solidFill>
                      <a:schemeClr val="bg2"/>
                    </a:solidFill>
                    <a:latin typeface="Arial" panose="020B0604020202020204" pitchFamily="34" charset="0"/>
                    <a:cs typeface="Arial" panose="020B0604020202020204" pitchFamily="34" charset="0"/>
                  </a:defRPr>
                </a:lvl1pPr>
                <a:lvl2pPr marL="685773"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2pPr>
                <a:lvl3pPr marL="1142954"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3pPr>
                <a:lvl4pPr marL="1600136"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4pPr>
                <a:lvl5pPr marL="2057318"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5pPr>
                <a:lvl6pPr marL="2514499"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81"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63"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45"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Variation Status</a:t>
                </a:r>
              </a:p>
            </p:txBody>
          </p:sp>
          <p:sp>
            <p:nvSpPr>
              <p:cNvPr id="37" name="Rectangle 36">
                <a:extLst>
                  <a:ext uri="{FF2B5EF4-FFF2-40B4-BE49-F238E27FC236}">
                    <a16:creationId xmlns:a16="http://schemas.microsoft.com/office/drawing/2014/main" id="{789D4A86-93F9-4C6C-BBB6-D53B62CE445A}"/>
                  </a:ext>
                </a:extLst>
              </p:cNvPr>
              <p:cNvSpPr/>
              <p:nvPr/>
            </p:nvSpPr>
            <p:spPr>
              <a:xfrm>
                <a:off x="3338310" y="6653452"/>
                <a:ext cx="1124026"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 Clinical variation</a:t>
                </a:r>
              </a:p>
            </p:txBody>
          </p:sp>
          <p:sp>
            <p:nvSpPr>
              <p:cNvPr id="38" name="Rectangle 37">
                <a:extLst>
                  <a:ext uri="{FF2B5EF4-FFF2-40B4-BE49-F238E27FC236}">
                    <a16:creationId xmlns:a16="http://schemas.microsoft.com/office/drawing/2014/main" id="{C3F837A1-7452-430E-8686-9665F4A0D1A5}"/>
                  </a:ext>
                </a:extLst>
              </p:cNvPr>
              <p:cNvSpPr/>
              <p:nvPr/>
            </p:nvSpPr>
            <p:spPr>
              <a:xfrm>
                <a:off x="5074144" y="6653452"/>
                <a:ext cx="1438214"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 Geographical variation</a:t>
                </a:r>
              </a:p>
            </p:txBody>
          </p:sp>
          <p:sp>
            <p:nvSpPr>
              <p:cNvPr id="39" name="Rectangle 38">
                <a:extLst>
                  <a:ext uri="{FF2B5EF4-FFF2-40B4-BE49-F238E27FC236}">
                    <a16:creationId xmlns:a16="http://schemas.microsoft.com/office/drawing/2014/main" id="{28744563-DCDE-4B18-85FF-70C68D0E3A66}"/>
                  </a:ext>
                </a:extLst>
              </p:cNvPr>
              <p:cNvSpPr/>
              <p:nvPr/>
            </p:nvSpPr>
            <p:spPr>
              <a:xfrm>
                <a:off x="2182316" y="6653452"/>
                <a:ext cx="918841"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 No Variation</a:t>
                </a:r>
              </a:p>
            </p:txBody>
          </p:sp>
          <p:sp>
            <p:nvSpPr>
              <p:cNvPr id="40" name="Text Placeholder 3">
                <a:extLst>
                  <a:ext uri="{FF2B5EF4-FFF2-40B4-BE49-F238E27FC236}">
                    <a16:creationId xmlns:a16="http://schemas.microsoft.com/office/drawing/2014/main" id="{D355709C-0C67-4181-B265-C0B36E19237E}"/>
                  </a:ext>
                </a:extLst>
              </p:cNvPr>
              <p:cNvSpPr txBox="1">
                <a:spLocks/>
              </p:cNvSpPr>
              <p:nvPr/>
            </p:nvSpPr>
            <p:spPr>
              <a:xfrm>
                <a:off x="612292" y="6402174"/>
                <a:ext cx="909223" cy="138499"/>
              </a:xfrm>
              <a:prstGeom prst="rect">
                <a:avLst/>
              </a:prstGeom>
            </p:spPr>
            <p:txBody>
              <a:bodyPr wrap="none" tIns="0" bIns="0" anchor="ctr">
                <a:spAutoFit/>
              </a:bodyPr>
              <a:lstStyle>
                <a:defPPr>
                  <a:defRPr lang="en-US"/>
                </a:defPPr>
                <a:lvl1pPr lvl="0" algn="ctr" defTabSz="914308">
                  <a:defRPr sz="1600" kern="0">
                    <a:solidFill>
                      <a:schemeClr val="bg2"/>
                    </a:solidFill>
                    <a:latin typeface="Arial" panose="020B0604020202020204" pitchFamily="34" charset="0"/>
                    <a:cs typeface="Arial" panose="020B0604020202020204" pitchFamily="34" charset="0"/>
                  </a:defRPr>
                </a:lvl1pPr>
                <a:lvl2pPr marL="685773"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2pPr>
                <a:lvl3pPr marL="1142954"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3pPr>
                <a:lvl4pPr marL="1600136"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4pPr>
                <a:lvl5pPr marL="2057318"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5pPr>
                <a:lvl6pPr marL="2514499"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81"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63"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45"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Metric Status</a:t>
                </a:r>
              </a:p>
            </p:txBody>
          </p:sp>
          <p:sp>
            <p:nvSpPr>
              <p:cNvPr id="41" name="Rectangle 40">
                <a:extLst>
                  <a:ext uri="{FF2B5EF4-FFF2-40B4-BE49-F238E27FC236}">
                    <a16:creationId xmlns:a16="http://schemas.microsoft.com/office/drawing/2014/main" id="{F1C2B986-9CDE-4B91-A06A-06426565ACED}"/>
                  </a:ext>
                </a:extLst>
              </p:cNvPr>
              <p:cNvSpPr/>
              <p:nvPr/>
            </p:nvSpPr>
            <p:spPr>
              <a:xfrm>
                <a:off x="5074144" y="6402174"/>
                <a:ext cx="752129"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 Not good</a:t>
                </a:r>
              </a:p>
            </p:txBody>
          </p:sp>
          <p:sp>
            <p:nvSpPr>
              <p:cNvPr id="42" name="Rectangle 41">
                <a:extLst>
                  <a:ext uri="{FF2B5EF4-FFF2-40B4-BE49-F238E27FC236}">
                    <a16:creationId xmlns:a16="http://schemas.microsoft.com/office/drawing/2014/main" id="{2DC7D960-0F4D-4DB0-A887-10ED579F29DB}"/>
                  </a:ext>
                </a:extLst>
              </p:cNvPr>
              <p:cNvSpPr/>
              <p:nvPr/>
            </p:nvSpPr>
            <p:spPr>
              <a:xfrm>
                <a:off x="2182316" y="6402174"/>
                <a:ext cx="566181"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 Good</a:t>
                </a:r>
              </a:p>
            </p:txBody>
          </p:sp>
          <p:sp>
            <p:nvSpPr>
              <p:cNvPr id="43" name="Rectangle 42">
                <a:extLst>
                  <a:ext uri="{FF2B5EF4-FFF2-40B4-BE49-F238E27FC236}">
                    <a16:creationId xmlns:a16="http://schemas.microsoft.com/office/drawing/2014/main" id="{D95DF762-C7A1-43B7-B52E-7E34D4F1DEEB}"/>
                  </a:ext>
                </a:extLst>
              </p:cNvPr>
              <p:cNvSpPr/>
              <p:nvPr/>
            </p:nvSpPr>
            <p:spPr>
              <a:xfrm>
                <a:off x="3338310" y="6402174"/>
                <a:ext cx="1457450"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 Room for improvement</a:t>
                </a:r>
              </a:p>
            </p:txBody>
          </p:sp>
          <p:sp>
            <p:nvSpPr>
              <p:cNvPr id="44" name="Text Placeholder 3">
                <a:extLst>
                  <a:ext uri="{FF2B5EF4-FFF2-40B4-BE49-F238E27FC236}">
                    <a16:creationId xmlns:a16="http://schemas.microsoft.com/office/drawing/2014/main" id="{9696FAC5-ABA0-4179-B065-026B09C09B10}"/>
                  </a:ext>
                </a:extLst>
              </p:cNvPr>
              <p:cNvSpPr txBox="1">
                <a:spLocks/>
              </p:cNvSpPr>
              <p:nvPr/>
            </p:nvSpPr>
            <p:spPr>
              <a:xfrm>
                <a:off x="6544997" y="6458563"/>
                <a:ext cx="2502327" cy="276999"/>
              </a:xfrm>
              <a:prstGeom prst="rect">
                <a:avLst/>
              </a:prstGeom>
            </p:spPr>
            <p:txBody>
              <a:bodyPr wrap="square" tIns="0" bIns="0" anchor="ctr">
                <a:spAutoFit/>
              </a:bodyPr>
              <a:lstStyle>
                <a:defPPr>
                  <a:defRPr lang="en-US"/>
                </a:defPPr>
                <a:lvl1pPr lvl="0" algn="ctr" defTabSz="914308">
                  <a:defRPr sz="1600" kern="0">
                    <a:solidFill>
                      <a:schemeClr val="bg2"/>
                    </a:solidFill>
                    <a:latin typeface="Arial" panose="020B0604020202020204" pitchFamily="34" charset="0"/>
                    <a:cs typeface="Arial" panose="020B0604020202020204" pitchFamily="34" charset="0"/>
                  </a:defRPr>
                </a:lvl1pPr>
                <a:lvl2pPr marL="685773"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2pPr>
                <a:lvl3pPr marL="1142954"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3pPr>
                <a:lvl4pPr marL="1600136"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4pPr>
                <a:lvl5pPr marL="2057318"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5pPr>
                <a:lvl6pPr marL="2514499"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81"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63"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45"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Detailed definitions of the specific criteria for each metric are provided in slide notes</a:t>
                </a:r>
              </a:p>
            </p:txBody>
          </p:sp>
          <p:sp>
            <p:nvSpPr>
              <p:cNvPr id="45" name="Right Bracket 44">
                <a:extLst>
                  <a:ext uri="{FF2B5EF4-FFF2-40B4-BE49-F238E27FC236}">
                    <a16:creationId xmlns:a16="http://schemas.microsoft.com/office/drawing/2014/main" id="{30BB9A59-1CA3-480E-B6DF-26317625389C}"/>
                  </a:ext>
                </a:extLst>
              </p:cNvPr>
              <p:cNvSpPr/>
              <p:nvPr/>
            </p:nvSpPr>
            <p:spPr>
              <a:xfrm>
                <a:off x="6498676" y="6345239"/>
                <a:ext cx="65086" cy="448758"/>
              </a:xfrm>
              <a:prstGeom prst="righ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404040"/>
                  </a:solidFill>
                  <a:effectLst/>
                  <a:uLnTx/>
                  <a:uFillTx/>
                  <a:latin typeface="Arial"/>
                  <a:ea typeface="+mn-ea"/>
                  <a:cs typeface="+mn-cs"/>
                </a:endParaRPr>
              </a:p>
            </p:txBody>
          </p:sp>
          <p:sp>
            <p:nvSpPr>
              <p:cNvPr id="46" name="Rectangle 45">
                <a:extLst>
                  <a:ext uri="{FF2B5EF4-FFF2-40B4-BE49-F238E27FC236}">
                    <a16:creationId xmlns:a16="http://schemas.microsoft.com/office/drawing/2014/main" id="{E5813051-EBD1-4BF6-A121-9CE01F203422}"/>
                  </a:ext>
                </a:extLst>
              </p:cNvPr>
              <p:cNvSpPr/>
              <p:nvPr/>
            </p:nvSpPr>
            <p:spPr>
              <a:xfrm>
                <a:off x="3083206" y="6134319"/>
                <a:ext cx="433132" cy="58477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w="3175">
                      <a:solidFill>
                        <a:srgbClr val="404040"/>
                      </a:solidFill>
                    </a:ln>
                    <a:solidFill>
                      <a:srgbClr val="FFC000"/>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dirty="0">
                  <a:ln w="3175">
                    <a:solidFill>
                      <a:srgbClr val="404040"/>
                    </a:solidFill>
                  </a:ln>
                  <a:solidFill>
                    <a:srgbClr val="FFC000"/>
                  </a:solidFill>
                  <a:effectLst/>
                  <a:uLnTx/>
                  <a:uFillTx/>
                  <a:latin typeface="Arial"/>
                  <a:ea typeface="+mn-ea"/>
                  <a:cs typeface="+mn-cs"/>
                </a:endParaRPr>
              </a:p>
            </p:txBody>
          </p:sp>
          <p:sp>
            <p:nvSpPr>
              <p:cNvPr id="47" name="Rectangle 46">
                <a:extLst>
                  <a:ext uri="{FF2B5EF4-FFF2-40B4-BE49-F238E27FC236}">
                    <a16:creationId xmlns:a16="http://schemas.microsoft.com/office/drawing/2014/main" id="{314C883F-FBC6-4462-9726-6AB445609D05}"/>
                  </a:ext>
                </a:extLst>
              </p:cNvPr>
              <p:cNvSpPr/>
              <p:nvPr/>
            </p:nvSpPr>
            <p:spPr>
              <a:xfrm>
                <a:off x="4813801" y="6134319"/>
                <a:ext cx="433132" cy="58477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w="3175">
                      <a:solidFill>
                        <a:srgbClr val="404040"/>
                      </a:solidFill>
                    </a:ln>
                    <a:solidFill>
                      <a:srgbClr val="C00000"/>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dirty="0">
                  <a:ln w="3175">
                    <a:solidFill>
                      <a:srgbClr val="404040"/>
                    </a:solidFill>
                  </a:ln>
                  <a:solidFill>
                    <a:srgbClr val="C00000"/>
                  </a:solidFill>
                  <a:effectLst/>
                  <a:uLnTx/>
                  <a:uFillTx/>
                  <a:latin typeface="Arial"/>
                  <a:ea typeface="+mn-ea"/>
                  <a:cs typeface="+mn-cs"/>
                </a:endParaRPr>
              </a:p>
            </p:txBody>
          </p:sp>
          <p:sp>
            <p:nvSpPr>
              <p:cNvPr id="48" name="Rectangle 47">
                <a:extLst>
                  <a:ext uri="{FF2B5EF4-FFF2-40B4-BE49-F238E27FC236}">
                    <a16:creationId xmlns:a16="http://schemas.microsoft.com/office/drawing/2014/main" id="{F4679036-385B-4D3B-B1EE-A9BEBEB49D9C}"/>
                  </a:ext>
                </a:extLst>
              </p:cNvPr>
              <p:cNvSpPr/>
              <p:nvPr/>
            </p:nvSpPr>
            <p:spPr>
              <a:xfrm>
                <a:off x="1933504" y="6134319"/>
                <a:ext cx="433132" cy="58477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w="3175">
                      <a:solidFill>
                        <a:srgbClr val="404040"/>
                      </a:solidFill>
                    </a:ln>
                    <a:solidFill>
                      <a:srgbClr val="00B050"/>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dirty="0">
                  <a:ln w="3175">
                    <a:solidFill>
                      <a:srgbClr val="404040"/>
                    </a:solidFill>
                  </a:ln>
                  <a:solidFill>
                    <a:srgbClr val="00B050"/>
                  </a:solidFill>
                  <a:effectLst/>
                  <a:uLnTx/>
                  <a:uFillTx/>
                  <a:latin typeface="Arial"/>
                  <a:ea typeface="+mn-ea"/>
                  <a:cs typeface="+mn-cs"/>
                </a:endParaRPr>
              </a:p>
            </p:txBody>
          </p:sp>
        </p:grpSp>
        <p:sp>
          <p:nvSpPr>
            <p:cNvPr id="33" name="Rectangle 32">
              <a:extLst>
                <a:ext uri="{FF2B5EF4-FFF2-40B4-BE49-F238E27FC236}">
                  <a16:creationId xmlns:a16="http://schemas.microsoft.com/office/drawing/2014/main" id="{90B61984-3D57-4B55-BD24-DD85ED5F258B}"/>
                </a:ext>
              </a:extLst>
            </p:cNvPr>
            <p:cNvSpPr/>
            <p:nvPr/>
          </p:nvSpPr>
          <p:spPr>
            <a:xfrm>
              <a:off x="1928016" y="6394171"/>
              <a:ext cx="433132" cy="58477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w="3175">
                    <a:solidFill>
                      <a:srgbClr val="404040"/>
                    </a:solidFill>
                  </a:ln>
                  <a:solidFill>
                    <a:srgbClr val="FFFFFF"/>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dirty="0">
                <a:ln w="3175">
                  <a:solidFill>
                    <a:srgbClr val="404040"/>
                  </a:solidFill>
                </a:ln>
                <a:solidFill>
                  <a:srgbClr val="FFFFFF"/>
                </a:solidFill>
                <a:effectLst/>
                <a:uLnTx/>
                <a:uFillTx/>
                <a:latin typeface="Arial"/>
                <a:ea typeface="+mn-ea"/>
                <a:cs typeface="+mn-cs"/>
              </a:endParaRPr>
            </a:p>
          </p:txBody>
        </p:sp>
        <p:pic>
          <p:nvPicPr>
            <p:cNvPr id="34" name="Graphic 33" descr="Map with pin">
              <a:extLst>
                <a:ext uri="{FF2B5EF4-FFF2-40B4-BE49-F238E27FC236}">
                  <a16:creationId xmlns:a16="http://schemas.microsoft.com/office/drawing/2014/main" id="{292460A0-E4BC-470A-A44D-C3974831B84B}"/>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875778" y="6592151"/>
              <a:ext cx="253885" cy="253885"/>
            </a:xfrm>
            <a:prstGeom prst="rect">
              <a:avLst/>
            </a:prstGeom>
          </p:spPr>
        </p:pic>
        <p:pic>
          <p:nvPicPr>
            <p:cNvPr id="35" name="Graphic 34" descr="DNA">
              <a:extLst>
                <a:ext uri="{FF2B5EF4-FFF2-40B4-BE49-F238E27FC236}">
                  <a16:creationId xmlns:a16="http://schemas.microsoft.com/office/drawing/2014/main" id="{36073CCF-5409-4053-A121-A895AE7DBBF5}"/>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rot="2124302">
              <a:off x="3162855" y="6594765"/>
              <a:ext cx="253885" cy="253885"/>
            </a:xfrm>
            <a:prstGeom prst="rect">
              <a:avLst/>
            </a:prstGeom>
          </p:spPr>
        </p:pic>
      </p:grpSp>
    </p:spTree>
    <p:extLst>
      <p:ext uri="{BB962C8B-B14F-4D97-AF65-F5344CB8AC3E}">
        <p14:creationId xmlns:p14="http://schemas.microsoft.com/office/powerpoint/2010/main" val="31761919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69FEC4F5-B0F8-4302-8CA5-9332B261E029}"/>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7652" name="think-cell Slide" r:id="rId6" imgW="359" imgH="360" progId="TCLayout.ActiveDocument.1">
                  <p:embed/>
                </p:oleObj>
              </mc:Choice>
              <mc:Fallback>
                <p:oleObj name="think-cell Slide" r:id="rId6" imgW="359" imgH="360" progId="TCLayout.ActiveDocument.1">
                  <p:embed/>
                  <p:pic>
                    <p:nvPicPr>
                      <p:cNvPr id="6" name="Object 5" hidden="1">
                        <a:extLst>
                          <a:ext uri="{FF2B5EF4-FFF2-40B4-BE49-F238E27FC236}">
                            <a16:creationId xmlns:a16="http://schemas.microsoft.com/office/drawing/2014/main" id="{69FEC4F5-B0F8-4302-8CA5-9332B261E029}"/>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BA30FD14-D529-43C1-8040-60094C21114A}"/>
              </a:ext>
            </a:extLst>
          </p:cNvPr>
          <p:cNvSpPr/>
          <p:nvPr>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300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sym typeface="Arial" panose="020B0604020202020204" pitchFamily="34" charset="0"/>
            </a:endParaRPr>
          </a:p>
        </p:txBody>
      </p:sp>
      <p:sp>
        <p:nvSpPr>
          <p:cNvPr id="13" name="Rectangle 12">
            <a:extLst>
              <a:ext uri="{FF2B5EF4-FFF2-40B4-BE49-F238E27FC236}">
                <a16:creationId xmlns:a16="http://schemas.microsoft.com/office/drawing/2014/main" id="{09E6E7EA-2BBC-4EEC-91E8-0C09FD0A9CFF}"/>
              </a:ext>
            </a:extLst>
          </p:cNvPr>
          <p:cNvSpPr/>
          <p:nvPr/>
        </p:nvSpPr>
        <p:spPr>
          <a:xfrm>
            <a:off x="9243588" y="6146799"/>
            <a:ext cx="2773787" cy="58897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2" name="Title 1">
            <a:extLst>
              <a:ext uri="{FF2B5EF4-FFF2-40B4-BE49-F238E27FC236}">
                <a16:creationId xmlns:a16="http://schemas.microsoft.com/office/drawing/2014/main" id="{1DCACA32-F113-44D5-AA46-D9B9AF41E411}"/>
              </a:ext>
            </a:extLst>
          </p:cNvPr>
          <p:cNvSpPr>
            <a:spLocks noGrp="1"/>
          </p:cNvSpPr>
          <p:nvPr>
            <p:ph type="title"/>
          </p:nvPr>
        </p:nvSpPr>
        <p:spPr/>
        <p:txBody>
          <a:bodyPr vert="horz"/>
          <a:lstStyle/>
          <a:p>
            <a:r>
              <a:rPr lang="en-GB"/>
              <a:t>Access tracker metric descriptions (2/3)</a:t>
            </a:r>
          </a:p>
        </p:txBody>
      </p:sp>
      <p:sp>
        <p:nvSpPr>
          <p:cNvPr id="15" name="Text Placeholder 14">
            <a:extLst>
              <a:ext uri="{FF2B5EF4-FFF2-40B4-BE49-F238E27FC236}">
                <a16:creationId xmlns:a16="http://schemas.microsoft.com/office/drawing/2014/main" id="{C2AAA358-DE81-463A-B2B9-FA5E9324469D}"/>
              </a:ext>
            </a:extLst>
          </p:cNvPr>
          <p:cNvSpPr>
            <a:spLocks noGrp="1"/>
          </p:cNvSpPr>
          <p:nvPr>
            <p:ph type="body" sz="quarter" idx="11"/>
          </p:nvPr>
        </p:nvSpPr>
        <p:spPr>
          <a:xfrm>
            <a:off x="711200" y="6034933"/>
            <a:ext cx="11145838" cy="307975"/>
          </a:xfrm>
        </p:spPr>
        <p:txBody>
          <a:bodyPr anchor="ctr"/>
          <a:lstStyle/>
          <a:p>
            <a:r>
              <a:rPr lang="en-GB"/>
              <a:t>HTA – </a:t>
            </a:r>
            <a:r>
              <a:rPr lang="en-GB" b="0"/>
              <a:t>Health Technology Assessment, </a:t>
            </a:r>
            <a:r>
              <a:rPr lang="en-GB"/>
              <a:t>MA – </a:t>
            </a:r>
            <a:r>
              <a:rPr lang="en-GB" b="0"/>
              <a:t>Marketing Authorisation, </a:t>
            </a:r>
            <a:r>
              <a:rPr lang="en-GB"/>
              <a:t>MNF – </a:t>
            </a:r>
            <a:r>
              <a:rPr lang="en-GB" b="0"/>
              <a:t>Manufacturer, </a:t>
            </a:r>
            <a:r>
              <a:rPr lang="en-GB"/>
              <a:t>SMA – </a:t>
            </a:r>
            <a:r>
              <a:rPr lang="en-GB" b="0"/>
              <a:t>Spinal Muscular Atrophy</a:t>
            </a:r>
            <a:endParaRPr lang="en-GB"/>
          </a:p>
        </p:txBody>
      </p:sp>
      <p:graphicFrame>
        <p:nvGraphicFramePr>
          <p:cNvPr id="7" name="Table 6">
            <a:extLst>
              <a:ext uri="{FF2B5EF4-FFF2-40B4-BE49-F238E27FC236}">
                <a16:creationId xmlns:a16="http://schemas.microsoft.com/office/drawing/2014/main" id="{B789D42D-F058-4F56-85DA-11DB73B30087}"/>
              </a:ext>
            </a:extLst>
          </p:cNvPr>
          <p:cNvGraphicFramePr>
            <a:graphicFrameLocks noGrp="1"/>
          </p:cNvGraphicFramePr>
          <p:nvPr/>
        </p:nvGraphicFramePr>
        <p:xfrm>
          <a:off x="711199" y="1371600"/>
          <a:ext cx="11160000" cy="4578350"/>
        </p:xfrm>
        <a:graphic>
          <a:graphicData uri="http://schemas.openxmlformats.org/drawingml/2006/table">
            <a:tbl>
              <a:tblPr firstRow="1" bandRow="1">
                <a:tableStyleId>{5C22544A-7EE6-4342-B048-85BDC9FD1C3A}</a:tableStyleId>
              </a:tblPr>
              <a:tblGrid>
                <a:gridCol w="1728000">
                  <a:extLst>
                    <a:ext uri="{9D8B030D-6E8A-4147-A177-3AD203B41FA5}">
                      <a16:colId xmlns:a16="http://schemas.microsoft.com/office/drawing/2014/main" val="3783388388"/>
                    </a:ext>
                  </a:extLst>
                </a:gridCol>
                <a:gridCol w="2016000">
                  <a:extLst>
                    <a:ext uri="{9D8B030D-6E8A-4147-A177-3AD203B41FA5}">
                      <a16:colId xmlns:a16="http://schemas.microsoft.com/office/drawing/2014/main" val="963678977"/>
                    </a:ext>
                  </a:extLst>
                </a:gridCol>
                <a:gridCol w="2340000">
                  <a:extLst>
                    <a:ext uri="{9D8B030D-6E8A-4147-A177-3AD203B41FA5}">
                      <a16:colId xmlns:a16="http://schemas.microsoft.com/office/drawing/2014/main" val="198152746"/>
                    </a:ext>
                  </a:extLst>
                </a:gridCol>
                <a:gridCol w="180000">
                  <a:extLst>
                    <a:ext uri="{9D8B030D-6E8A-4147-A177-3AD203B41FA5}">
                      <a16:colId xmlns:a16="http://schemas.microsoft.com/office/drawing/2014/main" val="1719571839"/>
                    </a:ext>
                  </a:extLst>
                </a:gridCol>
                <a:gridCol w="2340000">
                  <a:extLst>
                    <a:ext uri="{9D8B030D-6E8A-4147-A177-3AD203B41FA5}">
                      <a16:colId xmlns:a16="http://schemas.microsoft.com/office/drawing/2014/main" val="4114505923"/>
                    </a:ext>
                  </a:extLst>
                </a:gridCol>
                <a:gridCol w="180000">
                  <a:extLst>
                    <a:ext uri="{9D8B030D-6E8A-4147-A177-3AD203B41FA5}">
                      <a16:colId xmlns:a16="http://schemas.microsoft.com/office/drawing/2014/main" val="1377208698"/>
                    </a:ext>
                  </a:extLst>
                </a:gridCol>
                <a:gridCol w="2376000">
                  <a:extLst>
                    <a:ext uri="{9D8B030D-6E8A-4147-A177-3AD203B41FA5}">
                      <a16:colId xmlns:a16="http://schemas.microsoft.com/office/drawing/2014/main" val="4208064751"/>
                    </a:ext>
                  </a:extLst>
                </a:gridCol>
              </a:tblGrid>
              <a:tr h="433684">
                <a:tc>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r>
                        <a:rPr lang="en-GB" sz="1400" b="1">
                          <a:solidFill>
                            <a:schemeClr val="tx1"/>
                          </a:solidFill>
                        </a:rPr>
                        <a:t>Areas</a:t>
                      </a:r>
                    </a:p>
                  </a:txBody>
                  <a:tcPr marL="9000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c gridSpan="6">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r>
                        <a:rPr lang="en-GB" sz="1400" b="1" kern="1200">
                          <a:solidFill>
                            <a:schemeClr val="tx1"/>
                          </a:solidFill>
                          <a:latin typeface="+mn-lt"/>
                          <a:ea typeface="+mn-ea"/>
                          <a:cs typeface="+mn-cs"/>
                        </a:rPr>
                        <a:t>Key Policy Components for improving access to SMA care</a:t>
                      </a:r>
                    </a:p>
                  </a:txBody>
                  <a:tcPr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744182892"/>
                  </a:ext>
                </a:extLst>
              </a:tr>
              <a:tr h="216842">
                <a:tc>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endParaRPr lang="en-GB" sz="100" b="1">
                        <a:solidFill>
                          <a:schemeClr val="bg1"/>
                        </a:solidFill>
                      </a:endParaRPr>
                    </a:p>
                  </a:txBody>
                  <a:tcPr marL="0" marR="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marL="285750" indent="-285750">
                        <a:spcBef>
                          <a:spcPts val="600"/>
                        </a:spcBef>
                        <a:buFont typeface="Arial" panose="020B0604020202020204" pitchFamily="34" charset="0"/>
                        <a:buChar char="•"/>
                      </a:pPr>
                      <a:endParaRPr lang="en-GB" sz="100" b="0">
                        <a:solidFill>
                          <a:schemeClr val="tx1"/>
                        </a:solidFill>
                      </a:endParaRPr>
                    </a:p>
                  </a:txBody>
                  <a:tcPr marL="0" marR="0" anchor="ctr">
                    <a:lnL w="19050" cap="flat" cmpd="sng" algn="ctr">
                      <a:noFill/>
                      <a:prstDash val="solid"/>
                      <a:round/>
                      <a:headEnd type="none" w="med" len="med"/>
                      <a:tailEnd type="none" w="med" len="med"/>
                    </a:lnL>
                    <a:lnR w="19050" cap="flat" cmpd="sng" algn="ctr">
                      <a:solidFill>
                        <a:srgbClr val="00B05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endParaRPr lang="en-GB" sz="100" b="1">
                        <a:solidFill>
                          <a:schemeClr val="bg1"/>
                        </a:solidFill>
                      </a:endParaRPr>
                    </a:p>
                  </a:txBody>
                  <a:tcPr marL="0" marR="0" anchor="ctr">
                    <a:lnL w="19050" cap="flat" cmpd="sng" algn="ctr">
                      <a:solidFill>
                        <a:srgbClr val="00B050"/>
                      </a:solidFill>
                      <a:prstDash val="solid"/>
                      <a:round/>
                      <a:headEnd type="none" w="med" len="med"/>
                      <a:tailEnd type="none" w="med" len="med"/>
                    </a:lnL>
                    <a:lnR w="19050" cap="flat" cmpd="sng" algn="ctr">
                      <a:solidFill>
                        <a:srgbClr val="00B050"/>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rgbClr val="00B050"/>
                      </a:solidFill>
                      <a:prstDash val="solid"/>
                      <a:round/>
                      <a:headEnd type="none" w="med" len="med"/>
                      <a:tailEnd type="none" w="med" len="med"/>
                    </a:lnB>
                    <a:solidFill>
                      <a:srgbClr val="00B050"/>
                    </a:solidFill>
                  </a:tcPr>
                </a:tc>
                <a:tc>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endParaRPr lang="en-GB" sz="100" b="1">
                        <a:solidFill>
                          <a:schemeClr val="bg1"/>
                        </a:solidFill>
                      </a:endParaRPr>
                    </a:p>
                  </a:txBody>
                  <a:tcPr marL="0" marR="0" anchor="ctr">
                    <a:lnL w="19050" cap="flat" cmpd="sng" algn="ctr">
                      <a:solidFill>
                        <a:srgbClr val="00B050"/>
                      </a:solidFill>
                      <a:prstDash val="solid"/>
                      <a:round/>
                      <a:headEnd type="none" w="med" len="med"/>
                      <a:tailEnd type="none" w="med" len="med"/>
                    </a:lnL>
                    <a:lnR w="19050" cap="flat" cmpd="sng" algn="ctr">
                      <a:solidFill>
                        <a:srgbClr val="FFC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noFill/>
                      <a:prstDash val="solid"/>
                      <a:round/>
                      <a:headEnd type="none" w="med" len="med"/>
                      <a:tailEnd type="none" w="med" len="med"/>
                    </a:lnB>
                    <a:noFill/>
                  </a:tcPr>
                </a:tc>
                <a:tc>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endParaRPr lang="en-GB" sz="100" b="1">
                        <a:solidFill>
                          <a:schemeClr val="bg1"/>
                        </a:solidFill>
                      </a:endParaRPr>
                    </a:p>
                  </a:txBody>
                  <a:tcPr marL="324000" anchor="ctr">
                    <a:lnL w="19050" cap="flat" cmpd="sng" algn="ctr">
                      <a:solidFill>
                        <a:srgbClr val="FFC000"/>
                      </a:solidFill>
                      <a:prstDash val="solid"/>
                      <a:round/>
                      <a:headEnd type="none" w="med" len="med"/>
                      <a:tailEnd type="none" w="med" len="med"/>
                    </a:lnL>
                    <a:lnR w="19050" cap="flat" cmpd="sng" algn="ctr">
                      <a:solidFill>
                        <a:srgbClr val="FFC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rgbClr val="FFC000"/>
                      </a:solidFill>
                      <a:prstDash val="solid"/>
                      <a:round/>
                      <a:headEnd type="none" w="med" len="med"/>
                      <a:tailEnd type="none" w="med" len="med"/>
                    </a:lnB>
                    <a:solidFill>
                      <a:srgbClr val="FFC000"/>
                    </a:solidFill>
                  </a:tcPr>
                </a:tc>
                <a:tc>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endParaRPr lang="en-GB" sz="100" b="1">
                        <a:solidFill>
                          <a:schemeClr val="bg1"/>
                        </a:solidFill>
                      </a:endParaRPr>
                    </a:p>
                  </a:txBody>
                  <a:tcPr marL="0" marR="0" anchor="ctr">
                    <a:lnL w="19050" cap="flat" cmpd="sng" algn="ctr">
                      <a:solidFill>
                        <a:srgbClr val="FFC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00"/>
                    </a:p>
                  </a:txBody>
                  <a:tcPr marL="324000" anchor="ct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rgbClr val="C00000"/>
                      </a:solidFill>
                      <a:prstDash val="solid"/>
                      <a:round/>
                      <a:headEnd type="none" w="med" len="med"/>
                      <a:tailEnd type="none" w="med" len="med"/>
                    </a:lnB>
                    <a:solidFill>
                      <a:srgbClr val="C00000"/>
                    </a:solidFill>
                  </a:tcPr>
                </a:tc>
                <a:extLst>
                  <a:ext uri="{0D108BD9-81ED-4DB2-BD59-A6C34878D82A}">
                    <a16:rowId xmlns:a16="http://schemas.microsoft.com/office/drawing/2014/main" val="2971911072"/>
                  </a:ext>
                </a:extLst>
              </a:tr>
              <a:tr h="594862">
                <a:tc rowSpan="2">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r>
                        <a:rPr lang="en-GB" sz="1200" b="1">
                          <a:solidFill>
                            <a:schemeClr val="bg1"/>
                          </a:solidFill>
                        </a:rPr>
                        <a:t>Diagnosis</a:t>
                      </a:r>
                    </a:p>
                  </a:txBody>
                  <a:tcPr marL="28800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solidFill>
                  </a:tcPr>
                </a:tc>
                <a:tc rowSpan="2">
                  <a:txBody>
                    <a:bodyPr/>
                    <a:lstStyle/>
                    <a:p>
                      <a:pPr marL="0" indent="0" algn="l">
                        <a:spcBef>
                          <a:spcPts val="600"/>
                        </a:spcBef>
                        <a:buFont typeface="Arial" panose="020B0604020202020204" pitchFamily="34" charset="0"/>
                        <a:buNone/>
                      </a:pPr>
                      <a:r>
                        <a:rPr lang="en-GB" sz="1200" b="1">
                          <a:solidFill>
                            <a:schemeClr val="tx1"/>
                          </a:solidFill>
                        </a:rPr>
                        <a:t>Efficiency of diagnostic pathway</a:t>
                      </a:r>
                      <a:endParaRPr lang="en-GB" sz="1200" b="1" i="0" u="none" strike="noStrike">
                        <a:solidFill>
                          <a:schemeClr val="tx1"/>
                        </a:solidFill>
                        <a:effectLst/>
                        <a:latin typeface="Arial" panose="020B0604020202020204" pitchFamily="34" charset="0"/>
                      </a:endParaRPr>
                    </a:p>
                  </a:txBody>
                  <a:tcPr marL="72000" marT="0" marB="0" anchor="ctr">
                    <a:lnL w="12700" cap="flat" cmpd="sng" algn="ctr">
                      <a:solidFill>
                        <a:schemeClr val="bg1"/>
                      </a:solidFill>
                      <a:prstDash val="solid"/>
                      <a:round/>
                      <a:headEnd type="none" w="med" len="med"/>
                      <a:tailEnd type="none" w="med" len="med"/>
                    </a:lnL>
                    <a:lnR w="19050" cap="flat" cmpd="sng" algn="ctr">
                      <a:solidFill>
                        <a:srgbClr val="00B050"/>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rowSpan="2">
                  <a:txBody>
                    <a:bodyPr/>
                    <a:lstStyle/>
                    <a:p>
                      <a:r>
                        <a:rPr lang="en-GB" sz="1200" b="0" noProof="0">
                          <a:solidFill>
                            <a:schemeClr val="tx1"/>
                          </a:solidFill>
                        </a:rPr>
                        <a:t>Inclusion/commitment to include SMA in national newborn screening program with follow up and provision of genetic counselling; and there is reimbursed and efficient </a:t>
                      </a:r>
                      <a:r>
                        <a:rPr kumimoji="0" lang="en-GB" sz="1200" b="0" i="0" u="none" strike="noStrike" kern="1200" cap="none" spc="0" normalizeH="0" baseline="0" noProof="0">
                          <a:ln>
                            <a:noFill/>
                          </a:ln>
                          <a:solidFill>
                            <a:schemeClr val="tx1"/>
                          </a:solidFill>
                          <a:effectLst/>
                          <a:uLnTx/>
                          <a:uFillTx/>
                          <a:latin typeface="+mn-lt"/>
                          <a:ea typeface="+mn-ea"/>
                          <a:cs typeface="+mn-cs"/>
                        </a:rPr>
                        <a:t>access to genetic diagnostic resources</a:t>
                      </a:r>
                      <a:endParaRPr lang="en-GB" sz="1200" b="0" noProof="0">
                        <a:solidFill>
                          <a:schemeClr val="tx1"/>
                        </a:solidFill>
                      </a:endParaRPr>
                    </a:p>
                  </a:txBody>
                  <a:tcPr anchor="ctr">
                    <a:lnL w="19050" cap="flat" cmpd="sng" algn="ctr">
                      <a:solidFill>
                        <a:srgbClr val="00B050"/>
                      </a:solidFill>
                      <a:prstDash val="solid"/>
                      <a:round/>
                      <a:headEnd type="none" w="med" len="med"/>
                      <a:tailEnd type="none" w="med" len="med"/>
                    </a:lnL>
                    <a:lnR w="19050" cap="flat" cmpd="sng" algn="ctr">
                      <a:solidFill>
                        <a:srgbClr val="00B050"/>
                      </a:solidFill>
                      <a:prstDash val="solid"/>
                      <a:round/>
                      <a:headEnd type="none" w="med" len="med"/>
                      <a:tailEnd type="none" w="med" len="med"/>
                    </a:lnR>
                    <a:lnT w="19050" cap="flat" cmpd="sng" algn="ctr">
                      <a:solidFill>
                        <a:srgbClr val="00B050"/>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00"/>
                    </a:p>
                  </a:txBody>
                  <a:tcPr marL="0" marR="0" anchor="ctr">
                    <a:lnL w="19050" cap="flat" cmpd="sng" algn="ctr">
                      <a:solidFill>
                        <a:srgbClr val="00B05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solidFill>
                      <a:schemeClr val="bg1"/>
                    </a:solidFill>
                  </a:tcPr>
                </a:tc>
                <a:tc rowSpan="2">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r>
                        <a:rPr lang="en-GB" sz="1200" b="0" noProof="0">
                          <a:solidFill>
                            <a:schemeClr val="tx1"/>
                          </a:solidFill>
                        </a:rPr>
                        <a:t>No commitment to include SMA in national newborn screening but there are ongoing/planned pilots; and there is reimbursed and efficient </a:t>
                      </a:r>
                      <a:r>
                        <a:rPr kumimoji="0" lang="en-GB" sz="1200" b="0" i="0" u="none" strike="noStrike" kern="1200" cap="none" spc="0" normalizeH="0" baseline="0" noProof="0">
                          <a:ln>
                            <a:noFill/>
                          </a:ln>
                          <a:solidFill>
                            <a:schemeClr val="tx1"/>
                          </a:solidFill>
                          <a:effectLst/>
                          <a:uLnTx/>
                          <a:uFillTx/>
                          <a:latin typeface="+mn-lt"/>
                          <a:ea typeface="+mn-ea"/>
                          <a:cs typeface="+mn-cs"/>
                        </a:rPr>
                        <a:t>access to genetic  diagnostic resources</a:t>
                      </a:r>
                      <a:endParaRPr lang="en-GB" sz="1200" b="0" noProof="0">
                        <a:solidFill>
                          <a:schemeClr val="tx1"/>
                        </a:solidFill>
                      </a:endParaRPr>
                    </a:p>
                  </a:txBody>
                  <a:tcPr anchor="ctr">
                    <a:lnL w="19050" cap="flat" cmpd="sng" algn="ctr">
                      <a:solidFill>
                        <a:srgbClr val="FFC00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solidFill>
                        <a:srgbClr val="FFC000"/>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00" b="0"/>
                    </a:p>
                  </a:txBody>
                  <a:tcPr marL="0" marR="0" anchor="ctr">
                    <a:lnL w="19050" cap="flat" cmpd="sng" algn="ctr">
                      <a:solidFill>
                        <a:srgbClr val="FFC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r>
                        <a:rPr lang="en-GB" sz="1200" b="0" u="none" noProof="0">
                          <a:solidFill>
                            <a:schemeClr val="tx1"/>
                          </a:solidFill>
                        </a:rPr>
                        <a:t>No permanent or pilot inclusion of SMA in newborn screening programs; and </a:t>
                      </a:r>
                      <a:r>
                        <a:rPr lang="en-US" sz="1200" b="0" u="none" noProof="0">
                          <a:solidFill>
                            <a:schemeClr val="tx1"/>
                          </a:solidFill>
                        </a:rPr>
                        <a:t>there is reimbursed access to diagnostic resources but </a:t>
                      </a:r>
                      <a:r>
                        <a:rPr lang="en-GB" sz="1200" b="0" u="none" noProof="0">
                          <a:solidFill>
                            <a:schemeClr val="tx1"/>
                          </a:solidFill>
                        </a:rPr>
                        <a:t>there have been reported diagnostic barriers such as delays in diagnosis</a:t>
                      </a:r>
                    </a:p>
                  </a:txBody>
                  <a:tcPr anchor="ct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solidFill>
                        <a:srgbClr val="C00000"/>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77881262"/>
                  </a:ext>
                </a:extLst>
              </a:tr>
              <a:tr h="1129846">
                <a:tc vMerge="1">
                  <a:txBody>
                    <a:bodyPr/>
                    <a:lstStyle/>
                    <a:p>
                      <a:endParaRPr lang="en-GB"/>
                    </a:p>
                  </a:txBody>
                  <a:tcPr>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accent1"/>
                      </a:solidFill>
                      <a:prstDash val="solid"/>
                      <a:round/>
                      <a:headEnd type="none" w="med" len="med"/>
                      <a:tailEnd type="none" w="med" len="med"/>
                    </a:lnB>
                    <a:solidFill>
                      <a:schemeClr val="accent1"/>
                    </a:solidFill>
                  </a:tcPr>
                </a:tc>
                <a:tc vMerge="1">
                  <a:txBody>
                    <a:bodyPr/>
                    <a:lstStyle/>
                    <a:p>
                      <a:pPr algn="l" rtl="0" fontAlgn="ctr"/>
                      <a:endParaRPr lang="en-GB" sz="1200" b="1" i="0" u="none" strike="noStrike">
                        <a:solidFill>
                          <a:schemeClr val="tx1"/>
                        </a:solidFill>
                        <a:effectLst/>
                        <a:latin typeface="Arial" panose="020B0604020202020204" pitchFamily="34" charset="0"/>
                      </a:endParaRPr>
                    </a:p>
                  </a:txBody>
                  <a:tcPr marL="72000" marT="0" marB="0" anchor="ctr">
                    <a:lnL w="19050" cap="flat" cmpd="sng" algn="ctr">
                      <a:solidFill>
                        <a:schemeClr val="accent1"/>
                      </a:solidFill>
                      <a:prstDash val="solid"/>
                      <a:round/>
                      <a:headEnd type="none" w="med" len="med"/>
                      <a:tailEnd type="none" w="med" len="med"/>
                    </a:lnL>
                    <a:lnR w="19050" cap="flat" cmpd="sng" algn="ctr">
                      <a:solidFill>
                        <a:srgbClr val="00B050"/>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vMerge="1">
                  <a:txBody>
                    <a:bodyPr/>
                    <a:lstStyle/>
                    <a:p>
                      <a:endParaRPr lang="en-GB" sz="1200" b="1" noProof="0">
                        <a:solidFill>
                          <a:srgbClr val="00B050"/>
                        </a:solidFill>
                      </a:endParaRPr>
                    </a:p>
                  </a:txBody>
                  <a:tcPr anchor="ctr">
                    <a:lnL w="19050" cap="flat" cmpd="sng" algn="ctr">
                      <a:solidFill>
                        <a:srgbClr val="00B050"/>
                      </a:solidFill>
                      <a:prstDash val="solid"/>
                      <a:round/>
                      <a:headEnd type="none" w="med" len="med"/>
                      <a:tailEnd type="none" w="med" len="med"/>
                    </a:lnL>
                    <a:lnR w="19050" cap="flat" cmpd="sng" algn="ctr">
                      <a:solidFill>
                        <a:srgbClr val="00B050"/>
                      </a:solid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00">
                        <a:solidFill>
                          <a:schemeClr val="tx1"/>
                        </a:solidFill>
                      </a:endParaRPr>
                    </a:p>
                  </a:txBody>
                  <a:tcPr marL="0" marR="0" anchor="ctr">
                    <a:lnL w="19050" cap="flat" cmpd="sng" algn="ctr">
                      <a:solidFill>
                        <a:srgbClr val="00B05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solidFill>
                      <a:schemeClr val="bg1"/>
                    </a:solidFill>
                  </a:tcPr>
                </a:tc>
                <a:tc vMerge="1">
                  <a:txBody>
                    <a:bodyPr/>
                    <a:lstStyle/>
                    <a:p>
                      <a:endParaRPr lang="en-GB" sz="1200" b="1" noProof="0">
                        <a:solidFill>
                          <a:srgbClr val="FFC000"/>
                        </a:solidFill>
                      </a:endParaRPr>
                    </a:p>
                  </a:txBody>
                  <a:tcPr anchor="ctr">
                    <a:lnL w="19050" cap="flat" cmpd="sng" algn="ctr">
                      <a:solidFill>
                        <a:srgbClr val="FFC00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00" b="0">
                        <a:solidFill>
                          <a:schemeClr val="tx1"/>
                        </a:solidFill>
                      </a:endParaRPr>
                    </a:p>
                  </a:txBody>
                  <a:tcPr marL="0" marR="0" anchor="ctr">
                    <a:lnL w="19050" cap="flat" cmpd="sng" algn="ctr">
                      <a:solidFill>
                        <a:srgbClr val="FFC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en-GB" sz="1200" noProof="0"/>
                    </a:p>
                  </a:txBody>
                  <a:tcPr anchor="ct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66733389"/>
                  </a:ext>
                </a:extLst>
              </a:tr>
              <a:tr h="991402">
                <a:tc rowSpan="2">
                  <a:txBody>
                    <a:bodyPr/>
                    <a:lstStyle/>
                    <a:p>
                      <a:pPr marL="0" algn="l" defTabSz="914400" rtl="0" eaLnBrk="1" latinLnBrk="0" hangingPunct="1">
                        <a:lnSpc>
                          <a:spcPts val="1400"/>
                        </a:lnSpc>
                        <a:spcBef>
                          <a:spcPts val="0"/>
                        </a:spcBef>
                        <a:spcAft>
                          <a:spcPts val="0"/>
                        </a:spcAft>
                      </a:pPr>
                      <a:r>
                        <a:rPr lang="en-GB" sz="1200" b="1" kern="1200">
                          <a:solidFill>
                            <a:schemeClr val="bg1"/>
                          </a:solidFill>
                          <a:latin typeface="+mn-lt"/>
                          <a:ea typeface="+mn-ea"/>
                          <a:cs typeface="+mn-cs"/>
                        </a:rPr>
                        <a:t>Access Pathways</a:t>
                      </a:r>
                    </a:p>
                  </a:txBody>
                  <a:tcPr marL="324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GB" sz="1200" b="1" i="0" u="none" strike="noStrike" dirty="0">
                          <a:solidFill>
                            <a:schemeClr val="tx1"/>
                          </a:solidFill>
                          <a:effectLst/>
                          <a:latin typeface="Arial" panose="020B0604020202020204" pitchFamily="34" charset="0"/>
                        </a:rPr>
                        <a:t>Post-MA early access pathways </a:t>
                      </a:r>
                    </a:p>
                  </a:txBody>
                  <a:tcPr marL="72000" anchor="ctr">
                    <a:lnL w="12700" cap="flat" cmpd="sng" algn="ctr">
                      <a:solidFill>
                        <a:schemeClr val="bg1"/>
                      </a:solidFill>
                      <a:prstDash val="solid"/>
                      <a:round/>
                      <a:headEnd type="none" w="med" len="med"/>
                      <a:tailEnd type="none" w="med" len="med"/>
                    </a:lnL>
                    <a:lnR w="19050" cap="flat" cmpd="sng" algn="ctr">
                      <a:solidFill>
                        <a:srgbClr val="00B050"/>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2"/>
                      </a:solidFill>
                      <a:prstDash val="solid"/>
                      <a:round/>
                      <a:headEnd type="none" w="med" len="med"/>
                      <a:tailEnd type="none" w="med" len="med"/>
                    </a:lnB>
                    <a:solidFill>
                      <a:schemeClr val="bg1"/>
                    </a:solidFill>
                  </a:tcPr>
                </a:tc>
                <a:tc>
                  <a:txBody>
                    <a:bodyPr/>
                    <a:lstStyle/>
                    <a:p>
                      <a:r>
                        <a:rPr lang="en-GB" sz="1200" b="0" noProof="0" dirty="0">
                          <a:solidFill>
                            <a:schemeClr val="tx1"/>
                          </a:solidFill>
                        </a:rPr>
                        <a:t>Well established reimbursed early access programme available on a cohort and named-patient basis after MA</a:t>
                      </a:r>
                    </a:p>
                  </a:txBody>
                  <a:tcPr anchor="ctr">
                    <a:lnL w="19050" cap="flat" cmpd="sng" algn="ctr">
                      <a:solidFill>
                        <a:srgbClr val="00B050"/>
                      </a:solidFill>
                      <a:prstDash val="solid"/>
                      <a:round/>
                      <a:headEnd type="none" w="med" len="med"/>
                      <a:tailEnd type="none" w="med" len="med"/>
                    </a:lnL>
                    <a:lnR w="19050" cap="flat" cmpd="sng" algn="ctr">
                      <a:solidFill>
                        <a:srgbClr val="00B050"/>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2"/>
                      </a:solidFill>
                      <a:prstDash val="solid"/>
                      <a:round/>
                      <a:headEnd type="none" w="med" len="med"/>
                      <a:tailEnd type="none" w="med" len="med"/>
                    </a:lnB>
                    <a:solidFill>
                      <a:schemeClr val="bg1"/>
                    </a:solidFill>
                  </a:tcPr>
                </a:tc>
                <a:tc>
                  <a:txBody>
                    <a:bodyPr/>
                    <a:lstStyle/>
                    <a:p>
                      <a:endParaRPr lang="en-GB" sz="100" b="0">
                        <a:solidFill>
                          <a:schemeClr val="tx1"/>
                        </a:solidFill>
                      </a:endParaRPr>
                    </a:p>
                  </a:txBody>
                  <a:tcPr marL="0" marR="0" anchor="ctr">
                    <a:lnL w="19050" cap="flat" cmpd="sng" algn="ctr">
                      <a:solidFill>
                        <a:srgbClr val="00B05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solidFill>
                      <a:schemeClr val="bg1"/>
                    </a:solidFill>
                  </a:tcPr>
                </a:tc>
                <a:tc>
                  <a:txBody>
                    <a:bodyPr/>
                    <a:lstStyle/>
                    <a:p>
                      <a:r>
                        <a:rPr lang="en-GB" sz="1200" b="0" noProof="0" dirty="0">
                          <a:solidFill>
                            <a:schemeClr val="tx1"/>
                          </a:solidFill>
                        </a:rPr>
                        <a:t>Early access programme with partial reimbursement; only available for individual applicants after MA</a:t>
                      </a:r>
                    </a:p>
                  </a:txBody>
                  <a:tcPr anchor="ctr">
                    <a:lnL w="19050" cap="flat" cmpd="sng" algn="ctr">
                      <a:solidFill>
                        <a:srgbClr val="FFC00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2"/>
                      </a:solidFill>
                      <a:prstDash val="solid"/>
                      <a:round/>
                      <a:headEnd type="none" w="med" len="med"/>
                      <a:tailEnd type="none" w="med" len="med"/>
                    </a:lnB>
                    <a:solidFill>
                      <a:schemeClr val="bg1"/>
                    </a:solidFill>
                  </a:tcPr>
                </a:tc>
                <a:tc>
                  <a:txBody>
                    <a:bodyPr/>
                    <a:lstStyle/>
                    <a:p>
                      <a:endParaRPr lang="en-GB" sz="100" b="0" dirty="0">
                        <a:solidFill>
                          <a:schemeClr val="tx1"/>
                        </a:solidFill>
                      </a:endParaRPr>
                    </a:p>
                  </a:txBody>
                  <a:tcPr marL="0" marR="0" anchor="ctr">
                    <a:lnL w="19050" cap="flat" cmpd="sng" algn="ctr">
                      <a:solidFill>
                        <a:srgbClr val="FFC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200" b="0" noProof="0" dirty="0">
                          <a:solidFill>
                            <a:schemeClr val="tx1"/>
                          </a:solidFill>
                        </a:rPr>
                        <a:t>No reimbursed early access programme available after MA; only </a:t>
                      </a:r>
                      <a:r>
                        <a:rPr lang="en-GB" sz="1200" b="0" noProof="0" dirty="0" err="1">
                          <a:solidFill>
                            <a:schemeClr val="tx1"/>
                          </a:solidFill>
                        </a:rPr>
                        <a:t>MNF</a:t>
                      </a:r>
                      <a:r>
                        <a:rPr lang="en-GB" sz="1200" b="0" noProof="0" dirty="0">
                          <a:solidFill>
                            <a:schemeClr val="tx1"/>
                          </a:solidFill>
                        </a:rPr>
                        <a:t>-funded programs are available</a:t>
                      </a:r>
                    </a:p>
                  </a:txBody>
                  <a:tcPr anchor="ct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3082277182"/>
                  </a:ext>
                </a:extLst>
              </a:tr>
              <a:tr h="1211714">
                <a:tc vMerge="1">
                  <a:txBody>
                    <a:bodyPr/>
                    <a:lstStyle/>
                    <a:p>
                      <a:pPr marL="0" algn="l" defTabSz="914400" rtl="0" eaLnBrk="1" latinLnBrk="0" hangingPunct="1">
                        <a:lnSpc>
                          <a:spcPts val="1400"/>
                        </a:lnSpc>
                        <a:spcBef>
                          <a:spcPts val="0"/>
                        </a:spcBef>
                        <a:spcAft>
                          <a:spcPts val="0"/>
                        </a:spcAft>
                      </a:pPr>
                      <a:endParaRPr lang="en-GB" sz="1200" b="1" kern="1200">
                        <a:solidFill>
                          <a:schemeClr val="bg1"/>
                        </a:solidFill>
                        <a:latin typeface="+mn-lt"/>
                        <a:ea typeface="+mn-ea"/>
                        <a:cs typeface="+mn-cs"/>
                      </a:endParaRPr>
                    </a:p>
                  </a:txBody>
                  <a:tcPr marL="32400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GB" sz="1200" b="1" i="0" u="none" strike="noStrike">
                          <a:solidFill>
                            <a:schemeClr val="tx1"/>
                          </a:solidFill>
                          <a:effectLst/>
                          <a:latin typeface="Arial" panose="020B0604020202020204" pitchFamily="34" charset="0"/>
                        </a:rPr>
                        <a:t>Specialised reimbursement / HTA pathways</a:t>
                      </a:r>
                    </a:p>
                  </a:txBody>
                  <a:tcPr marL="72000" anchor="ctr">
                    <a:lnL w="12700" cap="flat" cmpd="sng" algn="ctr">
                      <a:solidFill>
                        <a:schemeClr val="bg1"/>
                      </a:solidFill>
                      <a:prstDash val="solid"/>
                      <a:round/>
                      <a:headEnd type="none" w="med" len="med"/>
                      <a:tailEnd type="none" w="med" len="med"/>
                    </a:lnL>
                    <a:lnR w="19050" cap="flat" cmpd="sng" algn="ctr">
                      <a:solidFill>
                        <a:srgbClr val="00B050"/>
                      </a:solidFill>
                      <a:prstDash val="solid"/>
                      <a:round/>
                      <a:headEnd type="none" w="med" len="med"/>
                      <a:tailEnd type="none" w="med" len="med"/>
                    </a:lnR>
                    <a:lnT w="19050" cap="flat" cmpd="sng" algn="ctr">
                      <a:solidFill>
                        <a:schemeClr val="tx2"/>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r>
                        <a:rPr lang="en-US" sz="1200" b="0" noProof="0" dirty="0">
                          <a:solidFill>
                            <a:schemeClr val="tx1"/>
                          </a:solidFill>
                        </a:rPr>
                        <a:t>Specialised reimbursement / HTA pathway tailored to orphan products for fair and efficient access to treatment</a:t>
                      </a:r>
                      <a:endParaRPr lang="en-GB" sz="1200" b="0" i="0" noProof="0" dirty="0">
                        <a:solidFill>
                          <a:schemeClr val="tx1"/>
                        </a:solidFill>
                      </a:endParaRPr>
                    </a:p>
                  </a:txBody>
                  <a:tcPr anchor="ctr">
                    <a:lnL w="19050" cap="flat" cmpd="sng" algn="ctr">
                      <a:solidFill>
                        <a:srgbClr val="00B050"/>
                      </a:solidFill>
                      <a:prstDash val="solid"/>
                      <a:round/>
                      <a:headEnd type="none" w="med" len="med"/>
                      <a:tailEnd type="none" w="med" len="med"/>
                    </a:lnL>
                    <a:lnR w="19050" cap="flat" cmpd="sng" algn="ctr">
                      <a:solidFill>
                        <a:srgbClr val="00B050"/>
                      </a:solid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rgbClr val="00B050"/>
                      </a:solidFill>
                      <a:prstDash val="solid"/>
                      <a:round/>
                      <a:headEnd type="none" w="med" len="med"/>
                      <a:tailEnd type="none" w="med" len="med"/>
                    </a:lnB>
                    <a:solidFill>
                      <a:schemeClr val="bg1"/>
                    </a:solidFill>
                  </a:tcPr>
                </a:tc>
                <a:tc>
                  <a:txBody>
                    <a:bodyPr/>
                    <a:lstStyle/>
                    <a:p>
                      <a:endParaRPr lang="en-GB" sz="100" b="0">
                        <a:solidFill>
                          <a:schemeClr val="tx1"/>
                        </a:solidFill>
                      </a:endParaRPr>
                    </a:p>
                  </a:txBody>
                  <a:tcPr marL="0" marR="0" anchor="ctr">
                    <a:lnL w="19050" cap="flat" cmpd="sng" algn="ctr">
                      <a:solidFill>
                        <a:srgbClr val="00B05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solidFill>
                      <a:schemeClr val="bg1"/>
                    </a:solidFill>
                  </a:tcPr>
                </a:tc>
                <a:tc>
                  <a:txBody>
                    <a:bodyPr/>
                    <a:lstStyle/>
                    <a:p>
                      <a:r>
                        <a:rPr lang="en-US" sz="1200" b="0" noProof="0" dirty="0">
                          <a:solidFill>
                            <a:schemeClr val="tx1"/>
                          </a:solidFill>
                        </a:rPr>
                        <a:t>Standard reimbursement/HTA pathway with the possibility of accelerated access to orphan products </a:t>
                      </a:r>
                      <a:endParaRPr lang="en-GB" sz="1200" b="0" noProof="0" dirty="0">
                        <a:solidFill>
                          <a:schemeClr val="tx1"/>
                        </a:solidFill>
                      </a:endParaRPr>
                    </a:p>
                  </a:txBody>
                  <a:tcPr anchor="ctr">
                    <a:lnL w="19050" cap="flat" cmpd="sng" algn="ctr">
                      <a:solidFill>
                        <a:srgbClr val="FFC00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rgbClr val="FFC000"/>
                      </a:solidFill>
                      <a:prstDash val="solid"/>
                      <a:round/>
                      <a:headEnd type="none" w="med" len="med"/>
                      <a:tailEnd type="none" w="med" len="med"/>
                    </a:lnB>
                    <a:solidFill>
                      <a:schemeClr val="bg1"/>
                    </a:solidFill>
                  </a:tcPr>
                </a:tc>
                <a:tc>
                  <a:txBody>
                    <a:bodyPr/>
                    <a:lstStyle/>
                    <a:p>
                      <a:endParaRPr lang="en-GB" sz="100" b="0">
                        <a:solidFill>
                          <a:schemeClr val="tx1"/>
                        </a:solidFill>
                      </a:endParaRPr>
                    </a:p>
                  </a:txBody>
                  <a:tcPr marL="0" marR="0" anchor="ctr">
                    <a:lnL w="19050" cap="flat" cmpd="sng" algn="ctr">
                      <a:solidFill>
                        <a:srgbClr val="FFC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200" b="0" noProof="0" dirty="0">
                          <a:solidFill>
                            <a:schemeClr val="tx1"/>
                          </a:solidFill>
                        </a:rPr>
                        <a:t>No </a:t>
                      </a:r>
                      <a:r>
                        <a:rPr lang="en-US" sz="1200" b="0" noProof="0" dirty="0" err="1">
                          <a:solidFill>
                            <a:schemeClr val="tx1"/>
                          </a:solidFill>
                        </a:rPr>
                        <a:t>specialised</a:t>
                      </a:r>
                      <a:r>
                        <a:rPr lang="en-US" sz="1200" b="0" noProof="0" dirty="0">
                          <a:solidFill>
                            <a:schemeClr val="tx1"/>
                          </a:solidFill>
                        </a:rPr>
                        <a:t> reimbursement/ HTA pathway tailored for orphan products or orphan products are required to overcome additional hurdles to gain access</a:t>
                      </a:r>
                      <a:endParaRPr lang="en-GB" sz="1200" b="0" noProof="0" dirty="0">
                        <a:solidFill>
                          <a:schemeClr val="tx1"/>
                        </a:solidFill>
                      </a:endParaRPr>
                    </a:p>
                  </a:txBody>
                  <a:tcPr anchor="ct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rgbClr val="C00000"/>
                      </a:solidFill>
                      <a:prstDash val="solid"/>
                      <a:round/>
                      <a:headEnd type="none" w="med" len="med"/>
                      <a:tailEnd type="none" w="med" len="med"/>
                    </a:lnB>
                    <a:solidFill>
                      <a:schemeClr val="bg1"/>
                    </a:solidFill>
                  </a:tcPr>
                </a:tc>
                <a:extLst>
                  <a:ext uri="{0D108BD9-81ED-4DB2-BD59-A6C34878D82A}">
                    <a16:rowId xmlns:a16="http://schemas.microsoft.com/office/drawing/2014/main" val="3947313878"/>
                  </a:ext>
                </a:extLst>
              </a:tr>
            </a:tbl>
          </a:graphicData>
        </a:graphic>
      </p:graphicFrame>
      <p:sp>
        <p:nvSpPr>
          <p:cNvPr id="8" name="Oval 7">
            <a:extLst>
              <a:ext uri="{FF2B5EF4-FFF2-40B4-BE49-F238E27FC236}">
                <a16:creationId xmlns:a16="http://schemas.microsoft.com/office/drawing/2014/main" id="{EC1AB8F8-0B95-4A1C-B0AE-D845DCE2712A}"/>
              </a:ext>
            </a:extLst>
          </p:cNvPr>
          <p:cNvSpPr/>
          <p:nvPr/>
        </p:nvSpPr>
        <p:spPr>
          <a:xfrm>
            <a:off x="535553" y="2712727"/>
            <a:ext cx="351293" cy="351293"/>
          </a:xfrm>
          <a:prstGeom prst="ellipse">
            <a:avLst/>
          </a:prstGeom>
          <a:solidFill>
            <a:schemeClr val="accent3"/>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srgbClr val="FFFFFF"/>
                </a:solidFill>
                <a:effectLst/>
                <a:uLnTx/>
                <a:uFillTx/>
                <a:latin typeface="Arial"/>
                <a:ea typeface="+mn-ea"/>
                <a:cs typeface="+mn-cs"/>
              </a:rPr>
              <a:t>3</a:t>
            </a:r>
          </a:p>
        </p:txBody>
      </p:sp>
      <p:sp>
        <p:nvSpPr>
          <p:cNvPr id="9" name="Oval 8">
            <a:extLst>
              <a:ext uri="{FF2B5EF4-FFF2-40B4-BE49-F238E27FC236}">
                <a16:creationId xmlns:a16="http://schemas.microsoft.com/office/drawing/2014/main" id="{86E38CB8-3669-4D3B-BBBF-C903C7A74C0B}"/>
              </a:ext>
            </a:extLst>
          </p:cNvPr>
          <p:cNvSpPr/>
          <p:nvPr/>
        </p:nvSpPr>
        <p:spPr>
          <a:xfrm>
            <a:off x="535553" y="4677331"/>
            <a:ext cx="351293" cy="351293"/>
          </a:xfrm>
          <a:prstGeom prst="ellipse">
            <a:avLst/>
          </a:prstGeom>
          <a:solidFill>
            <a:schemeClr val="accent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srgbClr val="FFFFFF"/>
                </a:solidFill>
                <a:effectLst/>
                <a:uLnTx/>
                <a:uFillTx/>
                <a:latin typeface="Arial"/>
                <a:ea typeface="+mn-ea"/>
                <a:cs typeface="+mn-cs"/>
              </a:rPr>
              <a:t>4</a:t>
            </a:r>
          </a:p>
        </p:txBody>
      </p:sp>
      <p:grpSp>
        <p:nvGrpSpPr>
          <p:cNvPr id="31" name="Group 30">
            <a:extLst>
              <a:ext uri="{FF2B5EF4-FFF2-40B4-BE49-F238E27FC236}">
                <a16:creationId xmlns:a16="http://schemas.microsoft.com/office/drawing/2014/main" id="{F38F4509-8E77-4ED7-8D55-A6C234021AC6}"/>
              </a:ext>
            </a:extLst>
          </p:cNvPr>
          <p:cNvGrpSpPr/>
          <p:nvPr/>
        </p:nvGrpSpPr>
        <p:grpSpPr>
          <a:xfrm>
            <a:off x="612292" y="6134319"/>
            <a:ext cx="8435032" cy="844627"/>
            <a:chOff x="612292" y="6134319"/>
            <a:chExt cx="8435032" cy="844627"/>
          </a:xfrm>
        </p:grpSpPr>
        <p:grpSp>
          <p:nvGrpSpPr>
            <p:cNvPr id="32" name="Group 31">
              <a:extLst>
                <a:ext uri="{FF2B5EF4-FFF2-40B4-BE49-F238E27FC236}">
                  <a16:creationId xmlns:a16="http://schemas.microsoft.com/office/drawing/2014/main" id="{2D82DE21-DE75-48C9-AB2F-51C6117A1EAF}"/>
                </a:ext>
              </a:extLst>
            </p:cNvPr>
            <p:cNvGrpSpPr/>
            <p:nvPr/>
          </p:nvGrpSpPr>
          <p:grpSpPr>
            <a:xfrm>
              <a:off x="612292" y="6134319"/>
              <a:ext cx="8435032" cy="659678"/>
              <a:chOff x="612292" y="6134319"/>
              <a:chExt cx="8435032" cy="659678"/>
            </a:xfrm>
          </p:grpSpPr>
          <p:sp>
            <p:nvSpPr>
              <p:cNvPr id="36" name="Text Placeholder 3">
                <a:extLst>
                  <a:ext uri="{FF2B5EF4-FFF2-40B4-BE49-F238E27FC236}">
                    <a16:creationId xmlns:a16="http://schemas.microsoft.com/office/drawing/2014/main" id="{A39A056A-63E4-414E-B2F8-69F19499ED46}"/>
                  </a:ext>
                </a:extLst>
              </p:cNvPr>
              <p:cNvSpPr txBox="1">
                <a:spLocks/>
              </p:cNvSpPr>
              <p:nvPr/>
            </p:nvSpPr>
            <p:spPr>
              <a:xfrm>
                <a:off x="612292" y="6653452"/>
                <a:ext cx="1063112" cy="138499"/>
              </a:xfrm>
              <a:prstGeom prst="rect">
                <a:avLst/>
              </a:prstGeom>
            </p:spPr>
            <p:txBody>
              <a:bodyPr wrap="none" tIns="0" bIns="0" anchor="ctr">
                <a:spAutoFit/>
              </a:bodyPr>
              <a:lstStyle>
                <a:defPPr>
                  <a:defRPr lang="en-US"/>
                </a:defPPr>
                <a:lvl1pPr lvl="0" algn="ctr" defTabSz="914308">
                  <a:defRPr sz="1600" kern="0">
                    <a:solidFill>
                      <a:schemeClr val="bg2"/>
                    </a:solidFill>
                    <a:latin typeface="Arial" panose="020B0604020202020204" pitchFamily="34" charset="0"/>
                    <a:cs typeface="Arial" panose="020B0604020202020204" pitchFamily="34" charset="0"/>
                  </a:defRPr>
                </a:lvl1pPr>
                <a:lvl2pPr marL="685773"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2pPr>
                <a:lvl3pPr marL="1142954"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3pPr>
                <a:lvl4pPr marL="1600136"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4pPr>
                <a:lvl5pPr marL="2057318"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5pPr>
                <a:lvl6pPr marL="2514499"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81"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63"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45"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Variation Status</a:t>
                </a:r>
              </a:p>
            </p:txBody>
          </p:sp>
          <p:sp>
            <p:nvSpPr>
              <p:cNvPr id="37" name="Rectangle 36">
                <a:extLst>
                  <a:ext uri="{FF2B5EF4-FFF2-40B4-BE49-F238E27FC236}">
                    <a16:creationId xmlns:a16="http://schemas.microsoft.com/office/drawing/2014/main" id="{B1E44173-94DC-46D7-90BE-E5DFEE9C35AD}"/>
                  </a:ext>
                </a:extLst>
              </p:cNvPr>
              <p:cNvSpPr/>
              <p:nvPr/>
            </p:nvSpPr>
            <p:spPr>
              <a:xfrm>
                <a:off x="3338310" y="6653452"/>
                <a:ext cx="1124026"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 Clinical variation</a:t>
                </a:r>
              </a:p>
            </p:txBody>
          </p:sp>
          <p:sp>
            <p:nvSpPr>
              <p:cNvPr id="38" name="Rectangle 37">
                <a:extLst>
                  <a:ext uri="{FF2B5EF4-FFF2-40B4-BE49-F238E27FC236}">
                    <a16:creationId xmlns:a16="http://schemas.microsoft.com/office/drawing/2014/main" id="{254F81C3-442B-462D-9D31-5EF645EE4D7C}"/>
                  </a:ext>
                </a:extLst>
              </p:cNvPr>
              <p:cNvSpPr/>
              <p:nvPr/>
            </p:nvSpPr>
            <p:spPr>
              <a:xfrm>
                <a:off x="5074144" y="6653452"/>
                <a:ext cx="1438214"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 Geographical variation</a:t>
                </a:r>
              </a:p>
            </p:txBody>
          </p:sp>
          <p:sp>
            <p:nvSpPr>
              <p:cNvPr id="39" name="Rectangle 38">
                <a:extLst>
                  <a:ext uri="{FF2B5EF4-FFF2-40B4-BE49-F238E27FC236}">
                    <a16:creationId xmlns:a16="http://schemas.microsoft.com/office/drawing/2014/main" id="{B6E1810A-1ADC-4627-B516-B29E949BF280}"/>
                  </a:ext>
                </a:extLst>
              </p:cNvPr>
              <p:cNvSpPr/>
              <p:nvPr/>
            </p:nvSpPr>
            <p:spPr>
              <a:xfrm>
                <a:off x="2182316" y="6653452"/>
                <a:ext cx="918841"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 No Variation</a:t>
                </a:r>
              </a:p>
            </p:txBody>
          </p:sp>
          <p:sp>
            <p:nvSpPr>
              <p:cNvPr id="40" name="Text Placeholder 3">
                <a:extLst>
                  <a:ext uri="{FF2B5EF4-FFF2-40B4-BE49-F238E27FC236}">
                    <a16:creationId xmlns:a16="http://schemas.microsoft.com/office/drawing/2014/main" id="{2C47B2A6-D802-4F36-A6AD-3F6842CB0686}"/>
                  </a:ext>
                </a:extLst>
              </p:cNvPr>
              <p:cNvSpPr txBox="1">
                <a:spLocks/>
              </p:cNvSpPr>
              <p:nvPr/>
            </p:nvSpPr>
            <p:spPr>
              <a:xfrm>
                <a:off x="612292" y="6402174"/>
                <a:ext cx="909223" cy="138499"/>
              </a:xfrm>
              <a:prstGeom prst="rect">
                <a:avLst/>
              </a:prstGeom>
            </p:spPr>
            <p:txBody>
              <a:bodyPr wrap="none" tIns="0" bIns="0" anchor="ctr">
                <a:spAutoFit/>
              </a:bodyPr>
              <a:lstStyle>
                <a:defPPr>
                  <a:defRPr lang="en-US"/>
                </a:defPPr>
                <a:lvl1pPr lvl="0" algn="ctr" defTabSz="914308">
                  <a:defRPr sz="1600" kern="0">
                    <a:solidFill>
                      <a:schemeClr val="bg2"/>
                    </a:solidFill>
                    <a:latin typeface="Arial" panose="020B0604020202020204" pitchFamily="34" charset="0"/>
                    <a:cs typeface="Arial" panose="020B0604020202020204" pitchFamily="34" charset="0"/>
                  </a:defRPr>
                </a:lvl1pPr>
                <a:lvl2pPr marL="685773"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2pPr>
                <a:lvl3pPr marL="1142954"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3pPr>
                <a:lvl4pPr marL="1600136"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4pPr>
                <a:lvl5pPr marL="2057318"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5pPr>
                <a:lvl6pPr marL="2514499"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81"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63"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45"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Metric Status</a:t>
                </a:r>
              </a:p>
            </p:txBody>
          </p:sp>
          <p:sp>
            <p:nvSpPr>
              <p:cNvPr id="41" name="Rectangle 40">
                <a:extLst>
                  <a:ext uri="{FF2B5EF4-FFF2-40B4-BE49-F238E27FC236}">
                    <a16:creationId xmlns:a16="http://schemas.microsoft.com/office/drawing/2014/main" id="{FFEFF492-F3A6-4123-B47E-FFFCD39AFE84}"/>
                  </a:ext>
                </a:extLst>
              </p:cNvPr>
              <p:cNvSpPr/>
              <p:nvPr/>
            </p:nvSpPr>
            <p:spPr>
              <a:xfrm>
                <a:off x="5074144" y="6402174"/>
                <a:ext cx="752129"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 Not good</a:t>
                </a:r>
              </a:p>
            </p:txBody>
          </p:sp>
          <p:sp>
            <p:nvSpPr>
              <p:cNvPr id="42" name="Rectangle 41">
                <a:extLst>
                  <a:ext uri="{FF2B5EF4-FFF2-40B4-BE49-F238E27FC236}">
                    <a16:creationId xmlns:a16="http://schemas.microsoft.com/office/drawing/2014/main" id="{36565778-288F-48A5-A01F-CE0D0B074E6B}"/>
                  </a:ext>
                </a:extLst>
              </p:cNvPr>
              <p:cNvSpPr/>
              <p:nvPr/>
            </p:nvSpPr>
            <p:spPr>
              <a:xfrm>
                <a:off x="2182316" y="6402174"/>
                <a:ext cx="566181"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 Good</a:t>
                </a:r>
              </a:p>
            </p:txBody>
          </p:sp>
          <p:sp>
            <p:nvSpPr>
              <p:cNvPr id="43" name="Rectangle 42">
                <a:extLst>
                  <a:ext uri="{FF2B5EF4-FFF2-40B4-BE49-F238E27FC236}">
                    <a16:creationId xmlns:a16="http://schemas.microsoft.com/office/drawing/2014/main" id="{57BC553D-181D-4A0F-A07E-EBB4C6F1BC71}"/>
                  </a:ext>
                </a:extLst>
              </p:cNvPr>
              <p:cNvSpPr/>
              <p:nvPr/>
            </p:nvSpPr>
            <p:spPr>
              <a:xfrm>
                <a:off x="3338310" y="6402174"/>
                <a:ext cx="1457450"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 Room for improvement</a:t>
                </a:r>
              </a:p>
            </p:txBody>
          </p:sp>
          <p:sp>
            <p:nvSpPr>
              <p:cNvPr id="44" name="Text Placeholder 3">
                <a:extLst>
                  <a:ext uri="{FF2B5EF4-FFF2-40B4-BE49-F238E27FC236}">
                    <a16:creationId xmlns:a16="http://schemas.microsoft.com/office/drawing/2014/main" id="{020F28A3-BCE8-461E-BEBB-8F012F02BF5A}"/>
                  </a:ext>
                </a:extLst>
              </p:cNvPr>
              <p:cNvSpPr txBox="1">
                <a:spLocks/>
              </p:cNvSpPr>
              <p:nvPr/>
            </p:nvSpPr>
            <p:spPr>
              <a:xfrm>
                <a:off x="6544997" y="6458563"/>
                <a:ext cx="2502327" cy="276999"/>
              </a:xfrm>
              <a:prstGeom prst="rect">
                <a:avLst/>
              </a:prstGeom>
            </p:spPr>
            <p:txBody>
              <a:bodyPr wrap="square" tIns="0" bIns="0" anchor="ctr">
                <a:spAutoFit/>
              </a:bodyPr>
              <a:lstStyle>
                <a:defPPr>
                  <a:defRPr lang="en-US"/>
                </a:defPPr>
                <a:lvl1pPr lvl="0" algn="ctr" defTabSz="914308">
                  <a:defRPr sz="1600" kern="0">
                    <a:solidFill>
                      <a:schemeClr val="bg2"/>
                    </a:solidFill>
                    <a:latin typeface="Arial" panose="020B0604020202020204" pitchFamily="34" charset="0"/>
                    <a:cs typeface="Arial" panose="020B0604020202020204" pitchFamily="34" charset="0"/>
                  </a:defRPr>
                </a:lvl1pPr>
                <a:lvl2pPr marL="685773"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2pPr>
                <a:lvl3pPr marL="1142954"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3pPr>
                <a:lvl4pPr marL="1600136"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4pPr>
                <a:lvl5pPr marL="2057318"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5pPr>
                <a:lvl6pPr marL="2514499"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81"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63"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45"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Detailed definitions of the specific criteria for each metric are provided in slide notes</a:t>
                </a:r>
              </a:p>
            </p:txBody>
          </p:sp>
          <p:sp>
            <p:nvSpPr>
              <p:cNvPr id="45" name="Right Bracket 44">
                <a:extLst>
                  <a:ext uri="{FF2B5EF4-FFF2-40B4-BE49-F238E27FC236}">
                    <a16:creationId xmlns:a16="http://schemas.microsoft.com/office/drawing/2014/main" id="{A74423EB-4F9F-45F5-9FF4-15DEA53A475D}"/>
                  </a:ext>
                </a:extLst>
              </p:cNvPr>
              <p:cNvSpPr/>
              <p:nvPr/>
            </p:nvSpPr>
            <p:spPr>
              <a:xfrm>
                <a:off x="6498676" y="6345239"/>
                <a:ext cx="65086" cy="448758"/>
              </a:xfrm>
              <a:prstGeom prst="righ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404040"/>
                  </a:solidFill>
                  <a:effectLst/>
                  <a:uLnTx/>
                  <a:uFillTx/>
                  <a:latin typeface="Arial"/>
                  <a:ea typeface="+mn-ea"/>
                  <a:cs typeface="+mn-cs"/>
                </a:endParaRPr>
              </a:p>
            </p:txBody>
          </p:sp>
          <p:sp>
            <p:nvSpPr>
              <p:cNvPr id="46" name="Rectangle 45">
                <a:extLst>
                  <a:ext uri="{FF2B5EF4-FFF2-40B4-BE49-F238E27FC236}">
                    <a16:creationId xmlns:a16="http://schemas.microsoft.com/office/drawing/2014/main" id="{E9A3F4C7-8D4B-4302-B33F-2416DC5B5701}"/>
                  </a:ext>
                </a:extLst>
              </p:cNvPr>
              <p:cNvSpPr/>
              <p:nvPr/>
            </p:nvSpPr>
            <p:spPr>
              <a:xfrm>
                <a:off x="3083206" y="6134319"/>
                <a:ext cx="433132" cy="58477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w="3175">
                      <a:solidFill>
                        <a:srgbClr val="404040"/>
                      </a:solidFill>
                    </a:ln>
                    <a:solidFill>
                      <a:srgbClr val="FFC000"/>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dirty="0">
                  <a:ln w="3175">
                    <a:solidFill>
                      <a:srgbClr val="404040"/>
                    </a:solidFill>
                  </a:ln>
                  <a:solidFill>
                    <a:srgbClr val="FFC000"/>
                  </a:solidFill>
                  <a:effectLst/>
                  <a:uLnTx/>
                  <a:uFillTx/>
                  <a:latin typeface="Arial"/>
                  <a:ea typeface="+mn-ea"/>
                  <a:cs typeface="+mn-cs"/>
                </a:endParaRPr>
              </a:p>
            </p:txBody>
          </p:sp>
          <p:sp>
            <p:nvSpPr>
              <p:cNvPr id="47" name="Rectangle 46">
                <a:extLst>
                  <a:ext uri="{FF2B5EF4-FFF2-40B4-BE49-F238E27FC236}">
                    <a16:creationId xmlns:a16="http://schemas.microsoft.com/office/drawing/2014/main" id="{0558AA61-1392-416D-AFBE-C54DAB7332F7}"/>
                  </a:ext>
                </a:extLst>
              </p:cNvPr>
              <p:cNvSpPr/>
              <p:nvPr/>
            </p:nvSpPr>
            <p:spPr>
              <a:xfrm>
                <a:off x="4813801" y="6134319"/>
                <a:ext cx="433132" cy="58477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w="3175">
                      <a:solidFill>
                        <a:srgbClr val="404040"/>
                      </a:solidFill>
                    </a:ln>
                    <a:solidFill>
                      <a:srgbClr val="C00000"/>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dirty="0">
                  <a:ln w="3175">
                    <a:solidFill>
                      <a:srgbClr val="404040"/>
                    </a:solidFill>
                  </a:ln>
                  <a:solidFill>
                    <a:srgbClr val="C00000"/>
                  </a:solidFill>
                  <a:effectLst/>
                  <a:uLnTx/>
                  <a:uFillTx/>
                  <a:latin typeface="Arial"/>
                  <a:ea typeface="+mn-ea"/>
                  <a:cs typeface="+mn-cs"/>
                </a:endParaRPr>
              </a:p>
            </p:txBody>
          </p:sp>
          <p:sp>
            <p:nvSpPr>
              <p:cNvPr id="48" name="Rectangle 47">
                <a:extLst>
                  <a:ext uri="{FF2B5EF4-FFF2-40B4-BE49-F238E27FC236}">
                    <a16:creationId xmlns:a16="http://schemas.microsoft.com/office/drawing/2014/main" id="{A0FD7151-6B7F-4499-8828-7659E41B158E}"/>
                  </a:ext>
                </a:extLst>
              </p:cNvPr>
              <p:cNvSpPr/>
              <p:nvPr/>
            </p:nvSpPr>
            <p:spPr>
              <a:xfrm>
                <a:off x="1933504" y="6134319"/>
                <a:ext cx="433132" cy="58477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w="3175">
                      <a:solidFill>
                        <a:srgbClr val="404040"/>
                      </a:solidFill>
                    </a:ln>
                    <a:solidFill>
                      <a:srgbClr val="00B050"/>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dirty="0">
                  <a:ln w="3175">
                    <a:solidFill>
                      <a:srgbClr val="404040"/>
                    </a:solidFill>
                  </a:ln>
                  <a:solidFill>
                    <a:srgbClr val="00B050"/>
                  </a:solidFill>
                  <a:effectLst/>
                  <a:uLnTx/>
                  <a:uFillTx/>
                  <a:latin typeface="Arial"/>
                  <a:ea typeface="+mn-ea"/>
                  <a:cs typeface="+mn-cs"/>
                </a:endParaRPr>
              </a:p>
            </p:txBody>
          </p:sp>
        </p:grpSp>
        <p:sp>
          <p:nvSpPr>
            <p:cNvPr id="33" name="Rectangle 32">
              <a:extLst>
                <a:ext uri="{FF2B5EF4-FFF2-40B4-BE49-F238E27FC236}">
                  <a16:creationId xmlns:a16="http://schemas.microsoft.com/office/drawing/2014/main" id="{14EA0508-21A3-4237-B357-91EE239AA29B}"/>
                </a:ext>
              </a:extLst>
            </p:cNvPr>
            <p:cNvSpPr/>
            <p:nvPr/>
          </p:nvSpPr>
          <p:spPr>
            <a:xfrm>
              <a:off x="1928016" y="6394171"/>
              <a:ext cx="433132" cy="58477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w="3175">
                    <a:solidFill>
                      <a:srgbClr val="404040"/>
                    </a:solidFill>
                  </a:ln>
                  <a:solidFill>
                    <a:srgbClr val="FFFFFF"/>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dirty="0">
                <a:ln w="3175">
                  <a:solidFill>
                    <a:srgbClr val="404040"/>
                  </a:solidFill>
                </a:ln>
                <a:solidFill>
                  <a:srgbClr val="FFFFFF"/>
                </a:solidFill>
                <a:effectLst/>
                <a:uLnTx/>
                <a:uFillTx/>
                <a:latin typeface="Arial"/>
                <a:ea typeface="+mn-ea"/>
                <a:cs typeface="+mn-cs"/>
              </a:endParaRPr>
            </a:p>
          </p:txBody>
        </p:sp>
        <p:pic>
          <p:nvPicPr>
            <p:cNvPr id="34" name="Graphic 33" descr="Map with pin">
              <a:extLst>
                <a:ext uri="{FF2B5EF4-FFF2-40B4-BE49-F238E27FC236}">
                  <a16:creationId xmlns:a16="http://schemas.microsoft.com/office/drawing/2014/main" id="{9D8B5A29-C0BD-4271-9C41-3A4F94C96B1A}"/>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875778" y="6592151"/>
              <a:ext cx="253885" cy="253885"/>
            </a:xfrm>
            <a:prstGeom prst="rect">
              <a:avLst/>
            </a:prstGeom>
          </p:spPr>
        </p:pic>
        <p:pic>
          <p:nvPicPr>
            <p:cNvPr id="35" name="Graphic 34" descr="DNA">
              <a:extLst>
                <a:ext uri="{FF2B5EF4-FFF2-40B4-BE49-F238E27FC236}">
                  <a16:creationId xmlns:a16="http://schemas.microsoft.com/office/drawing/2014/main" id="{37642DB2-0D66-4C00-B96A-ACD1C7386301}"/>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rot="2124302">
              <a:off x="3162855" y="6594765"/>
              <a:ext cx="253885" cy="253885"/>
            </a:xfrm>
            <a:prstGeom prst="rect">
              <a:avLst/>
            </a:prstGeom>
          </p:spPr>
        </p:pic>
      </p:grpSp>
    </p:spTree>
    <p:extLst>
      <p:ext uri="{BB962C8B-B14F-4D97-AF65-F5344CB8AC3E}">
        <p14:creationId xmlns:p14="http://schemas.microsoft.com/office/powerpoint/2010/main" val="3999050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69FEC4F5-B0F8-4302-8CA5-9332B261E029}"/>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8676" name="think-cell Slide" r:id="rId6" imgW="359" imgH="360" progId="TCLayout.ActiveDocument.1">
                  <p:embed/>
                </p:oleObj>
              </mc:Choice>
              <mc:Fallback>
                <p:oleObj name="think-cell Slide" r:id="rId6" imgW="359" imgH="360" progId="TCLayout.ActiveDocument.1">
                  <p:embed/>
                  <p:pic>
                    <p:nvPicPr>
                      <p:cNvPr id="6" name="Object 5" hidden="1">
                        <a:extLst>
                          <a:ext uri="{FF2B5EF4-FFF2-40B4-BE49-F238E27FC236}">
                            <a16:creationId xmlns:a16="http://schemas.microsoft.com/office/drawing/2014/main" id="{69FEC4F5-B0F8-4302-8CA5-9332B261E029}"/>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BA30FD14-D529-43C1-8040-60094C21114A}"/>
              </a:ext>
            </a:extLst>
          </p:cNvPr>
          <p:cNvSpPr/>
          <p:nvPr>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300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sym typeface="Arial" panose="020B0604020202020204" pitchFamily="34" charset="0"/>
            </a:endParaRPr>
          </a:p>
        </p:txBody>
      </p:sp>
      <p:sp>
        <p:nvSpPr>
          <p:cNvPr id="13" name="Rectangle 12">
            <a:extLst>
              <a:ext uri="{FF2B5EF4-FFF2-40B4-BE49-F238E27FC236}">
                <a16:creationId xmlns:a16="http://schemas.microsoft.com/office/drawing/2014/main" id="{09E6E7EA-2BBC-4EEC-91E8-0C09FD0A9CFF}"/>
              </a:ext>
            </a:extLst>
          </p:cNvPr>
          <p:cNvSpPr/>
          <p:nvPr/>
        </p:nvSpPr>
        <p:spPr>
          <a:xfrm>
            <a:off x="9271869" y="6146798"/>
            <a:ext cx="2773787" cy="58897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2" name="Title 1">
            <a:extLst>
              <a:ext uri="{FF2B5EF4-FFF2-40B4-BE49-F238E27FC236}">
                <a16:creationId xmlns:a16="http://schemas.microsoft.com/office/drawing/2014/main" id="{1DCACA32-F113-44D5-AA46-D9B9AF41E411}"/>
              </a:ext>
            </a:extLst>
          </p:cNvPr>
          <p:cNvSpPr>
            <a:spLocks noGrp="1"/>
          </p:cNvSpPr>
          <p:nvPr>
            <p:ph type="title"/>
          </p:nvPr>
        </p:nvSpPr>
        <p:spPr>
          <a:xfrm>
            <a:off x="711677" y="455826"/>
            <a:ext cx="11266057" cy="723899"/>
          </a:xfrm>
        </p:spPr>
        <p:txBody>
          <a:bodyPr vert="horz"/>
          <a:lstStyle/>
          <a:p>
            <a:r>
              <a:rPr lang="en-GB"/>
              <a:t>Access tracker metric descriptions (3/3)</a:t>
            </a:r>
          </a:p>
        </p:txBody>
      </p:sp>
      <p:graphicFrame>
        <p:nvGraphicFramePr>
          <p:cNvPr id="7" name="Table 6">
            <a:extLst>
              <a:ext uri="{FF2B5EF4-FFF2-40B4-BE49-F238E27FC236}">
                <a16:creationId xmlns:a16="http://schemas.microsoft.com/office/drawing/2014/main" id="{B789D42D-F058-4F56-85DA-11DB73B30087}"/>
              </a:ext>
            </a:extLst>
          </p:cNvPr>
          <p:cNvGraphicFramePr>
            <a:graphicFrameLocks noGrp="1"/>
          </p:cNvGraphicFramePr>
          <p:nvPr>
            <p:extLst>
              <p:ext uri="{D42A27DB-BD31-4B8C-83A1-F6EECF244321}">
                <p14:modId xmlns:p14="http://schemas.microsoft.com/office/powerpoint/2010/main" val="950700282"/>
              </p:ext>
            </p:extLst>
          </p:nvPr>
        </p:nvGraphicFramePr>
        <p:xfrm>
          <a:off x="711199" y="1371600"/>
          <a:ext cx="11160000" cy="4516088"/>
        </p:xfrm>
        <a:graphic>
          <a:graphicData uri="http://schemas.openxmlformats.org/drawingml/2006/table">
            <a:tbl>
              <a:tblPr firstRow="1" bandRow="1">
                <a:tableStyleId>{5C22544A-7EE6-4342-B048-85BDC9FD1C3A}</a:tableStyleId>
              </a:tblPr>
              <a:tblGrid>
                <a:gridCol w="1728000">
                  <a:extLst>
                    <a:ext uri="{9D8B030D-6E8A-4147-A177-3AD203B41FA5}">
                      <a16:colId xmlns:a16="http://schemas.microsoft.com/office/drawing/2014/main" val="3783388388"/>
                    </a:ext>
                  </a:extLst>
                </a:gridCol>
                <a:gridCol w="1026000">
                  <a:extLst>
                    <a:ext uri="{9D8B030D-6E8A-4147-A177-3AD203B41FA5}">
                      <a16:colId xmlns:a16="http://schemas.microsoft.com/office/drawing/2014/main" val="963678977"/>
                    </a:ext>
                  </a:extLst>
                </a:gridCol>
                <a:gridCol w="1026000">
                  <a:extLst>
                    <a:ext uri="{9D8B030D-6E8A-4147-A177-3AD203B41FA5}">
                      <a16:colId xmlns:a16="http://schemas.microsoft.com/office/drawing/2014/main" val="3460433399"/>
                    </a:ext>
                  </a:extLst>
                </a:gridCol>
                <a:gridCol w="669276">
                  <a:extLst>
                    <a:ext uri="{9D8B030D-6E8A-4147-A177-3AD203B41FA5}">
                      <a16:colId xmlns:a16="http://schemas.microsoft.com/office/drawing/2014/main" val="198152746"/>
                    </a:ext>
                  </a:extLst>
                </a:gridCol>
                <a:gridCol w="1670724">
                  <a:extLst>
                    <a:ext uri="{9D8B030D-6E8A-4147-A177-3AD203B41FA5}">
                      <a16:colId xmlns:a16="http://schemas.microsoft.com/office/drawing/2014/main" val="3664143729"/>
                    </a:ext>
                  </a:extLst>
                </a:gridCol>
                <a:gridCol w="180000">
                  <a:extLst>
                    <a:ext uri="{9D8B030D-6E8A-4147-A177-3AD203B41FA5}">
                      <a16:colId xmlns:a16="http://schemas.microsoft.com/office/drawing/2014/main" val="1719571839"/>
                    </a:ext>
                  </a:extLst>
                </a:gridCol>
                <a:gridCol w="2340000">
                  <a:extLst>
                    <a:ext uri="{9D8B030D-6E8A-4147-A177-3AD203B41FA5}">
                      <a16:colId xmlns:a16="http://schemas.microsoft.com/office/drawing/2014/main" val="4114505923"/>
                    </a:ext>
                  </a:extLst>
                </a:gridCol>
                <a:gridCol w="180000">
                  <a:extLst>
                    <a:ext uri="{9D8B030D-6E8A-4147-A177-3AD203B41FA5}">
                      <a16:colId xmlns:a16="http://schemas.microsoft.com/office/drawing/2014/main" val="1377208698"/>
                    </a:ext>
                  </a:extLst>
                </a:gridCol>
                <a:gridCol w="2340000">
                  <a:extLst>
                    <a:ext uri="{9D8B030D-6E8A-4147-A177-3AD203B41FA5}">
                      <a16:colId xmlns:a16="http://schemas.microsoft.com/office/drawing/2014/main" val="4208064751"/>
                    </a:ext>
                  </a:extLst>
                </a:gridCol>
              </a:tblGrid>
              <a:tr h="311765">
                <a:tc>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r>
                        <a:rPr lang="en-GB" sz="1200" b="1">
                          <a:solidFill>
                            <a:schemeClr val="tx1"/>
                          </a:solidFill>
                        </a:rPr>
                        <a:t>Areas</a:t>
                      </a:r>
                    </a:p>
                  </a:txBody>
                  <a:tcPr marL="9000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c gridSpan="8">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r>
                        <a:rPr lang="en-GB" sz="1200" b="1" kern="1200">
                          <a:solidFill>
                            <a:schemeClr val="tx1"/>
                          </a:solidFill>
                          <a:latin typeface="+mn-lt"/>
                          <a:ea typeface="+mn-ea"/>
                          <a:cs typeface="+mn-cs"/>
                        </a:rPr>
                        <a:t>Key Policy Components for improving access to SMA care</a:t>
                      </a:r>
                    </a:p>
                  </a:txBody>
                  <a:tcPr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lnL w="12700" cap="flat" cmpd="sng" algn="ctr">
                      <a:solidFill>
                        <a:schemeClr val="bg1"/>
                      </a:solidFill>
                      <a:prstDash val="solid"/>
                      <a:round/>
                      <a:headEnd type="none" w="med" len="med"/>
                      <a:tailEnd type="none" w="med" len="med"/>
                    </a:lnL>
                  </a:tcPr>
                </a:tc>
                <a:tc hMerge="1">
                  <a:txBody>
                    <a:bodyPr/>
                    <a:lstStyle/>
                    <a:p>
                      <a:endParaRPr lang="en-GB"/>
                    </a:p>
                  </a:txBody>
                  <a:tcPr/>
                </a:tc>
                <a:extLst>
                  <a:ext uri="{0D108BD9-81ED-4DB2-BD59-A6C34878D82A}">
                    <a16:rowId xmlns:a16="http://schemas.microsoft.com/office/drawing/2014/main" val="1744182892"/>
                  </a:ext>
                </a:extLst>
              </a:tr>
              <a:tr h="155883">
                <a:tc>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endParaRPr lang="en-GB" sz="100" b="1">
                        <a:solidFill>
                          <a:schemeClr val="bg1"/>
                        </a:solidFill>
                      </a:endParaRPr>
                    </a:p>
                  </a:txBody>
                  <a:tcPr marL="0" marR="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gridSpan="2">
                  <a:txBody>
                    <a:bodyPr/>
                    <a:lstStyle/>
                    <a:p>
                      <a:pPr marL="285750" indent="-285750">
                        <a:spcBef>
                          <a:spcPts val="600"/>
                        </a:spcBef>
                        <a:buFont typeface="Arial" panose="020B0604020202020204" pitchFamily="34" charset="0"/>
                        <a:buChar char="•"/>
                      </a:pPr>
                      <a:endParaRPr lang="en-GB" sz="100" b="0">
                        <a:solidFill>
                          <a:schemeClr val="tx1"/>
                        </a:solidFill>
                      </a:endParaRPr>
                    </a:p>
                  </a:txBody>
                  <a:tcPr marL="0" marR="0" anchor="ctr">
                    <a:lnL w="19050" cap="flat" cmpd="sng" algn="ctr">
                      <a:noFill/>
                      <a:prstDash val="solid"/>
                      <a:round/>
                      <a:headEnd type="none" w="med" len="med"/>
                      <a:tailEnd type="none" w="med" len="med"/>
                    </a:lnL>
                    <a:lnR w="19050" cap="flat" cmpd="sng" algn="ctr">
                      <a:solidFill>
                        <a:srgbClr val="00B05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hMerge="1">
                  <a:txBody>
                    <a:bodyPr/>
                    <a:lstStyle/>
                    <a:p>
                      <a:endParaRPr lang="en-GB"/>
                    </a:p>
                  </a:txBody>
                  <a:tcPr/>
                </a:tc>
                <a:tc gridSpan="2">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endParaRPr lang="en-GB" sz="100" b="1">
                        <a:solidFill>
                          <a:schemeClr val="bg1"/>
                        </a:solidFill>
                      </a:endParaRPr>
                    </a:p>
                  </a:txBody>
                  <a:tcPr marL="0" marR="0" anchor="ctr">
                    <a:lnL w="19050" cap="flat" cmpd="sng" algn="ctr">
                      <a:solidFill>
                        <a:srgbClr val="00B050"/>
                      </a:solidFill>
                      <a:prstDash val="solid"/>
                      <a:round/>
                      <a:headEnd type="none" w="med" len="med"/>
                      <a:tailEnd type="none" w="med" len="med"/>
                    </a:lnL>
                    <a:lnR w="19050" cap="flat" cmpd="sng" algn="ctr">
                      <a:solidFill>
                        <a:srgbClr val="00B050"/>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rgbClr val="00B050"/>
                      </a:solidFill>
                      <a:prstDash val="solid"/>
                      <a:round/>
                      <a:headEnd type="none" w="med" len="med"/>
                      <a:tailEnd type="none" w="med" len="med"/>
                    </a:lnB>
                    <a:solidFill>
                      <a:srgbClr val="00B050"/>
                    </a:solidFill>
                  </a:tcPr>
                </a:tc>
                <a:tc hMerge="1">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endParaRPr lang="en-GB" sz="100" b="1">
                        <a:solidFill>
                          <a:schemeClr val="bg1"/>
                        </a:solidFill>
                      </a:endParaRPr>
                    </a:p>
                  </a:txBody>
                  <a:tcPr marL="0" marR="0" anchor="ctr">
                    <a:lnL w="19050" cap="flat" cmpd="sng" algn="ctr">
                      <a:solidFill>
                        <a:srgbClr val="00B050"/>
                      </a:solidFill>
                      <a:prstDash val="solid"/>
                      <a:round/>
                      <a:headEnd type="none" w="med" len="med"/>
                      <a:tailEnd type="none" w="med" len="med"/>
                    </a:lnL>
                    <a:lnR w="19050" cap="flat" cmpd="sng" algn="ctr">
                      <a:solidFill>
                        <a:srgbClr val="00B050"/>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rgbClr val="00B050"/>
                      </a:solidFill>
                      <a:prstDash val="solid"/>
                      <a:round/>
                      <a:headEnd type="none" w="med" len="med"/>
                      <a:tailEnd type="none" w="med" len="med"/>
                    </a:lnB>
                    <a:solidFill>
                      <a:srgbClr val="00B050"/>
                    </a:solidFill>
                  </a:tcPr>
                </a:tc>
                <a:tc>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endParaRPr lang="en-GB" sz="100" b="1">
                        <a:solidFill>
                          <a:schemeClr val="bg1"/>
                        </a:solidFill>
                      </a:endParaRPr>
                    </a:p>
                  </a:txBody>
                  <a:tcPr marL="0" marR="0" anchor="ctr">
                    <a:lnL w="19050" cap="flat" cmpd="sng" algn="ctr">
                      <a:solidFill>
                        <a:srgbClr val="00B050"/>
                      </a:solidFill>
                      <a:prstDash val="solid"/>
                      <a:round/>
                      <a:headEnd type="none" w="med" len="med"/>
                      <a:tailEnd type="none" w="med" len="med"/>
                    </a:lnL>
                    <a:lnR w="19050" cap="flat" cmpd="sng" algn="ctr">
                      <a:solidFill>
                        <a:srgbClr val="FFC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noFill/>
                      <a:prstDash val="solid"/>
                      <a:round/>
                      <a:headEnd type="none" w="med" len="med"/>
                      <a:tailEnd type="none" w="med" len="med"/>
                    </a:lnB>
                    <a:noFill/>
                  </a:tcPr>
                </a:tc>
                <a:tc>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endParaRPr lang="en-GB" sz="100" b="1">
                        <a:solidFill>
                          <a:schemeClr val="bg1"/>
                        </a:solidFill>
                      </a:endParaRPr>
                    </a:p>
                  </a:txBody>
                  <a:tcPr marL="324000" anchor="ctr">
                    <a:lnL w="19050" cap="flat" cmpd="sng" algn="ctr">
                      <a:solidFill>
                        <a:srgbClr val="FFC000"/>
                      </a:solidFill>
                      <a:prstDash val="solid"/>
                      <a:round/>
                      <a:headEnd type="none" w="med" len="med"/>
                      <a:tailEnd type="none" w="med" len="med"/>
                    </a:lnL>
                    <a:lnR w="19050" cap="flat" cmpd="sng" algn="ctr">
                      <a:solidFill>
                        <a:srgbClr val="FFC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rgbClr val="FFC000"/>
                      </a:solidFill>
                      <a:prstDash val="solid"/>
                      <a:round/>
                      <a:headEnd type="none" w="med" len="med"/>
                      <a:tailEnd type="none" w="med" len="med"/>
                    </a:lnB>
                    <a:solidFill>
                      <a:srgbClr val="FFC000"/>
                    </a:solidFill>
                  </a:tcPr>
                </a:tc>
                <a:tc>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endParaRPr lang="en-GB" sz="100" b="1">
                        <a:solidFill>
                          <a:schemeClr val="bg1"/>
                        </a:solidFill>
                      </a:endParaRPr>
                    </a:p>
                  </a:txBody>
                  <a:tcPr marL="0" marR="0" anchor="ctr">
                    <a:lnL w="19050" cap="flat" cmpd="sng" algn="ctr">
                      <a:solidFill>
                        <a:srgbClr val="FFC000"/>
                      </a:solidFill>
                      <a:prstDash val="solid"/>
                      <a:round/>
                      <a:headEnd type="none" w="med" len="med"/>
                      <a:tailEnd type="none" w="med" len="med"/>
                    </a:lnL>
                    <a:lnR w="19050" cap="flat" cmpd="sng" algn="ctr">
                      <a:solidFill>
                        <a:srgbClr val="C00000"/>
                      </a:solidFill>
                      <a:prstDash val="solid"/>
                      <a:round/>
                      <a:headEnd type="none" w="med" len="med"/>
                      <a:tailEnd type="none" w="med" len="med"/>
                    </a:lnR>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00"/>
                    </a:p>
                  </a:txBody>
                  <a:tcPr marL="324000" anchor="ct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rgbClr val="C00000"/>
                      </a:solidFill>
                      <a:prstDash val="solid"/>
                      <a:round/>
                      <a:headEnd type="none" w="med" len="med"/>
                      <a:tailEnd type="none" w="med" len="med"/>
                    </a:lnB>
                    <a:solidFill>
                      <a:srgbClr val="C00000"/>
                    </a:solidFill>
                  </a:tcPr>
                </a:tc>
                <a:extLst>
                  <a:ext uri="{0D108BD9-81ED-4DB2-BD59-A6C34878D82A}">
                    <a16:rowId xmlns:a16="http://schemas.microsoft.com/office/drawing/2014/main" val="2971911072"/>
                  </a:ext>
                </a:extLst>
              </a:tr>
              <a:tr h="1187830">
                <a:tc rowSpan="7">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r>
                        <a:rPr lang="en-GB" sz="1200" b="1" dirty="0">
                          <a:solidFill>
                            <a:schemeClr val="bg1"/>
                          </a:solidFill>
                        </a:rPr>
                        <a:t>Access to treatment and care</a:t>
                      </a:r>
                    </a:p>
                  </a:txBody>
                  <a:tcPr marL="28800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75000"/>
                      </a:schemeClr>
                    </a:solidFill>
                  </a:tcPr>
                </a:tc>
                <a:tc gridSpan="2">
                  <a:txBody>
                    <a:bodyPr/>
                    <a:lstStyle/>
                    <a:p>
                      <a:pPr algn="l" rtl="0" fontAlgn="ctr"/>
                      <a:r>
                        <a:rPr lang="en-US" sz="1200" b="1" u="none" strike="noStrike" dirty="0">
                          <a:solidFill>
                            <a:schemeClr val="tx1"/>
                          </a:solidFill>
                          <a:effectLst/>
                        </a:rPr>
                        <a:t>Treatment and care guideline recommendations</a:t>
                      </a:r>
                      <a:endParaRPr lang="en-US" sz="1200" b="1" i="0" u="none" strike="noStrike" dirty="0">
                        <a:solidFill>
                          <a:schemeClr val="tx1"/>
                        </a:solidFill>
                        <a:effectLst/>
                        <a:latin typeface="Arial" panose="020B0604020202020204" pitchFamily="34" charset="0"/>
                      </a:endParaRPr>
                    </a:p>
                  </a:txBody>
                  <a:tcPr marL="45720" marR="45720" marT="0" marB="0" anchor="ctr">
                    <a:lnL w="12700" cap="flat" cmpd="sng" algn="ctr">
                      <a:noFill/>
                      <a:prstDash val="solid"/>
                      <a:round/>
                      <a:headEnd type="none" w="med" len="med"/>
                      <a:tailEnd type="none" w="med" len="med"/>
                    </a:lnL>
                    <a:lnR w="19050" cap="flat" cmpd="sng" algn="ctr">
                      <a:solidFill>
                        <a:srgbClr val="00B050"/>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2"/>
                      </a:solidFill>
                      <a:prstDash val="solid"/>
                      <a:round/>
                      <a:headEnd type="none" w="med" len="med"/>
                      <a:tailEnd type="none" w="med" len="med"/>
                    </a:lnB>
                    <a:solidFill>
                      <a:schemeClr val="bg1"/>
                    </a:solidFill>
                  </a:tcPr>
                </a:tc>
                <a:tc hMerge="1">
                  <a:txBody>
                    <a:bodyPr/>
                    <a:lstStyle/>
                    <a:p>
                      <a:endParaRPr lang="en-GB"/>
                    </a:p>
                  </a:txBody>
                  <a:tcPr/>
                </a:tc>
                <a:tc gridSpan="2">
                  <a:txBody>
                    <a:bodyPr/>
                    <a:lstStyle/>
                    <a:p>
                      <a:r>
                        <a:rPr lang="en-US" sz="1200" b="0" kern="1200" dirty="0">
                          <a:solidFill>
                            <a:schemeClr val="tx1"/>
                          </a:solidFill>
                          <a:latin typeface="+mn-lt"/>
                          <a:ea typeface="+mn-ea"/>
                          <a:cs typeface="+mn-cs"/>
                        </a:rPr>
                        <a:t>The country has adopted guidelines that provide treatment and care recommendations that reflect the most recent clinical consensus and evidence</a:t>
                      </a:r>
                    </a:p>
                  </a:txBody>
                  <a:tcPr anchor="ctr">
                    <a:lnL w="19050" cap="flat" cmpd="sng" algn="ctr">
                      <a:solidFill>
                        <a:srgbClr val="00B050"/>
                      </a:solidFill>
                      <a:prstDash val="solid"/>
                      <a:round/>
                      <a:headEnd type="none" w="med" len="med"/>
                      <a:tailEnd type="none" w="med" len="med"/>
                    </a:lnL>
                    <a:lnR w="19050" cap="flat" cmpd="sng" algn="ctr">
                      <a:solidFill>
                        <a:srgbClr val="00B050"/>
                      </a:solidFill>
                      <a:prstDash val="solid"/>
                      <a:round/>
                      <a:headEnd type="none" w="med" len="med"/>
                      <a:tailEnd type="none" w="med" len="med"/>
                    </a:lnR>
                    <a:lnT w="19050" cap="flat" cmpd="sng" algn="ctr">
                      <a:solidFill>
                        <a:srgbClr val="00B050"/>
                      </a:solidFill>
                      <a:prstDash val="solid"/>
                      <a:round/>
                      <a:headEnd type="none" w="med" len="med"/>
                      <a:tailEnd type="none" w="med" len="med"/>
                    </a:lnT>
                    <a:lnB w="19050" cap="flat" cmpd="sng" algn="ctr">
                      <a:solidFill>
                        <a:schemeClr val="tx2"/>
                      </a:solidFill>
                      <a:prstDash val="solid"/>
                      <a:round/>
                      <a:headEnd type="none" w="med" len="med"/>
                      <a:tailEnd type="none" w="med" len="med"/>
                    </a:lnB>
                    <a:solidFill>
                      <a:schemeClr val="bg1"/>
                    </a:solidFill>
                  </a:tcPr>
                </a:tc>
                <a:tc hMerge="1">
                  <a:txBody>
                    <a:bodyPr/>
                    <a:lstStyle/>
                    <a:p>
                      <a:endParaRPr lang="en-US" sz="1200" b="1">
                        <a:solidFill>
                          <a:schemeClr val="accent5"/>
                        </a:solidFill>
                      </a:endParaRPr>
                    </a:p>
                  </a:txBody>
                  <a:tcPr anchor="ctr">
                    <a:lnL w="19050" cap="flat" cmpd="sng" algn="ctr">
                      <a:solidFill>
                        <a:srgbClr val="00B050"/>
                      </a:solidFill>
                      <a:prstDash val="solid"/>
                      <a:round/>
                      <a:headEnd type="none" w="med" len="med"/>
                      <a:tailEnd type="none" w="med" len="med"/>
                    </a:lnL>
                    <a:lnR w="19050" cap="flat" cmpd="sng" algn="ctr">
                      <a:solidFill>
                        <a:srgbClr val="00B050"/>
                      </a:solidFill>
                      <a:prstDash val="solid"/>
                      <a:round/>
                      <a:headEnd type="none" w="med" len="med"/>
                      <a:tailEnd type="none" w="med" len="med"/>
                    </a:lnR>
                    <a:lnT w="19050" cap="flat" cmpd="sng" algn="ctr">
                      <a:solidFill>
                        <a:srgbClr val="00B050"/>
                      </a:solidFill>
                      <a:prstDash val="solid"/>
                      <a:round/>
                      <a:headEnd type="none" w="med" len="med"/>
                      <a:tailEnd type="none" w="med" len="med"/>
                    </a:lnT>
                    <a:lnB w="19050" cap="flat" cmpd="sng" algn="ctr">
                      <a:solidFill>
                        <a:schemeClr val="tx2"/>
                      </a:solidFill>
                      <a:prstDash val="solid"/>
                      <a:round/>
                      <a:headEnd type="none" w="med" len="med"/>
                      <a:tailEnd type="none" w="med" len="med"/>
                    </a:lnB>
                    <a:solidFill>
                      <a:schemeClr val="bg1"/>
                    </a:solidFill>
                  </a:tcPr>
                </a:tc>
                <a:tc>
                  <a:txBody>
                    <a:bodyPr/>
                    <a:lstStyle/>
                    <a:p>
                      <a:endParaRPr lang="en-GB" sz="1200" b="0" kern="1200">
                        <a:solidFill>
                          <a:schemeClr val="tx1"/>
                        </a:solidFill>
                        <a:latin typeface="+mn-lt"/>
                        <a:ea typeface="+mn-ea"/>
                        <a:cs typeface="+mn-cs"/>
                      </a:endParaRPr>
                    </a:p>
                  </a:txBody>
                  <a:tcPr marL="0" marR="0" anchor="ctr">
                    <a:lnL w="19050" cap="flat" cmpd="sng" algn="ctr">
                      <a:solidFill>
                        <a:srgbClr val="00B05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solidFill>
                      <a:schemeClr val="bg1"/>
                    </a:solidFill>
                  </a:tcPr>
                </a:tc>
                <a:tc>
                  <a:txBody>
                    <a:bodyPr/>
                    <a:lstStyle/>
                    <a:p>
                      <a:r>
                        <a:rPr lang="en-US" sz="1200" b="0" kern="1200" dirty="0">
                          <a:solidFill>
                            <a:schemeClr val="tx1"/>
                          </a:solidFill>
                          <a:latin typeface="+mn-lt"/>
                          <a:ea typeface="+mn-ea"/>
                          <a:cs typeface="+mn-cs"/>
                        </a:rPr>
                        <a:t>The country has adopted guidelines that provide recommendations on care that reflect the most recent clinical consensus and evidence but not treatment</a:t>
                      </a:r>
                    </a:p>
                  </a:txBody>
                  <a:tcPr marL="72000" marR="36000" anchor="ctr">
                    <a:lnL w="19050" cap="flat" cmpd="sng" algn="ctr">
                      <a:solidFill>
                        <a:srgbClr val="FFC00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solidFill>
                        <a:srgbClr val="FFC000"/>
                      </a:solidFill>
                      <a:prstDash val="solid"/>
                      <a:round/>
                      <a:headEnd type="none" w="med" len="med"/>
                      <a:tailEnd type="none" w="med" len="med"/>
                    </a:lnT>
                    <a:lnB w="19050" cap="flat" cmpd="sng" algn="ctr">
                      <a:solidFill>
                        <a:schemeClr val="tx2"/>
                      </a:solidFill>
                      <a:prstDash val="solid"/>
                      <a:round/>
                      <a:headEnd type="none" w="med" len="med"/>
                      <a:tailEnd type="none" w="med" len="med"/>
                    </a:lnB>
                    <a:solidFill>
                      <a:schemeClr val="bg1"/>
                    </a:solidFill>
                  </a:tcPr>
                </a:tc>
                <a:tc>
                  <a:txBody>
                    <a:bodyPr/>
                    <a:lstStyle/>
                    <a:p>
                      <a:endParaRPr lang="en-GB" sz="1200" b="0" kern="1200" dirty="0">
                        <a:solidFill>
                          <a:schemeClr val="tx1"/>
                        </a:solidFill>
                        <a:latin typeface="+mn-lt"/>
                        <a:ea typeface="+mn-ea"/>
                        <a:cs typeface="+mn-cs"/>
                      </a:endParaRPr>
                    </a:p>
                  </a:txBody>
                  <a:tcPr marL="0" marR="0" anchor="ctr">
                    <a:lnL w="19050" cap="flat" cmpd="sng" algn="ctr">
                      <a:solidFill>
                        <a:srgbClr val="FFC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200" b="0" kern="1200" dirty="0">
                          <a:solidFill>
                            <a:schemeClr val="tx1"/>
                          </a:solidFill>
                          <a:latin typeface="+mn-lt"/>
                          <a:ea typeface="+mn-ea"/>
                          <a:cs typeface="+mn-cs"/>
                        </a:rPr>
                        <a:t>The country has not adopted any guidelines and do not provide any treatment or care recommendations</a:t>
                      </a:r>
                    </a:p>
                  </a:txBody>
                  <a:tcPr anchor="ct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solidFill>
                        <a:srgbClr val="C00000"/>
                      </a:solidFill>
                      <a:prstDash val="solid"/>
                      <a:round/>
                      <a:headEnd type="none" w="med" len="med"/>
                      <a:tailEnd type="none" w="med" len="med"/>
                    </a:lnT>
                    <a:lnB w="19050"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3082277182"/>
                  </a:ext>
                </a:extLst>
              </a:tr>
              <a:tr h="374120">
                <a:tc vMerge="1">
                  <a:txBody>
                    <a:bodyPr/>
                    <a:lstStyle/>
                    <a:p>
                      <a:endParaRPr lang="en-GB"/>
                    </a:p>
                  </a:txBody>
                  <a:tcPr/>
                </a:tc>
                <a:tc rowSpan="3">
                  <a:txBody>
                    <a:bodyPr/>
                    <a:lstStyle/>
                    <a:p>
                      <a:pPr algn="ctr" rtl="0" fontAlgn="ctr"/>
                      <a:r>
                        <a:rPr lang="en-US" sz="1200" b="1" i="0" u="none" strike="noStrike" dirty="0">
                          <a:solidFill>
                            <a:schemeClr val="tx1"/>
                          </a:solidFill>
                          <a:effectLst/>
                          <a:latin typeface="Arial" panose="020B0604020202020204" pitchFamily="34" charset="0"/>
                        </a:rPr>
                        <a:t>Treatment availability</a:t>
                      </a:r>
                    </a:p>
                    <a:p>
                      <a:pPr algn="ctr" rtl="0" fontAlgn="ctr"/>
                      <a:r>
                        <a:rPr lang="en-US" sz="1200" b="0" i="1" u="none" strike="noStrike" dirty="0">
                          <a:solidFill>
                            <a:schemeClr val="tx1"/>
                          </a:solidFill>
                          <a:effectLst/>
                          <a:latin typeface="Arial" panose="020B0604020202020204" pitchFamily="34" charset="0"/>
                        </a:rPr>
                        <a:t>As of Jan-21</a:t>
                      </a:r>
                    </a:p>
                  </a:txBody>
                  <a:tcPr marL="45720" marR="45720" marT="0" marB="0" anchor="ctr">
                    <a:lnL w="12700" cap="flat" cmpd="sng" algn="ctr">
                      <a:no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9050" cap="flat" cmpd="sng" algn="ctr">
                      <a:solidFill>
                        <a:schemeClr val="tx2"/>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l" rtl="0" fontAlgn="ctr"/>
                      <a:r>
                        <a:rPr lang="en-US" sz="1200" b="1" i="0" u="none" strike="noStrike">
                          <a:solidFill>
                            <a:schemeClr val="tx1"/>
                          </a:solidFill>
                          <a:effectLst/>
                          <a:latin typeface="Arial" panose="020B0604020202020204" pitchFamily="34" charset="0"/>
                        </a:rPr>
                        <a:t>Spinraza</a:t>
                      </a:r>
                    </a:p>
                  </a:txBody>
                  <a:tcPr marL="45720" marR="45720" marT="0" marB="0" anchor="ctr">
                    <a:lnL w="6350" cap="flat" cmpd="sng" algn="ctr">
                      <a:solidFill>
                        <a:schemeClr val="bg1">
                          <a:lumMod val="50000"/>
                        </a:schemeClr>
                      </a:solidFill>
                      <a:prstDash val="solid"/>
                      <a:round/>
                      <a:headEnd type="none" w="med" len="med"/>
                      <a:tailEnd type="none" w="med" len="med"/>
                    </a:lnL>
                    <a:lnR w="19050" cap="flat" cmpd="sng" algn="ctr">
                      <a:solidFill>
                        <a:srgbClr val="00B050"/>
                      </a:solid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chemeClr val="tx2"/>
                      </a:solidFill>
                      <a:prstDash val="solid"/>
                      <a:round/>
                      <a:headEnd type="none" w="med" len="med"/>
                      <a:tailEnd type="none" w="med" len="med"/>
                    </a:lnB>
                    <a:solidFill>
                      <a:schemeClr val="bg1"/>
                    </a:solidFill>
                  </a:tcPr>
                </a:tc>
                <a:tc rowSpan="3" gridSpan="2">
                  <a:txBody>
                    <a:bodyPr/>
                    <a:lstStyle/>
                    <a:p>
                      <a:r>
                        <a:rPr lang="en-US" sz="1200" b="0" dirty="0">
                          <a:solidFill>
                            <a:schemeClr val="tx1"/>
                          </a:solidFill>
                        </a:rPr>
                        <a:t>Treatment is reimbursed and there are no access restrictions to the relevant regulatory label* </a:t>
                      </a:r>
                    </a:p>
                  </a:txBody>
                  <a:tcPr anchor="ctr">
                    <a:lnL w="19050" cap="flat" cmpd="sng" algn="ctr">
                      <a:solidFill>
                        <a:srgbClr val="00B050"/>
                      </a:solidFill>
                      <a:prstDash val="solid"/>
                      <a:round/>
                      <a:headEnd type="none" w="med" len="med"/>
                      <a:tailEnd type="none" w="med" len="med"/>
                    </a:lnL>
                    <a:lnR w="19050" cap="flat" cmpd="sng" algn="ctr">
                      <a:solidFill>
                        <a:srgbClr val="00B050"/>
                      </a:solidFill>
                      <a:prstDash val="solid"/>
                      <a:round/>
                      <a:headEnd type="none" w="med" len="med"/>
                      <a:tailEnd type="none" w="med" len="med"/>
                    </a:lnR>
                    <a:lnT w="19050" cap="flat" cmpd="sng" algn="ctr">
                      <a:solidFill>
                        <a:schemeClr val="tx2"/>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hMerge="1">
                  <a:txBody>
                    <a:bodyPr/>
                    <a:lstStyle/>
                    <a:p>
                      <a:endParaRPr lang="en-US" sz="1200" b="0">
                        <a:solidFill>
                          <a:schemeClr val="tx1"/>
                        </a:solidFill>
                      </a:endParaRPr>
                    </a:p>
                  </a:txBody>
                  <a:tcPr anchor="ctr">
                    <a:lnL w="19050" cap="flat" cmpd="sng" algn="ctr">
                      <a:solidFill>
                        <a:srgbClr val="00B050"/>
                      </a:solidFill>
                      <a:prstDash val="solid"/>
                      <a:round/>
                      <a:headEnd type="none" w="med" len="med"/>
                      <a:tailEnd type="none" w="med" len="med"/>
                    </a:lnL>
                    <a:lnR w="19050" cap="flat" cmpd="sng" algn="ctr">
                      <a:solidFill>
                        <a:srgbClr val="00B050"/>
                      </a:solid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chemeClr val="tx2"/>
                      </a:solidFill>
                      <a:prstDash val="solid"/>
                      <a:round/>
                      <a:headEnd type="none" w="med" len="med"/>
                      <a:tailEnd type="none" w="med" len="med"/>
                    </a:lnB>
                    <a:solidFill>
                      <a:schemeClr val="bg1"/>
                    </a:solidFill>
                  </a:tcPr>
                </a:tc>
                <a:tc rowSpan="3">
                  <a:txBody>
                    <a:bodyPr/>
                    <a:lstStyle/>
                    <a:p>
                      <a:endParaRPr lang="en-GB" sz="100" b="0">
                        <a:solidFill>
                          <a:schemeClr val="tx1"/>
                        </a:solidFill>
                      </a:endParaRPr>
                    </a:p>
                  </a:txBody>
                  <a:tcPr marL="0" marR="0" anchor="ctr">
                    <a:lnL w="19050" cap="flat" cmpd="sng" algn="ctr">
                      <a:solidFill>
                        <a:srgbClr val="00B05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a:txBody>
                    <a:bodyPr/>
                    <a:lstStyle/>
                    <a:p>
                      <a:r>
                        <a:rPr lang="en-US" sz="1200" b="0">
                          <a:solidFill>
                            <a:schemeClr val="tx1"/>
                          </a:solidFill>
                        </a:rPr>
                        <a:t>Treatment is reimbursed but there are access restrictions applied to the relevant regulatory label*</a:t>
                      </a:r>
                    </a:p>
                  </a:txBody>
                  <a:tcPr anchor="ctr">
                    <a:lnL w="19050" cap="flat" cmpd="sng" algn="ctr">
                      <a:solidFill>
                        <a:srgbClr val="FFC00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solidFill>
                        <a:schemeClr val="tx2"/>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a:txBody>
                    <a:bodyPr/>
                    <a:lstStyle/>
                    <a:p>
                      <a:endParaRPr lang="en-GB" sz="100" b="0">
                        <a:solidFill>
                          <a:schemeClr val="tx1"/>
                        </a:solidFill>
                      </a:endParaRPr>
                    </a:p>
                  </a:txBody>
                  <a:tcPr marL="0" marR="0" anchor="ctr">
                    <a:lnL w="19050" cap="flat" cmpd="sng" algn="ctr">
                      <a:solidFill>
                        <a:srgbClr val="FFC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3">
                  <a:txBody>
                    <a:bodyPr/>
                    <a:lstStyle/>
                    <a:p>
                      <a:r>
                        <a:rPr lang="en-US" sz="1200" b="0" dirty="0">
                          <a:solidFill>
                            <a:schemeClr val="tx1"/>
                          </a:solidFill>
                        </a:rPr>
                        <a:t>A negative reimbursement decision has been made resulting in no access for any indicated patients</a:t>
                      </a:r>
                      <a:endParaRPr lang="en-GB" sz="1200" b="0" dirty="0">
                        <a:solidFill>
                          <a:schemeClr val="tx1"/>
                        </a:solidFill>
                      </a:endParaRPr>
                    </a:p>
                  </a:txBody>
                  <a:tcPr anchor="ct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solidFill>
                        <a:schemeClr val="tx2"/>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47313878"/>
                  </a:ext>
                </a:extLst>
              </a:tr>
              <a:tr h="374120">
                <a:tc vMerge="1">
                  <a:txBody>
                    <a:bodyPr/>
                    <a:lstStyle/>
                    <a:p>
                      <a:endParaRPr lang="en-GB"/>
                    </a:p>
                  </a:txBody>
                  <a:tcPr/>
                </a:tc>
                <a:tc vMerge="1">
                  <a:txBody>
                    <a:bodyPr/>
                    <a:lstStyle/>
                    <a:p>
                      <a:endParaRPr lang="en-GB"/>
                    </a:p>
                  </a:txBody>
                  <a:tcPr/>
                </a:tc>
                <a:tc>
                  <a:txBody>
                    <a:bodyPr/>
                    <a:lstStyle/>
                    <a:p>
                      <a:pPr algn="l" rtl="0" fontAlgn="ctr"/>
                      <a:r>
                        <a:rPr lang="en-US" sz="1200" b="1" i="0" u="none" strike="noStrike" dirty="0">
                          <a:solidFill>
                            <a:schemeClr val="tx1"/>
                          </a:solidFill>
                          <a:effectLst/>
                          <a:latin typeface="Arial" panose="020B0604020202020204" pitchFamily="34" charset="0"/>
                        </a:rPr>
                        <a:t>Zolgensma</a:t>
                      </a:r>
                    </a:p>
                  </a:txBody>
                  <a:tcPr marL="45720" marR="45720" marT="0" marB="0" anchor="ctr">
                    <a:lnL w="6350" cap="flat" cmpd="sng" algn="ctr">
                      <a:solidFill>
                        <a:schemeClr val="bg1">
                          <a:lumMod val="50000"/>
                        </a:schemeClr>
                      </a:solidFill>
                      <a:prstDash val="solid"/>
                      <a:round/>
                      <a:headEnd type="none" w="med" len="med"/>
                      <a:tailEnd type="none" w="med" len="med"/>
                    </a:lnL>
                    <a:lnR w="19050" cap="flat" cmpd="sng" algn="ctr">
                      <a:solidFill>
                        <a:srgbClr val="00B050"/>
                      </a:solid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chemeClr val="tx2"/>
                      </a:solidFill>
                      <a:prstDash val="solid"/>
                      <a:round/>
                      <a:headEnd type="none" w="med" len="med"/>
                      <a:tailEnd type="none" w="med" len="med"/>
                    </a:lnB>
                    <a:solidFill>
                      <a:schemeClr val="bg1"/>
                    </a:solidFill>
                  </a:tcPr>
                </a:tc>
                <a:tc gridSpan="2" vMerge="1">
                  <a:txBody>
                    <a:bodyPr/>
                    <a:lstStyle/>
                    <a:p>
                      <a:endParaRPr lang="en-GB"/>
                    </a:p>
                  </a:txBody>
                  <a:tcPr/>
                </a:tc>
                <a:tc hMerge="1"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33356505"/>
                  </a:ext>
                </a:extLst>
              </a:tr>
              <a:tr h="374120">
                <a:tc vMerge="1">
                  <a:txBody>
                    <a:bodyPr/>
                    <a:lstStyle/>
                    <a:p>
                      <a:endParaRPr lang="en-GB"/>
                    </a:p>
                  </a:txBody>
                  <a:tcPr/>
                </a:tc>
                <a:tc vMerge="1">
                  <a:txBody>
                    <a:bodyPr/>
                    <a:lstStyle/>
                    <a:p>
                      <a:endParaRPr lang="en-GB"/>
                    </a:p>
                  </a:txBody>
                  <a:tcPr/>
                </a:tc>
                <a:tc>
                  <a:txBody>
                    <a:bodyPr/>
                    <a:lstStyle/>
                    <a:p>
                      <a:pPr algn="l" rtl="0" fontAlgn="ctr"/>
                      <a:r>
                        <a:rPr lang="en-US" sz="1200" b="1" i="0" u="none" strike="noStrike" dirty="0">
                          <a:solidFill>
                            <a:schemeClr val="tx1"/>
                          </a:solidFill>
                          <a:effectLst/>
                          <a:latin typeface="Arial" panose="020B0604020202020204" pitchFamily="34" charset="0"/>
                        </a:rPr>
                        <a:t>Evrysdi</a:t>
                      </a:r>
                    </a:p>
                  </a:txBody>
                  <a:tcPr marL="45720" marR="45720" marT="0" marB="0" anchor="ctr">
                    <a:lnL w="6350" cap="flat" cmpd="sng" algn="ctr">
                      <a:solidFill>
                        <a:schemeClr val="bg1">
                          <a:lumMod val="50000"/>
                        </a:schemeClr>
                      </a:solidFill>
                      <a:prstDash val="solid"/>
                      <a:round/>
                      <a:headEnd type="none" w="med" len="med"/>
                      <a:tailEnd type="none" w="med" len="med"/>
                    </a:lnL>
                    <a:lnR w="19050" cap="flat" cmpd="sng" algn="ctr">
                      <a:solidFill>
                        <a:srgbClr val="00B050"/>
                      </a:solidFill>
                      <a:prstDash val="solid"/>
                      <a:round/>
                      <a:headEnd type="none" w="med" len="med"/>
                      <a:tailEnd type="none" w="med" len="med"/>
                    </a:lnR>
                    <a:lnT w="19050" cap="flat" cmpd="sng" algn="ctr">
                      <a:solidFill>
                        <a:schemeClr val="tx2"/>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gridSpan="2" vMerge="1">
                  <a:txBody>
                    <a:bodyPr/>
                    <a:lstStyle/>
                    <a:p>
                      <a:endParaRPr lang="en-GB"/>
                    </a:p>
                  </a:txBody>
                  <a:tcPr/>
                </a:tc>
                <a:tc hMerge="1"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342375128"/>
                  </a:ext>
                </a:extLst>
              </a:tr>
              <a:tr h="257036">
                <a:tc vMerge="1">
                  <a:txBody>
                    <a:bodyPr/>
                    <a:lstStyle/>
                    <a:p>
                      <a:endParaRPr lang="en-GB"/>
                    </a:p>
                  </a:txBody>
                  <a:tcPr/>
                </a:tc>
                <a:tc rowSpan="2" gridSpan="2">
                  <a:txBody>
                    <a:bodyPr/>
                    <a:lstStyle/>
                    <a:p>
                      <a:pPr algn="l" rtl="0" fontAlgn="ctr"/>
                      <a:endParaRPr lang="en-US" sz="1200" b="1" i="0" u="none" strike="noStrike" dirty="0">
                        <a:solidFill>
                          <a:schemeClr val="tx1"/>
                        </a:solidFill>
                        <a:effectLst/>
                        <a:latin typeface="Arial" panose="020B0604020202020204" pitchFamily="34" charset="0"/>
                      </a:endParaRPr>
                    </a:p>
                  </a:txBody>
                  <a:tcPr marL="45720" marR="45720" marT="0" marB="0" anchor="ctr">
                    <a:lnL w="12700" cap="flat" cmpd="sng" algn="ctr">
                      <a:noFill/>
                      <a:prstDash val="solid"/>
                      <a:round/>
                      <a:headEnd type="none" w="med" len="med"/>
                      <a:tailEnd type="none" w="med" len="med"/>
                    </a:lnL>
                    <a:lnR w="19050" cap="flat" cmpd="sng" algn="ctr">
                      <a:solidFill>
                        <a:srgbClr val="00B050"/>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tx2"/>
                      </a:solidFill>
                      <a:prstDash val="solid"/>
                      <a:round/>
                      <a:headEnd type="none" w="med" len="med"/>
                      <a:tailEnd type="none" w="med" len="med"/>
                    </a:lnB>
                    <a:solidFill>
                      <a:schemeClr val="bg1"/>
                    </a:solidFill>
                  </a:tcPr>
                </a:tc>
                <a:tc rowSpan="2" hMerge="1">
                  <a:txBody>
                    <a:bodyPr/>
                    <a:lstStyle/>
                    <a:p>
                      <a:endParaRPr lang="en-GB"/>
                    </a:p>
                  </a:txBody>
                  <a:tcPr/>
                </a:tc>
                <a:tc>
                  <a:txBody>
                    <a:bodyPr/>
                    <a:lstStyle/>
                    <a:p>
                      <a:r>
                        <a:rPr lang="en-GB" sz="1100" b="1" i="1" dirty="0">
                          <a:solidFill>
                            <a:schemeClr val="tx1"/>
                          </a:solidFill>
                        </a:rPr>
                        <a:t>Grey</a:t>
                      </a:r>
                    </a:p>
                  </a:txBody>
                  <a:tcPr anchor="ctr">
                    <a:lnL w="19050" cap="flat" cmpd="sng" algn="ctr">
                      <a:solidFill>
                        <a:srgbClr val="00B05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gridSpan="5">
                  <a:txBody>
                    <a:bodyPr/>
                    <a:lstStyle/>
                    <a:p>
                      <a:r>
                        <a:rPr lang="en-GB" sz="1200" b="0" dirty="0">
                          <a:solidFill>
                            <a:schemeClr val="tx1"/>
                          </a:solidFill>
                        </a:rPr>
                        <a:t>Product does not yet have marketing authorisation; or assessment ongoing/not yet completed</a:t>
                      </a:r>
                    </a:p>
                  </a:txBody>
                  <a:tcPr anchor="ctr">
                    <a:lnL w="12700" cap="flat" cmpd="sng" algn="ctr">
                      <a:solidFill>
                        <a:schemeClr val="tx1"/>
                      </a:solidFill>
                      <a:prstDash val="solid"/>
                      <a:round/>
                      <a:headEnd type="none" w="med" len="med"/>
                      <a:tailEnd type="none" w="med" len="med"/>
                    </a:lnL>
                    <a:lnR w="19050" cap="flat" cmpd="sng" algn="ctr">
                      <a:solidFill>
                        <a:srgbClr val="C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sz="100"/>
                    </a:p>
                  </a:txBody>
                  <a:tcPr marL="0" marR="0" anchor="ctr">
                    <a:lnL w="19050" cap="flat" cmpd="sng" algn="ctr">
                      <a:solidFill>
                        <a:srgbClr val="00B05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solidFill>
                      <a:schemeClr val="bg1"/>
                    </a:solidFill>
                  </a:tcPr>
                </a:tc>
                <a:tc hMerge="1">
                  <a:txBody>
                    <a:bodyPr/>
                    <a:lstStyle/>
                    <a:p>
                      <a:endParaRPr lang="en-US" sz="1200" b="0">
                        <a:solidFill>
                          <a:schemeClr val="tx1"/>
                        </a:solidFill>
                      </a:endParaRPr>
                    </a:p>
                  </a:txBody>
                  <a:tcPr anchor="ctr">
                    <a:lnL w="19050" cap="flat" cmpd="sng" algn="ctr">
                      <a:solidFill>
                        <a:srgbClr val="FFC00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chemeClr val="tx2"/>
                      </a:solidFill>
                      <a:prstDash val="solid"/>
                      <a:round/>
                      <a:headEnd type="none" w="med" len="med"/>
                      <a:tailEnd type="none" w="med" len="med"/>
                    </a:lnB>
                    <a:solidFill>
                      <a:schemeClr val="bg1"/>
                    </a:solidFill>
                  </a:tcPr>
                </a:tc>
                <a:tc hMerge="1">
                  <a:txBody>
                    <a:bodyPr/>
                    <a:lstStyle/>
                    <a:p>
                      <a:endParaRPr lang="en-GB" sz="100"/>
                    </a:p>
                  </a:txBody>
                  <a:tcPr marL="0" marR="0" anchor="ct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sz="1200" b="0">
                        <a:solidFill>
                          <a:schemeClr val="tx1"/>
                        </a:solidFill>
                      </a:endParaRPr>
                    </a:p>
                  </a:txBody>
                  <a:tcPr anchor="ct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3846568263"/>
                  </a:ext>
                </a:extLst>
              </a:tr>
              <a:tr h="257036">
                <a:tc vMerge="1">
                  <a:txBody>
                    <a:bodyPr/>
                    <a:lstStyle/>
                    <a:p>
                      <a:endParaRPr lang="en-GB"/>
                    </a:p>
                  </a:txBody>
                  <a:tcPr/>
                </a:tc>
                <a:tc gridSpan="2" vMerge="1">
                  <a:txBody>
                    <a:bodyPr/>
                    <a:lstStyle/>
                    <a:p>
                      <a:pPr algn="l" rtl="0" fontAlgn="ctr"/>
                      <a:endParaRPr lang="en-US" sz="1200" b="1" i="0" u="none" strike="noStrike" dirty="0">
                        <a:solidFill>
                          <a:schemeClr val="tx1"/>
                        </a:solidFill>
                        <a:effectLst/>
                        <a:latin typeface="Arial" panose="020B0604020202020204" pitchFamily="34" charset="0"/>
                      </a:endParaRPr>
                    </a:p>
                  </a:txBody>
                  <a:tcPr marL="45720" marR="45720" marT="0" marB="0" anchor="ctr">
                    <a:lnL w="12700" cap="flat" cmpd="sng" algn="ctr">
                      <a:noFill/>
                      <a:prstDash val="solid"/>
                      <a:round/>
                      <a:headEnd type="none" w="med" len="med"/>
                      <a:tailEnd type="none" w="med" len="med"/>
                    </a:lnL>
                    <a:lnR w="19050" cap="flat" cmpd="sng" algn="ctr">
                      <a:solidFill>
                        <a:srgbClr val="00B050"/>
                      </a:solid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chemeClr val="tx2"/>
                      </a:solidFill>
                      <a:prstDash val="solid"/>
                      <a:round/>
                      <a:headEnd type="none" w="med" len="med"/>
                      <a:tailEnd type="none" w="med" len="med"/>
                    </a:lnB>
                    <a:solidFill>
                      <a:schemeClr val="bg1"/>
                    </a:solidFill>
                  </a:tcPr>
                </a:tc>
                <a:tc hMerge="1" vMerge="1">
                  <a:txBody>
                    <a:bodyPr/>
                    <a:lstStyle/>
                    <a:p>
                      <a:endParaRPr lang="en-GB"/>
                    </a:p>
                  </a:txBody>
                  <a:tcPr/>
                </a:tc>
                <a:tc>
                  <a:txBody>
                    <a:bodyPr/>
                    <a:lstStyle/>
                    <a:p>
                      <a:r>
                        <a:rPr lang="en-GB" sz="1100" b="1" i="1" dirty="0">
                          <a:solidFill>
                            <a:schemeClr val="bg1"/>
                          </a:solidFill>
                        </a:rPr>
                        <a:t>Blue</a:t>
                      </a:r>
                    </a:p>
                  </a:txBody>
                  <a:tcPr anchor="ctr">
                    <a:lnL w="19050" cap="flat" cmpd="sng" algn="ctr">
                      <a:solidFill>
                        <a:srgbClr val="00B05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3AE"/>
                    </a:solidFill>
                  </a:tcPr>
                </a:tc>
                <a:tc gridSpan="5">
                  <a:txBody>
                    <a:bodyPr/>
                    <a:lstStyle/>
                    <a:p>
                      <a:r>
                        <a:rPr lang="en-US" sz="1200" b="0" dirty="0">
                          <a:solidFill>
                            <a:schemeClr val="tx1"/>
                          </a:solidFill>
                        </a:rPr>
                        <a:t>Treatment is reimbursed through a formally agreed early access program</a:t>
                      </a:r>
                      <a:endParaRPr lang="en-GB" sz="1200" b="0" dirty="0">
                        <a:solidFill>
                          <a:schemeClr val="tx1"/>
                        </a:solidFill>
                      </a:endParaRPr>
                    </a:p>
                  </a:txBody>
                  <a:tcPr anchor="ctr">
                    <a:lnL w="12700" cap="flat" cmpd="sng" algn="ctr">
                      <a:solidFill>
                        <a:schemeClr val="tx1"/>
                      </a:solidFill>
                      <a:prstDash val="solid"/>
                      <a:round/>
                      <a:headEnd type="none" w="med" len="med"/>
                      <a:tailEnd type="none" w="med" len="med"/>
                    </a:lnL>
                    <a:lnR w="19050" cap="flat" cmpd="sng" algn="ctr">
                      <a:solidFill>
                        <a:srgbClr val="C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0199024"/>
                  </a:ext>
                </a:extLst>
              </a:tr>
              <a:tr h="1113821">
                <a:tc vMerge="1">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endParaRPr lang="en-GB" sz="1200" b="1">
                        <a:solidFill>
                          <a:schemeClr val="bg1"/>
                        </a:solidFill>
                      </a:endParaRPr>
                    </a:p>
                  </a:txBody>
                  <a:tcPr marL="288000" marT="0" marB="0" anchor="ctr">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solidFill>
                      <a:schemeClr val="accent1"/>
                    </a:solidFill>
                  </a:tcPr>
                </a:tc>
                <a:tc gridSpan="2">
                  <a:txBody>
                    <a:bodyPr/>
                    <a:lstStyle/>
                    <a:p>
                      <a:pPr algn="l" rtl="0" fontAlgn="ctr"/>
                      <a:r>
                        <a:rPr lang="en-US" sz="1200" b="1" i="0" u="none" strike="noStrike" dirty="0">
                          <a:solidFill>
                            <a:schemeClr val="tx1"/>
                          </a:solidFill>
                          <a:effectLst/>
                          <a:latin typeface="Arial" panose="020B0604020202020204" pitchFamily="34" charset="0"/>
                        </a:rPr>
                        <a:t>Selected care provisions</a:t>
                      </a:r>
                    </a:p>
                  </a:txBody>
                  <a:tcPr marL="45720" marR="45720" marT="0" marB="0" anchor="ctr">
                    <a:lnL w="12700" cap="flat" cmpd="sng" algn="ctr">
                      <a:noFill/>
                      <a:prstDash val="solid"/>
                      <a:round/>
                      <a:headEnd type="none" w="med" len="med"/>
                      <a:tailEnd type="none" w="med" len="med"/>
                    </a:lnL>
                    <a:lnR w="19050" cap="flat" cmpd="sng" algn="ctr">
                      <a:solidFill>
                        <a:srgbClr val="00B050"/>
                      </a:solidFill>
                      <a:prstDash val="solid"/>
                      <a:round/>
                      <a:headEnd type="none" w="med" len="med"/>
                      <a:tailEnd type="none" w="med" len="med"/>
                    </a:lnR>
                    <a:lnT w="19050" cap="flat" cmpd="sng" algn="ctr">
                      <a:solidFill>
                        <a:schemeClr val="tx2"/>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hMerge="1">
                  <a:txBody>
                    <a:bodyPr/>
                    <a:lstStyle/>
                    <a:p>
                      <a:endParaRPr lang="en-GB"/>
                    </a:p>
                  </a:txBody>
                  <a:tcPr/>
                </a:tc>
                <a:tc gridSpan="2">
                  <a:txBody>
                    <a:bodyPr/>
                    <a:lstStyle/>
                    <a:p>
                      <a:r>
                        <a:rPr lang="en-US" sz="1200" b="0" dirty="0">
                          <a:solidFill>
                            <a:schemeClr val="tx1"/>
                          </a:solidFill>
                        </a:rPr>
                        <a:t>Selected care provisions^ </a:t>
                      </a:r>
                      <a:r>
                        <a:rPr lang="en-US" sz="1200" b="0" dirty="0" err="1">
                          <a:solidFill>
                            <a:schemeClr val="tx1"/>
                          </a:solidFill>
                        </a:rPr>
                        <a:t>analysed</a:t>
                      </a:r>
                      <a:r>
                        <a:rPr lang="en-US" sz="1200" b="0" dirty="0">
                          <a:solidFill>
                            <a:schemeClr val="tx1"/>
                          </a:solidFill>
                        </a:rPr>
                        <a:t> are reimbursed for SMA patients and caregivers without major issues experienced to gain access to these services</a:t>
                      </a:r>
                    </a:p>
                  </a:txBody>
                  <a:tcPr anchor="ctr">
                    <a:lnL w="19050" cap="flat" cmpd="sng" algn="ctr">
                      <a:solidFill>
                        <a:srgbClr val="00B050"/>
                      </a:solidFill>
                      <a:prstDash val="solid"/>
                      <a:round/>
                      <a:headEnd type="none" w="med" len="med"/>
                      <a:tailEnd type="none" w="med" len="med"/>
                    </a:lnL>
                    <a:lnR w="19050" cap="flat" cmpd="sng" algn="ctr">
                      <a:solidFill>
                        <a:srgbClr val="00B05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00B050"/>
                      </a:solidFill>
                      <a:prstDash val="solid"/>
                      <a:round/>
                      <a:headEnd type="none" w="med" len="med"/>
                      <a:tailEnd type="none" w="med" len="med"/>
                    </a:lnB>
                    <a:solidFill>
                      <a:schemeClr val="bg1"/>
                    </a:solidFill>
                  </a:tcPr>
                </a:tc>
                <a:tc hMerge="1">
                  <a:txBody>
                    <a:bodyPr/>
                    <a:lstStyle/>
                    <a:p>
                      <a:endParaRPr lang="en-US" sz="1200" b="0">
                        <a:solidFill>
                          <a:schemeClr val="tx1"/>
                        </a:solidFill>
                      </a:endParaRPr>
                    </a:p>
                  </a:txBody>
                  <a:tcPr anchor="ctr">
                    <a:lnL w="19050" cap="flat" cmpd="sng" algn="ctr">
                      <a:solidFill>
                        <a:srgbClr val="00B050"/>
                      </a:solidFill>
                      <a:prstDash val="solid"/>
                      <a:round/>
                      <a:headEnd type="none" w="med" len="med"/>
                      <a:tailEnd type="none" w="med" len="med"/>
                    </a:lnL>
                    <a:lnR w="19050" cap="flat" cmpd="sng" algn="ctr">
                      <a:solidFill>
                        <a:srgbClr val="00B050"/>
                      </a:solid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rgbClr val="00B050"/>
                      </a:solidFill>
                      <a:prstDash val="solid"/>
                      <a:round/>
                      <a:headEnd type="none" w="med" len="med"/>
                      <a:tailEnd type="none" w="med" len="med"/>
                    </a:lnB>
                    <a:solidFill>
                      <a:schemeClr val="bg1"/>
                    </a:solidFill>
                  </a:tcPr>
                </a:tc>
                <a:tc>
                  <a:txBody>
                    <a:bodyPr/>
                    <a:lstStyle/>
                    <a:p>
                      <a:endParaRPr lang="en-GB" sz="100" b="0">
                        <a:solidFill>
                          <a:schemeClr val="tx1"/>
                        </a:solidFill>
                      </a:endParaRPr>
                    </a:p>
                  </a:txBody>
                  <a:tcPr marL="0" marR="0" anchor="ctr">
                    <a:lnL w="19050" cap="flat" cmpd="sng" algn="ctr">
                      <a:solidFill>
                        <a:srgbClr val="00B050"/>
                      </a:solidFill>
                      <a:prstDash val="solid"/>
                      <a:round/>
                      <a:headEnd type="none" w="med" len="med"/>
                      <a:tailEnd type="none" w="med" len="med"/>
                    </a:lnL>
                    <a:lnR w="19050" cap="flat" cmpd="sng" algn="ctr">
                      <a:solidFill>
                        <a:srgbClr val="FFC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solidFill>
                      <a:schemeClr val="bg1"/>
                    </a:solidFill>
                  </a:tcPr>
                </a:tc>
                <a:tc>
                  <a:txBody>
                    <a:bodyPr/>
                    <a:lstStyle/>
                    <a:p>
                      <a:r>
                        <a:rPr lang="en-US" sz="1200" b="0" dirty="0">
                          <a:solidFill>
                            <a:schemeClr val="tx1"/>
                          </a:solidFill>
                        </a:rPr>
                        <a:t>Selected care provisions^ </a:t>
                      </a:r>
                      <a:r>
                        <a:rPr lang="en-US" sz="1200" b="0" dirty="0" err="1">
                          <a:solidFill>
                            <a:schemeClr val="tx1"/>
                          </a:solidFill>
                        </a:rPr>
                        <a:t>analysed</a:t>
                      </a:r>
                      <a:r>
                        <a:rPr lang="en-US" sz="1200" b="0" dirty="0">
                          <a:solidFill>
                            <a:schemeClr val="tx1"/>
                          </a:solidFill>
                        </a:rPr>
                        <a:t> are reimbursed for SMA patients or caregivers but there are issues for patients to access the necessary care</a:t>
                      </a:r>
                    </a:p>
                  </a:txBody>
                  <a:tcPr anchor="ctr">
                    <a:lnL w="19050" cap="flat" cmpd="sng" algn="ctr">
                      <a:solidFill>
                        <a:srgbClr val="FFC000"/>
                      </a:solidFill>
                      <a:prstDash val="solid"/>
                      <a:round/>
                      <a:headEnd type="none" w="med" len="med"/>
                      <a:tailEnd type="none" w="med" len="med"/>
                    </a:lnL>
                    <a:lnR w="19050" cap="flat" cmpd="sng" algn="ctr">
                      <a:solidFill>
                        <a:srgbClr val="FFC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FFC000"/>
                      </a:solidFill>
                      <a:prstDash val="solid"/>
                      <a:round/>
                      <a:headEnd type="none" w="med" len="med"/>
                      <a:tailEnd type="none" w="med" len="med"/>
                    </a:lnB>
                    <a:solidFill>
                      <a:schemeClr val="bg1"/>
                    </a:solidFill>
                  </a:tcPr>
                </a:tc>
                <a:tc>
                  <a:txBody>
                    <a:bodyPr/>
                    <a:lstStyle/>
                    <a:p>
                      <a:endParaRPr lang="en-GB" sz="100" b="0">
                        <a:solidFill>
                          <a:schemeClr val="tx1"/>
                        </a:solidFill>
                      </a:endParaRPr>
                    </a:p>
                  </a:txBody>
                  <a:tcPr marL="0" marR="0" anchor="ctr">
                    <a:lnL w="19050" cap="flat" cmpd="sng" algn="ctr">
                      <a:solidFill>
                        <a:srgbClr val="FFC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200" b="0" dirty="0">
                          <a:solidFill>
                            <a:schemeClr val="tx1"/>
                          </a:solidFill>
                        </a:rPr>
                        <a:t>Selected care provisions^ </a:t>
                      </a:r>
                      <a:r>
                        <a:rPr lang="en-US" sz="1200" b="0" dirty="0" err="1">
                          <a:solidFill>
                            <a:schemeClr val="tx1"/>
                          </a:solidFill>
                        </a:rPr>
                        <a:t>analysed</a:t>
                      </a:r>
                      <a:r>
                        <a:rPr lang="en-US" sz="1200" b="0" dirty="0">
                          <a:solidFill>
                            <a:schemeClr val="tx1"/>
                          </a:solidFill>
                        </a:rPr>
                        <a:t> are not reimbursed or limited for SMA patients or caregivers</a:t>
                      </a:r>
                    </a:p>
                  </a:txBody>
                  <a:tcPr anchor="ct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C00000"/>
                      </a:solidFill>
                      <a:prstDash val="solid"/>
                      <a:round/>
                      <a:headEnd type="none" w="med" len="med"/>
                      <a:tailEnd type="none" w="med" len="med"/>
                    </a:lnB>
                    <a:solidFill>
                      <a:schemeClr val="bg1"/>
                    </a:solidFill>
                  </a:tcPr>
                </a:tc>
                <a:extLst>
                  <a:ext uri="{0D108BD9-81ED-4DB2-BD59-A6C34878D82A}">
                    <a16:rowId xmlns:a16="http://schemas.microsoft.com/office/drawing/2014/main" val="35325821"/>
                  </a:ext>
                </a:extLst>
              </a:tr>
            </a:tbl>
          </a:graphicData>
        </a:graphic>
      </p:graphicFrame>
      <p:sp>
        <p:nvSpPr>
          <p:cNvPr id="8" name="Oval 7">
            <a:extLst>
              <a:ext uri="{FF2B5EF4-FFF2-40B4-BE49-F238E27FC236}">
                <a16:creationId xmlns:a16="http://schemas.microsoft.com/office/drawing/2014/main" id="{EC1AB8F8-0B95-4A1C-B0AE-D845DCE2712A}"/>
              </a:ext>
            </a:extLst>
          </p:cNvPr>
          <p:cNvSpPr/>
          <p:nvPr/>
        </p:nvSpPr>
        <p:spPr>
          <a:xfrm>
            <a:off x="535552" y="3768826"/>
            <a:ext cx="351293" cy="351293"/>
          </a:xfrm>
          <a:prstGeom prst="ellipse">
            <a:avLst/>
          </a:prstGeom>
          <a:solidFill>
            <a:schemeClr val="accent1">
              <a:lumMod val="75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srgbClr val="FFFFFF"/>
                </a:solidFill>
                <a:effectLst/>
                <a:uLnTx/>
                <a:uFillTx/>
                <a:latin typeface="Arial"/>
                <a:ea typeface="+mn-ea"/>
                <a:cs typeface="+mn-cs"/>
              </a:rPr>
              <a:t>5</a:t>
            </a:r>
          </a:p>
        </p:txBody>
      </p:sp>
      <p:sp>
        <p:nvSpPr>
          <p:cNvPr id="9" name="Text Placeholder 14">
            <a:extLst>
              <a:ext uri="{FF2B5EF4-FFF2-40B4-BE49-F238E27FC236}">
                <a16:creationId xmlns:a16="http://schemas.microsoft.com/office/drawing/2014/main" id="{251BEC93-47B7-45F0-9517-B33CADEE4389}"/>
              </a:ext>
            </a:extLst>
          </p:cNvPr>
          <p:cNvSpPr txBox="1">
            <a:spLocks/>
          </p:cNvSpPr>
          <p:nvPr/>
        </p:nvSpPr>
        <p:spPr>
          <a:xfrm>
            <a:off x="711200" y="5835766"/>
            <a:ext cx="11145838" cy="588979"/>
          </a:xfrm>
          <a:prstGeom prst="rect">
            <a:avLst/>
          </a:prstGeom>
        </p:spPr>
        <p:txBody>
          <a:bodyPr anchor="ctr"/>
          <a:lstStyle>
            <a:lvl1pPr marL="0" indent="0" algn="l" defTabSz="914363" rtl="0" eaLnBrk="1" latinLnBrk="0" hangingPunct="1">
              <a:lnSpc>
                <a:spcPct val="85000"/>
              </a:lnSpc>
              <a:spcBef>
                <a:spcPts val="1000"/>
              </a:spcBef>
              <a:buFontTx/>
              <a:buNone/>
              <a:defRPr sz="900" b="1" kern="1200">
                <a:solidFill>
                  <a:schemeClr val="tx1"/>
                </a:solidFill>
                <a:latin typeface="Arial" panose="020B0604020202020204" pitchFamily="34" charset="0"/>
                <a:ea typeface="+mn-ea"/>
                <a:cs typeface="Arial" panose="020B0604020202020204" pitchFamily="34" charset="0"/>
              </a:defRPr>
            </a:lvl1pPr>
            <a:lvl2pPr marL="685773"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2pPr>
            <a:lvl3pPr marL="1142954"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3pPr>
            <a:lvl4pPr marL="1600136"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4pPr>
            <a:lvl5pPr marL="2057318"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5pPr>
            <a:lvl6pPr marL="2514499"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81"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63"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45"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363" rtl="0" eaLnBrk="1" fontAlgn="auto" latinLnBrk="0" hangingPunct="1">
              <a:lnSpc>
                <a:spcPct val="85000"/>
              </a:lnSpc>
              <a:spcBef>
                <a:spcPts val="300"/>
              </a:spcBef>
              <a:spcAft>
                <a:spcPts val="0"/>
              </a:spcAft>
              <a:buClrTx/>
              <a:buSzTx/>
              <a:buFontTx/>
              <a:buNone/>
              <a:tabLst/>
              <a:defRPr/>
            </a:pPr>
            <a:r>
              <a:rPr kumimoji="0" lang="en-GB" sz="900" b="1" i="0" u="none" strike="noStrike" kern="120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EMA – </a:t>
            </a:r>
            <a:r>
              <a:rPr kumimoji="0" lang="en-GB" sz="900" b="0" i="0" u="none" strike="noStrike" kern="120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European Medicines Agency, </a:t>
            </a:r>
            <a:r>
              <a:rPr kumimoji="0" lang="en-GB" sz="900" b="1" i="0" u="none" strike="noStrike" kern="120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SMA – </a:t>
            </a:r>
            <a:r>
              <a:rPr kumimoji="0" lang="en-GB" sz="900" b="0" i="0" u="none" strike="noStrike" kern="120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Spinal Muscular Atrophy</a:t>
            </a:r>
          </a:p>
          <a:p>
            <a:pPr marL="0" marR="0" lvl="0" indent="0" algn="l" defTabSz="914363" rtl="0" eaLnBrk="1" fontAlgn="auto" latinLnBrk="0" hangingPunct="1">
              <a:lnSpc>
                <a:spcPct val="85000"/>
              </a:lnSpc>
              <a:spcBef>
                <a:spcPts val="300"/>
              </a:spcBef>
              <a:spcAft>
                <a:spcPts val="0"/>
              </a:spcAft>
              <a:buClrTx/>
              <a:buSzTx/>
              <a:buFontTx/>
              <a:buNone/>
              <a:tabLst/>
              <a:defRPr/>
            </a:pPr>
            <a:r>
              <a:rPr kumimoji="0" lang="en-US" sz="1000" b="0" i="0" u="none" strike="noStrike" kern="120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 </a:t>
            </a:r>
            <a:r>
              <a:rPr kumimoji="0" lang="en-US" sz="900" b="0" i="0" u="none" strike="noStrike" kern="120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Comparison to the relevant regulatory label will be made (EMA in most markets; national regulatory agencies in CH, UA, MD, RS) EMA approved labels for Spinraza and Zolgensma are included in the slide notes</a:t>
            </a:r>
          </a:p>
          <a:p>
            <a:pPr marL="0" marR="0" lvl="0" indent="0" algn="l" defTabSz="914363" rtl="0" eaLnBrk="1" fontAlgn="auto" latinLnBrk="0" hangingPunct="1">
              <a:lnSpc>
                <a:spcPct val="85000"/>
              </a:lnSpc>
              <a:spcBef>
                <a:spcPts val="300"/>
              </a:spcBef>
              <a:spcAft>
                <a:spcPts val="0"/>
              </a:spcAft>
              <a:buClrTx/>
              <a:buSzTx/>
              <a:buFontTx/>
              <a:buNone/>
              <a:tabLst/>
              <a:defRPr/>
            </a:pPr>
            <a:r>
              <a:rPr kumimoji="0" lang="en-US" sz="900" b="0" i="0" u="none" strike="noStrike" kern="120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 Treatment-related care will focus specifically on:</a:t>
            </a:r>
            <a:r>
              <a:rPr kumimoji="0" lang="en-US" sz="900" b="1" i="0" u="none" strike="noStrike" kern="120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 (1) </a:t>
            </a:r>
            <a:r>
              <a:rPr kumimoji="0" lang="en-US" sz="900" b="0" i="0" u="none" strike="noStrike" kern="120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Physiotherapy and rehabilitation therapies, </a:t>
            </a:r>
            <a:r>
              <a:rPr kumimoji="0" lang="en-US" sz="900" b="1" i="0" u="none" strike="noStrike" kern="120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(2)</a:t>
            </a:r>
            <a:r>
              <a:rPr kumimoji="0" lang="en-US" sz="900" b="0" i="0" u="none" strike="noStrike" kern="120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 Home adaptation; and</a:t>
            </a:r>
            <a:r>
              <a:rPr kumimoji="0" lang="en-US" sz="900" b="1" i="0" u="none" strike="noStrike" kern="120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 (3) </a:t>
            </a:r>
            <a:r>
              <a:rPr kumimoji="0" lang="en-US" sz="900" b="0" i="0" u="none" strike="noStrike" kern="120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Financial patient/caregiver support</a:t>
            </a:r>
          </a:p>
        </p:txBody>
      </p:sp>
      <p:grpSp>
        <p:nvGrpSpPr>
          <p:cNvPr id="29" name="Group 28">
            <a:extLst>
              <a:ext uri="{FF2B5EF4-FFF2-40B4-BE49-F238E27FC236}">
                <a16:creationId xmlns:a16="http://schemas.microsoft.com/office/drawing/2014/main" id="{64DC7F84-CEB8-49B0-B3CC-D8BF3D31E85C}"/>
              </a:ext>
            </a:extLst>
          </p:cNvPr>
          <p:cNvGrpSpPr/>
          <p:nvPr/>
        </p:nvGrpSpPr>
        <p:grpSpPr>
          <a:xfrm>
            <a:off x="612292" y="6134319"/>
            <a:ext cx="8435032" cy="844627"/>
            <a:chOff x="612292" y="6134319"/>
            <a:chExt cx="8435032" cy="844627"/>
          </a:xfrm>
        </p:grpSpPr>
        <p:grpSp>
          <p:nvGrpSpPr>
            <p:cNvPr id="31" name="Group 30">
              <a:extLst>
                <a:ext uri="{FF2B5EF4-FFF2-40B4-BE49-F238E27FC236}">
                  <a16:creationId xmlns:a16="http://schemas.microsoft.com/office/drawing/2014/main" id="{E06A7F03-818D-4DD4-AF39-FA466040339F}"/>
                </a:ext>
              </a:extLst>
            </p:cNvPr>
            <p:cNvGrpSpPr/>
            <p:nvPr/>
          </p:nvGrpSpPr>
          <p:grpSpPr>
            <a:xfrm>
              <a:off x="612292" y="6134319"/>
              <a:ext cx="8435032" cy="659678"/>
              <a:chOff x="612292" y="6134319"/>
              <a:chExt cx="8435032" cy="659678"/>
            </a:xfrm>
          </p:grpSpPr>
          <p:sp>
            <p:nvSpPr>
              <p:cNvPr id="35" name="Text Placeholder 3">
                <a:extLst>
                  <a:ext uri="{FF2B5EF4-FFF2-40B4-BE49-F238E27FC236}">
                    <a16:creationId xmlns:a16="http://schemas.microsoft.com/office/drawing/2014/main" id="{0FFB101D-22A0-40D2-A48B-39F168DB245F}"/>
                  </a:ext>
                </a:extLst>
              </p:cNvPr>
              <p:cNvSpPr txBox="1">
                <a:spLocks/>
              </p:cNvSpPr>
              <p:nvPr/>
            </p:nvSpPr>
            <p:spPr>
              <a:xfrm>
                <a:off x="612292" y="6653452"/>
                <a:ext cx="1063112" cy="138499"/>
              </a:xfrm>
              <a:prstGeom prst="rect">
                <a:avLst/>
              </a:prstGeom>
            </p:spPr>
            <p:txBody>
              <a:bodyPr wrap="none" tIns="0" bIns="0" anchor="ctr">
                <a:spAutoFit/>
              </a:bodyPr>
              <a:lstStyle>
                <a:defPPr>
                  <a:defRPr lang="en-US"/>
                </a:defPPr>
                <a:lvl1pPr lvl="0" algn="ctr" defTabSz="914308">
                  <a:defRPr sz="1600" kern="0">
                    <a:solidFill>
                      <a:schemeClr val="bg2"/>
                    </a:solidFill>
                    <a:latin typeface="Arial" panose="020B0604020202020204" pitchFamily="34" charset="0"/>
                    <a:cs typeface="Arial" panose="020B0604020202020204" pitchFamily="34" charset="0"/>
                  </a:defRPr>
                </a:lvl1pPr>
                <a:lvl2pPr marL="685773"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2pPr>
                <a:lvl3pPr marL="1142954"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3pPr>
                <a:lvl4pPr marL="1600136"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4pPr>
                <a:lvl5pPr marL="2057318"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5pPr>
                <a:lvl6pPr marL="2514499"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81"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63"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45"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Variation Status</a:t>
                </a:r>
              </a:p>
            </p:txBody>
          </p:sp>
          <p:sp>
            <p:nvSpPr>
              <p:cNvPr id="36" name="Rectangle 35">
                <a:extLst>
                  <a:ext uri="{FF2B5EF4-FFF2-40B4-BE49-F238E27FC236}">
                    <a16:creationId xmlns:a16="http://schemas.microsoft.com/office/drawing/2014/main" id="{B9172746-F7AB-492D-8A51-441F8A7C8E54}"/>
                  </a:ext>
                </a:extLst>
              </p:cNvPr>
              <p:cNvSpPr/>
              <p:nvPr/>
            </p:nvSpPr>
            <p:spPr>
              <a:xfrm>
                <a:off x="3338310" y="6653452"/>
                <a:ext cx="1124026"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 Clinical variation</a:t>
                </a:r>
              </a:p>
            </p:txBody>
          </p:sp>
          <p:sp>
            <p:nvSpPr>
              <p:cNvPr id="37" name="Rectangle 36">
                <a:extLst>
                  <a:ext uri="{FF2B5EF4-FFF2-40B4-BE49-F238E27FC236}">
                    <a16:creationId xmlns:a16="http://schemas.microsoft.com/office/drawing/2014/main" id="{1A10ECB7-EF78-4CB1-8A37-2F2DE24F1420}"/>
                  </a:ext>
                </a:extLst>
              </p:cNvPr>
              <p:cNvSpPr/>
              <p:nvPr/>
            </p:nvSpPr>
            <p:spPr>
              <a:xfrm>
                <a:off x="5074144" y="6653452"/>
                <a:ext cx="1438214"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 Geographical variation</a:t>
                </a:r>
              </a:p>
            </p:txBody>
          </p:sp>
          <p:sp>
            <p:nvSpPr>
              <p:cNvPr id="38" name="Rectangle 37">
                <a:extLst>
                  <a:ext uri="{FF2B5EF4-FFF2-40B4-BE49-F238E27FC236}">
                    <a16:creationId xmlns:a16="http://schemas.microsoft.com/office/drawing/2014/main" id="{82F8E995-3C88-42AA-BFB7-27CF2A2C310F}"/>
                  </a:ext>
                </a:extLst>
              </p:cNvPr>
              <p:cNvSpPr/>
              <p:nvPr/>
            </p:nvSpPr>
            <p:spPr>
              <a:xfrm>
                <a:off x="2182316" y="6653452"/>
                <a:ext cx="918841"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 No Variation</a:t>
                </a:r>
              </a:p>
            </p:txBody>
          </p:sp>
          <p:sp>
            <p:nvSpPr>
              <p:cNvPr id="39" name="Text Placeholder 3">
                <a:extLst>
                  <a:ext uri="{FF2B5EF4-FFF2-40B4-BE49-F238E27FC236}">
                    <a16:creationId xmlns:a16="http://schemas.microsoft.com/office/drawing/2014/main" id="{EEF18E60-2AB2-4668-AC1A-A3F7FB7B6D9E}"/>
                  </a:ext>
                </a:extLst>
              </p:cNvPr>
              <p:cNvSpPr txBox="1">
                <a:spLocks/>
              </p:cNvSpPr>
              <p:nvPr/>
            </p:nvSpPr>
            <p:spPr>
              <a:xfrm>
                <a:off x="612292" y="6402174"/>
                <a:ext cx="909223" cy="138499"/>
              </a:xfrm>
              <a:prstGeom prst="rect">
                <a:avLst/>
              </a:prstGeom>
            </p:spPr>
            <p:txBody>
              <a:bodyPr wrap="none" tIns="0" bIns="0" anchor="ctr">
                <a:spAutoFit/>
              </a:bodyPr>
              <a:lstStyle>
                <a:defPPr>
                  <a:defRPr lang="en-US"/>
                </a:defPPr>
                <a:lvl1pPr lvl="0" algn="ctr" defTabSz="914308">
                  <a:defRPr sz="1600" kern="0">
                    <a:solidFill>
                      <a:schemeClr val="bg2"/>
                    </a:solidFill>
                    <a:latin typeface="Arial" panose="020B0604020202020204" pitchFamily="34" charset="0"/>
                    <a:cs typeface="Arial" panose="020B0604020202020204" pitchFamily="34" charset="0"/>
                  </a:defRPr>
                </a:lvl1pPr>
                <a:lvl2pPr marL="685773"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2pPr>
                <a:lvl3pPr marL="1142954"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3pPr>
                <a:lvl4pPr marL="1600136"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4pPr>
                <a:lvl5pPr marL="2057318"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5pPr>
                <a:lvl6pPr marL="2514499"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81"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63"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45"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Metric Status</a:t>
                </a:r>
              </a:p>
            </p:txBody>
          </p:sp>
          <p:sp>
            <p:nvSpPr>
              <p:cNvPr id="40" name="Rectangle 39">
                <a:extLst>
                  <a:ext uri="{FF2B5EF4-FFF2-40B4-BE49-F238E27FC236}">
                    <a16:creationId xmlns:a16="http://schemas.microsoft.com/office/drawing/2014/main" id="{09455B08-DBC9-4913-B8F5-99A437A207EF}"/>
                  </a:ext>
                </a:extLst>
              </p:cNvPr>
              <p:cNvSpPr/>
              <p:nvPr/>
            </p:nvSpPr>
            <p:spPr>
              <a:xfrm>
                <a:off x="5074144" y="6402174"/>
                <a:ext cx="752129"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 Not good</a:t>
                </a:r>
              </a:p>
            </p:txBody>
          </p:sp>
          <p:sp>
            <p:nvSpPr>
              <p:cNvPr id="41" name="Rectangle 40">
                <a:extLst>
                  <a:ext uri="{FF2B5EF4-FFF2-40B4-BE49-F238E27FC236}">
                    <a16:creationId xmlns:a16="http://schemas.microsoft.com/office/drawing/2014/main" id="{09A5353F-43C7-40BE-81A2-5504A3978ECD}"/>
                  </a:ext>
                </a:extLst>
              </p:cNvPr>
              <p:cNvSpPr/>
              <p:nvPr/>
            </p:nvSpPr>
            <p:spPr>
              <a:xfrm>
                <a:off x="2182316" y="6402174"/>
                <a:ext cx="566181"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 Good</a:t>
                </a:r>
              </a:p>
            </p:txBody>
          </p:sp>
          <p:sp>
            <p:nvSpPr>
              <p:cNvPr id="42" name="Rectangle 41">
                <a:extLst>
                  <a:ext uri="{FF2B5EF4-FFF2-40B4-BE49-F238E27FC236}">
                    <a16:creationId xmlns:a16="http://schemas.microsoft.com/office/drawing/2014/main" id="{2C94FD1A-9C72-4B03-8E51-5CDD8A95FC6F}"/>
                  </a:ext>
                </a:extLst>
              </p:cNvPr>
              <p:cNvSpPr/>
              <p:nvPr/>
            </p:nvSpPr>
            <p:spPr>
              <a:xfrm>
                <a:off x="3338310" y="6402174"/>
                <a:ext cx="1457450"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 Room for improvement</a:t>
                </a:r>
              </a:p>
            </p:txBody>
          </p:sp>
          <p:sp>
            <p:nvSpPr>
              <p:cNvPr id="43" name="Text Placeholder 3">
                <a:extLst>
                  <a:ext uri="{FF2B5EF4-FFF2-40B4-BE49-F238E27FC236}">
                    <a16:creationId xmlns:a16="http://schemas.microsoft.com/office/drawing/2014/main" id="{D9314CFE-823F-469E-BD58-9548831BF47C}"/>
                  </a:ext>
                </a:extLst>
              </p:cNvPr>
              <p:cNvSpPr txBox="1">
                <a:spLocks/>
              </p:cNvSpPr>
              <p:nvPr/>
            </p:nvSpPr>
            <p:spPr>
              <a:xfrm>
                <a:off x="6544997" y="6458563"/>
                <a:ext cx="2502327" cy="276999"/>
              </a:xfrm>
              <a:prstGeom prst="rect">
                <a:avLst/>
              </a:prstGeom>
            </p:spPr>
            <p:txBody>
              <a:bodyPr wrap="square" tIns="0" bIns="0" anchor="ctr">
                <a:spAutoFit/>
              </a:bodyPr>
              <a:lstStyle>
                <a:defPPr>
                  <a:defRPr lang="en-US"/>
                </a:defPPr>
                <a:lvl1pPr lvl="0" algn="ctr" defTabSz="914308">
                  <a:defRPr sz="1600" kern="0">
                    <a:solidFill>
                      <a:schemeClr val="bg2"/>
                    </a:solidFill>
                    <a:latin typeface="Arial" panose="020B0604020202020204" pitchFamily="34" charset="0"/>
                    <a:cs typeface="Arial" panose="020B0604020202020204" pitchFamily="34" charset="0"/>
                  </a:defRPr>
                </a:lvl1pPr>
                <a:lvl2pPr marL="685773"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2pPr>
                <a:lvl3pPr marL="1142954"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3pPr>
                <a:lvl4pPr marL="1600136"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4pPr>
                <a:lvl5pPr marL="2057318"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5pPr>
                <a:lvl6pPr marL="2514499"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81"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63"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45"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Detailed definitions of the specific criteria for each metric are provided in slide notes</a:t>
                </a:r>
              </a:p>
            </p:txBody>
          </p:sp>
          <p:sp>
            <p:nvSpPr>
              <p:cNvPr id="44" name="Right Bracket 43">
                <a:extLst>
                  <a:ext uri="{FF2B5EF4-FFF2-40B4-BE49-F238E27FC236}">
                    <a16:creationId xmlns:a16="http://schemas.microsoft.com/office/drawing/2014/main" id="{7AFD45F0-CBD3-4E4F-A9D4-CE74A1057E71}"/>
                  </a:ext>
                </a:extLst>
              </p:cNvPr>
              <p:cNvSpPr/>
              <p:nvPr/>
            </p:nvSpPr>
            <p:spPr>
              <a:xfrm>
                <a:off x="6498676" y="6345239"/>
                <a:ext cx="65086" cy="448758"/>
              </a:xfrm>
              <a:prstGeom prst="righ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404040"/>
                  </a:solidFill>
                  <a:effectLst/>
                  <a:uLnTx/>
                  <a:uFillTx/>
                  <a:latin typeface="Arial"/>
                  <a:ea typeface="+mn-ea"/>
                  <a:cs typeface="+mn-cs"/>
                </a:endParaRPr>
              </a:p>
            </p:txBody>
          </p:sp>
          <p:sp>
            <p:nvSpPr>
              <p:cNvPr id="45" name="Rectangle 44">
                <a:extLst>
                  <a:ext uri="{FF2B5EF4-FFF2-40B4-BE49-F238E27FC236}">
                    <a16:creationId xmlns:a16="http://schemas.microsoft.com/office/drawing/2014/main" id="{1A3F3F1C-BB83-416A-B1C7-B1FA9D74F842}"/>
                  </a:ext>
                </a:extLst>
              </p:cNvPr>
              <p:cNvSpPr/>
              <p:nvPr/>
            </p:nvSpPr>
            <p:spPr>
              <a:xfrm>
                <a:off x="3083206" y="6134319"/>
                <a:ext cx="433132" cy="58477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w="3175">
                      <a:solidFill>
                        <a:srgbClr val="404040"/>
                      </a:solidFill>
                    </a:ln>
                    <a:solidFill>
                      <a:srgbClr val="FFC000"/>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dirty="0">
                  <a:ln w="3175">
                    <a:solidFill>
                      <a:srgbClr val="404040"/>
                    </a:solidFill>
                  </a:ln>
                  <a:solidFill>
                    <a:srgbClr val="FFC000"/>
                  </a:solidFill>
                  <a:effectLst/>
                  <a:uLnTx/>
                  <a:uFillTx/>
                  <a:latin typeface="Arial"/>
                  <a:ea typeface="+mn-ea"/>
                  <a:cs typeface="+mn-cs"/>
                </a:endParaRPr>
              </a:p>
            </p:txBody>
          </p:sp>
          <p:sp>
            <p:nvSpPr>
              <p:cNvPr id="46" name="Rectangle 45">
                <a:extLst>
                  <a:ext uri="{FF2B5EF4-FFF2-40B4-BE49-F238E27FC236}">
                    <a16:creationId xmlns:a16="http://schemas.microsoft.com/office/drawing/2014/main" id="{805492F0-7D42-4FA0-B5F4-6010821E7353}"/>
                  </a:ext>
                </a:extLst>
              </p:cNvPr>
              <p:cNvSpPr/>
              <p:nvPr/>
            </p:nvSpPr>
            <p:spPr>
              <a:xfrm>
                <a:off x="4813801" y="6134319"/>
                <a:ext cx="433132" cy="58477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w="3175">
                      <a:solidFill>
                        <a:srgbClr val="404040"/>
                      </a:solidFill>
                    </a:ln>
                    <a:solidFill>
                      <a:srgbClr val="C00000"/>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dirty="0">
                  <a:ln w="3175">
                    <a:solidFill>
                      <a:srgbClr val="404040"/>
                    </a:solidFill>
                  </a:ln>
                  <a:solidFill>
                    <a:srgbClr val="C00000"/>
                  </a:solidFill>
                  <a:effectLst/>
                  <a:uLnTx/>
                  <a:uFillTx/>
                  <a:latin typeface="Arial"/>
                  <a:ea typeface="+mn-ea"/>
                  <a:cs typeface="+mn-cs"/>
                </a:endParaRPr>
              </a:p>
            </p:txBody>
          </p:sp>
          <p:sp>
            <p:nvSpPr>
              <p:cNvPr id="47" name="Rectangle 46">
                <a:extLst>
                  <a:ext uri="{FF2B5EF4-FFF2-40B4-BE49-F238E27FC236}">
                    <a16:creationId xmlns:a16="http://schemas.microsoft.com/office/drawing/2014/main" id="{C9E569A0-A693-4780-9FC6-F1CD6A9C32E6}"/>
                  </a:ext>
                </a:extLst>
              </p:cNvPr>
              <p:cNvSpPr/>
              <p:nvPr/>
            </p:nvSpPr>
            <p:spPr>
              <a:xfrm>
                <a:off x="1933504" y="6134319"/>
                <a:ext cx="433132" cy="58477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w="3175">
                      <a:solidFill>
                        <a:srgbClr val="404040"/>
                      </a:solidFill>
                    </a:ln>
                    <a:solidFill>
                      <a:srgbClr val="00B050"/>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dirty="0">
                  <a:ln w="3175">
                    <a:solidFill>
                      <a:srgbClr val="404040"/>
                    </a:solidFill>
                  </a:ln>
                  <a:solidFill>
                    <a:srgbClr val="00B050"/>
                  </a:solidFill>
                  <a:effectLst/>
                  <a:uLnTx/>
                  <a:uFillTx/>
                  <a:latin typeface="Arial"/>
                  <a:ea typeface="+mn-ea"/>
                  <a:cs typeface="+mn-cs"/>
                </a:endParaRPr>
              </a:p>
            </p:txBody>
          </p:sp>
        </p:grpSp>
        <p:sp>
          <p:nvSpPr>
            <p:cNvPr id="32" name="Rectangle 31">
              <a:extLst>
                <a:ext uri="{FF2B5EF4-FFF2-40B4-BE49-F238E27FC236}">
                  <a16:creationId xmlns:a16="http://schemas.microsoft.com/office/drawing/2014/main" id="{6CD2F04D-90D4-4DA1-AB66-9A6412A8DC06}"/>
                </a:ext>
              </a:extLst>
            </p:cNvPr>
            <p:cNvSpPr/>
            <p:nvPr/>
          </p:nvSpPr>
          <p:spPr>
            <a:xfrm>
              <a:off x="1928016" y="6394171"/>
              <a:ext cx="433132" cy="58477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w="3175">
                    <a:solidFill>
                      <a:srgbClr val="404040"/>
                    </a:solidFill>
                  </a:ln>
                  <a:solidFill>
                    <a:srgbClr val="FFFFFF"/>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dirty="0">
                <a:ln w="3175">
                  <a:solidFill>
                    <a:srgbClr val="404040"/>
                  </a:solidFill>
                </a:ln>
                <a:solidFill>
                  <a:srgbClr val="FFFFFF"/>
                </a:solidFill>
                <a:effectLst/>
                <a:uLnTx/>
                <a:uFillTx/>
                <a:latin typeface="Arial"/>
                <a:ea typeface="+mn-ea"/>
                <a:cs typeface="+mn-cs"/>
              </a:endParaRPr>
            </a:p>
          </p:txBody>
        </p:sp>
        <p:pic>
          <p:nvPicPr>
            <p:cNvPr id="33" name="Graphic 32" descr="Map with pin">
              <a:extLst>
                <a:ext uri="{FF2B5EF4-FFF2-40B4-BE49-F238E27FC236}">
                  <a16:creationId xmlns:a16="http://schemas.microsoft.com/office/drawing/2014/main" id="{6769511F-EB9D-45AB-AA66-B7AA865B6B0E}"/>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875778" y="6592151"/>
              <a:ext cx="253885" cy="253885"/>
            </a:xfrm>
            <a:prstGeom prst="rect">
              <a:avLst/>
            </a:prstGeom>
          </p:spPr>
        </p:pic>
        <p:pic>
          <p:nvPicPr>
            <p:cNvPr id="34" name="Graphic 33" descr="DNA">
              <a:extLst>
                <a:ext uri="{FF2B5EF4-FFF2-40B4-BE49-F238E27FC236}">
                  <a16:creationId xmlns:a16="http://schemas.microsoft.com/office/drawing/2014/main" id="{47751E3C-09E7-4FA8-A83A-55263AFB820F}"/>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rot="2124302">
              <a:off x="3162855" y="6594765"/>
              <a:ext cx="253885" cy="253885"/>
            </a:xfrm>
            <a:prstGeom prst="rect">
              <a:avLst/>
            </a:prstGeom>
          </p:spPr>
        </p:pic>
      </p:grpSp>
    </p:spTree>
    <p:extLst>
      <p:ext uri="{BB962C8B-B14F-4D97-AF65-F5344CB8AC3E}">
        <p14:creationId xmlns:p14="http://schemas.microsoft.com/office/powerpoint/2010/main" val="13316477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35074FDC-A435-41A0-9679-5F0AF543E81D}"/>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9461" name="think-cell Slide" r:id="rId6" imgW="359" imgH="360" progId="TCLayout.ActiveDocument.1">
                  <p:embed/>
                </p:oleObj>
              </mc:Choice>
              <mc:Fallback>
                <p:oleObj name="think-cell Slide" r:id="rId6" imgW="359" imgH="360" progId="TCLayout.ActiveDocument.1">
                  <p:embed/>
                  <p:pic>
                    <p:nvPicPr>
                      <p:cNvPr id="6" name="Object 5" hidden="1">
                        <a:extLst>
                          <a:ext uri="{FF2B5EF4-FFF2-40B4-BE49-F238E27FC236}">
                            <a16:creationId xmlns:a16="http://schemas.microsoft.com/office/drawing/2014/main" id="{35074FDC-A435-41A0-9679-5F0AF543E81D}"/>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8" name="Rectangle 7">
            <a:extLst>
              <a:ext uri="{FF2B5EF4-FFF2-40B4-BE49-F238E27FC236}">
                <a16:creationId xmlns:a16="http://schemas.microsoft.com/office/drawing/2014/main" id="{883158D5-2A3D-4402-BC55-9A092FCAED5A}"/>
              </a:ext>
            </a:extLst>
          </p:cNvPr>
          <p:cNvSpPr/>
          <p:nvPr/>
        </p:nvSpPr>
        <p:spPr>
          <a:xfrm>
            <a:off x="9282243" y="5629275"/>
            <a:ext cx="2843082" cy="10917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5" name="Rectangle 4" hidden="1">
            <a:extLst>
              <a:ext uri="{FF2B5EF4-FFF2-40B4-BE49-F238E27FC236}">
                <a16:creationId xmlns:a16="http://schemas.microsoft.com/office/drawing/2014/main" id="{CCEBF3A9-50F1-4E17-854F-653798C7F92A}"/>
              </a:ext>
            </a:extLst>
          </p:cNvPr>
          <p:cNvSpPr/>
          <p:nvPr>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00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sym typeface="Arial" panose="020B0604020202020204" pitchFamily="34" charset="0"/>
            </a:endParaRPr>
          </a:p>
        </p:txBody>
      </p:sp>
      <p:sp>
        <p:nvSpPr>
          <p:cNvPr id="2" name="Title 1">
            <a:extLst>
              <a:ext uri="{FF2B5EF4-FFF2-40B4-BE49-F238E27FC236}">
                <a16:creationId xmlns:a16="http://schemas.microsoft.com/office/drawing/2014/main" id="{E1ADF865-47ED-44A0-9D20-FBBA0D3293EF}"/>
              </a:ext>
            </a:extLst>
          </p:cNvPr>
          <p:cNvSpPr>
            <a:spLocks noGrp="1"/>
          </p:cNvSpPr>
          <p:nvPr>
            <p:ph type="title"/>
          </p:nvPr>
        </p:nvSpPr>
        <p:spPr/>
        <p:txBody>
          <a:bodyPr vert="horz"/>
          <a:lstStyle/>
          <a:p>
            <a:r>
              <a:rPr lang="en-US"/>
              <a:t>Summary of key information: The Netherlands</a:t>
            </a:r>
          </a:p>
        </p:txBody>
      </p:sp>
      <p:graphicFrame>
        <p:nvGraphicFramePr>
          <p:cNvPr id="7" name="Table 6">
            <a:extLst>
              <a:ext uri="{FF2B5EF4-FFF2-40B4-BE49-F238E27FC236}">
                <a16:creationId xmlns:a16="http://schemas.microsoft.com/office/drawing/2014/main" id="{F6BA28B9-286B-4CAA-82C7-776EFBCE6CB4}"/>
              </a:ext>
            </a:extLst>
          </p:cNvPr>
          <p:cNvGraphicFramePr>
            <a:graphicFrameLocks noGrp="1"/>
          </p:cNvGraphicFramePr>
          <p:nvPr>
            <p:extLst>
              <p:ext uri="{D42A27DB-BD31-4B8C-83A1-F6EECF244321}">
                <p14:modId xmlns:p14="http://schemas.microsoft.com/office/powerpoint/2010/main" val="2791398010"/>
              </p:ext>
            </p:extLst>
          </p:nvPr>
        </p:nvGraphicFramePr>
        <p:xfrm>
          <a:off x="711194" y="998751"/>
          <a:ext cx="11328401" cy="5304516"/>
        </p:xfrm>
        <a:graphic>
          <a:graphicData uri="http://schemas.openxmlformats.org/drawingml/2006/table">
            <a:tbl>
              <a:tblPr firstRow="1" bandRow="1">
                <a:tableStyleId>{5C22544A-7EE6-4342-B048-85BDC9FD1C3A}</a:tableStyleId>
              </a:tblPr>
              <a:tblGrid>
                <a:gridCol w="208280">
                  <a:extLst>
                    <a:ext uri="{9D8B030D-6E8A-4147-A177-3AD203B41FA5}">
                      <a16:colId xmlns:a16="http://schemas.microsoft.com/office/drawing/2014/main" val="3503383727"/>
                    </a:ext>
                  </a:extLst>
                </a:gridCol>
                <a:gridCol w="1208085">
                  <a:extLst>
                    <a:ext uri="{9D8B030D-6E8A-4147-A177-3AD203B41FA5}">
                      <a16:colId xmlns:a16="http://schemas.microsoft.com/office/drawing/2014/main" val="2924457438"/>
                    </a:ext>
                  </a:extLst>
                </a:gridCol>
                <a:gridCol w="5919915">
                  <a:extLst>
                    <a:ext uri="{9D8B030D-6E8A-4147-A177-3AD203B41FA5}">
                      <a16:colId xmlns:a16="http://schemas.microsoft.com/office/drawing/2014/main" val="1107795009"/>
                    </a:ext>
                  </a:extLst>
                </a:gridCol>
                <a:gridCol w="1214508">
                  <a:extLst>
                    <a:ext uri="{9D8B030D-6E8A-4147-A177-3AD203B41FA5}">
                      <a16:colId xmlns:a16="http://schemas.microsoft.com/office/drawing/2014/main" val="3094829288"/>
                    </a:ext>
                  </a:extLst>
                </a:gridCol>
                <a:gridCol w="981492">
                  <a:extLst>
                    <a:ext uri="{9D8B030D-6E8A-4147-A177-3AD203B41FA5}">
                      <a16:colId xmlns:a16="http://schemas.microsoft.com/office/drawing/2014/main" val="3724992773"/>
                    </a:ext>
                  </a:extLst>
                </a:gridCol>
                <a:gridCol w="340467">
                  <a:extLst>
                    <a:ext uri="{9D8B030D-6E8A-4147-A177-3AD203B41FA5}">
                      <a16:colId xmlns:a16="http://schemas.microsoft.com/office/drawing/2014/main" val="2565063402"/>
                    </a:ext>
                  </a:extLst>
                </a:gridCol>
                <a:gridCol w="340467">
                  <a:extLst>
                    <a:ext uri="{9D8B030D-6E8A-4147-A177-3AD203B41FA5}">
                      <a16:colId xmlns:a16="http://schemas.microsoft.com/office/drawing/2014/main" val="3169032153"/>
                    </a:ext>
                  </a:extLst>
                </a:gridCol>
                <a:gridCol w="1115187">
                  <a:extLst>
                    <a:ext uri="{9D8B030D-6E8A-4147-A177-3AD203B41FA5}">
                      <a16:colId xmlns:a16="http://schemas.microsoft.com/office/drawing/2014/main" val="3435888246"/>
                    </a:ext>
                  </a:extLst>
                </a:gridCol>
              </a:tblGrid>
              <a:tr h="282213">
                <a:tc gridSpan="2">
                  <a:txBody>
                    <a:bodyPr/>
                    <a:lstStyle/>
                    <a:p>
                      <a:r>
                        <a:rPr lang="en-US" sz="1400">
                          <a:solidFill>
                            <a:schemeClr val="tx1"/>
                          </a:solidFill>
                        </a:rPr>
                        <a:t>Areas</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sz="1200"/>
                    </a:p>
                  </a:txBody>
                  <a:tcPr/>
                </a:tc>
                <a:tc>
                  <a:txBody>
                    <a:bodyPr/>
                    <a:lstStyle/>
                    <a:p>
                      <a:r>
                        <a:rPr lang="en-US" sz="1400">
                          <a:solidFill>
                            <a:schemeClr val="tx1"/>
                          </a:solidFill>
                        </a:rPr>
                        <a:t>Summary </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85000"/>
                      </a:schemeClr>
                    </a:solidFill>
                  </a:tcPr>
                </a:tc>
                <a:tc gridSpan="3">
                  <a:txBody>
                    <a:bodyPr/>
                    <a:lstStyle/>
                    <a:p>
                      <a:pPr algn="ctr"/>
                      <a:r>
                        <a:rPr lang="en-US" sz="1400">
                          <a:solidFill>
                            <a:schemeClr val="tx1"/>
                          </a:solidFill>
                        </a:rPr>
                        <a:t>Metric Status</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GB"/>
                    </a:p>
                  </a:txBody>
                  <a:tcPr/>
                </a:tc>
                <a:tc hMerge="1">
                  <a:txBody>
                    <a:bodyPr/>
                    <a:lstStyle/>
                    <a:p>
                      <a:endParaRPr lang="en-US"/>
                    </a:p>
                  </a:txBody>
                  <a:tcPr/>
                </a:tc>
                <a:tc gridSpan="2">
                  <a:txBody>
                    <a:bodyPr/>
                    <a:lstStyle/>
                    <a:p>
                      <a:pPr algn="ctr"/>
                      <a:r>
                        <a:rPr lang="en-US" sz="1400">
                          <a:solidFill>
                            <a:schemeClr val="tx1"/>
                          </a:solidFill>
                        </a:rPr>
                        <a:t>Variation</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ctr"/>
                      <a:endParaRPr lang="en-US" sz="1600">
                        <a:solidFill>
                          <a:schemeClr val="tx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accent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184971697"/>
                  </a:ext>
                </a:extLst>
              </a:tr>
              <a:tr h="338655">
                <a:tc rowSpan="2">
                  <a:txBody>
                    <a:bodyPr/>
                    <a:lstStyle/>
                    <a:p>
                      <a:endParaRPr lang="en-US" sz="1200"/>
                    </a:p>
                  </a:txBody>
                  <a:tcPr>
                    <a:lnL w="1270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rowSpan="2">
                  <a:txBody>
                    <a:bodyPr/>
                    <a:lstStyle/>
                    <a:p>
                      <a:r>
                        <a:rPr lang="en-US" sz="1200" b="1"/>
                        <a:t>Political leadership &amp; policy</a:t>
                      </a:r>
                    </a:p>
                  </a:txBody>
                  <a:tcPr anchor="ctr">
                    <a:lnL w="19050" cap="flat" cmpd="sng" algn="ctr">
                      <a:noFill/>
                      <a:prstDash val="solid"/>
                      <a:round/>
                      <a:headEnd type="none" w="med" len="med"/>
                      <a:tailEnd type="none" w="med" len="med"/>
                    </a:lnL>
                    <a:lnR w="12700" cap="flat" cmpd="sng" algn="ctr">
                      <a:solidFill>
                        <a:schemeClr val="bg2"/>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lumMod val="95000"/>
                      </a:schemeClr>
                    </a:solidFill>
                  </a:tcPr>
                </a:tc>
                <a:tc rowSpan="2">
                  <a:txBody>
                    <a:bodyPr/>
                    <a:lstStyle/>
                    <a:p>
                      <a:pPr marL="171450" indent="-171450">
                        <a:buFont typeface="Arial" panose="020B0604020202020204" pitchFamily="34" charset="0"/>
                        <a:buChar char="•"/>
                      </a:pPr>
                      <a:r>
                        <a:rPr lang="en-US" sz="1200"/>
                        <a:t>SMA is a designated rare disorder covered by the 2013 Rare Disease strategy (NPZZ); there have been no progress reports or updates made to this strategy</a:t>
                      </a:r>
                    </a:p>
                    <a:p>
                      <a:pPr marL="171450" indent="-171450">
                        <a:buFont typeface="Arial" panose="020B0604020202020204" pitchFamily="34" charset="0"/>
                        <a:buChar char="•"/>
                      </a:pPr>
                      <a:r>
                        <a:rPr kumimoji="0" lang="en-US" sz="1200" b="0" i="0" u="none" strike="noStrike" kern="1200" cap="none" spc="0" normalizeH="0" baseline="0" noProof="0">
                          <a:ln>
                            <a:noFill/>
                          </a:ln>
                          <a:solidFill>
                            <a:srgbClr val="404040"/>
                          </a:solidFill>
                          <a:effectLst/>
                          <a:uLnTx/>
                          <a:uFillTx/>
                          <a:latin typeface="+mn-lt"/>
                          <a:ea typeface="+mn-ea"/>
                          <a:cs typeface="+mn-cs"/>
                        </a:rPr>
                        <a:t>PAGs have contributed to the development of the NPZZ. Unlike in other markets, funding for patient organisations in NL is available through the ‘Fonds PGO’</a:t>
                      </a:r>
                      <a:endParaRPr lang="en-US" sz="1200"/>
                    </a:p>
                  </a:txBody>
                  <a:tcPr marL="36000" marR="3600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lumMod val="95000"/>
                      </a:schemeClr>
                    </a:solidFill>
                  </a:tcPr>
                </a:tc>
                <a:tc gridSpan="2">
                  <a:txBody>
                    <a:bodyPr/>
                    <a:lstStyle/>
                    <a:p>
                      <a:pPr algn="r" rtl="0" fontAlgn="ctr"/>
                      <a:r>
                        <a:rPr lang="en-US" sz="1200" b="0" u="none" strike="noStrike">
                          <a:solidFill>
                            <a:schemeClr val="tx1"/>
                          </a:solidFill>
                          <a:effectLst/>
                        </a:rPr>
                        <a:t>National strategies for rare/ </a:t>
                      </a:r>
                      <a:r>
                        <a:rPr lang="en-US" sz="1200" b="0" u="none" strike="noStrike" kern="1200">
                          <a:solidFill>
                            <a:schemeClr val="tx1"/>
                          </a:solidFill>
                          <a:effectLst/>
                          <a:latin typeface="+mn-lt"/>
                          <a:ea typeface="+mn-ea"/>
                          <a:cs typeface="+mn-cs"/>
                        </a:rPr>
                        <a:t>genetic</a:t>
                      </a:r>
                      <a:r>
                        <a:rPr lang="en-US" sz="1200" b="0" u="none" strike="noStrike">
                          <a:solidFill>
                            <a:schemeClr val="tx1"/>
                          </a:solidFill>
                          <a:effectLst/>
                        </a:rPr>
                        <a:t> disorders</a:t>
                      </a:r>
                    </a:p>
                  </a:txBody>
                  <a:tcPr marL="36000" marR="10800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ysDash"/>
                      <a:round/>
                      <a:headEnd type="none" w="med" len="med"/>
                      <a:tailEnd type="none" w="med" len="med"/>
                    </a:lnR>
                    <a:lnT w="1905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endParaRPr lang="en-GB"/>
                    </a:p>
                  </a:txBody>
                  <a:tcPr/>
                </a:tc>
                <a:tc>
                  <a:txBody>
                    <a:bodyPr/>
                    <a:lstStyle/>
                    <a:p>
                      <a:pPr marL="0" marR="0" lvl="0" indent="0" algn="ctr"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2200" b="0" i="0" u="none" strike="noStrike" kern="0" cap="none" spc="0" normalizeH="0" baseline="0" noProof="0">
                          <a:ln w="3175">
                            <a:solidFill>
                              <a:schemeClr val="tx1"/>
                            </a:solidFill>
                          </a:ln>
                          <a:solidFill>
                            <a:srgbClr val="FFC000"/>
                          </a:solidFill>
                          <a:effectLst/>
                          <a:uLnTx/>
                          <a:uFillTx/>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905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2200" b="0" i="0" u="none" strike="noStrike" kern="0" cap="none" spc="0" normalizeH="0" baseline="0" noProof="0">
                          <a:ln w="3175">
                            <a:solidFill>
                              <a:schemeClr val="tx1"/>
                            </a:solidFill>
                          </a:ln>
                          <a:solidFill>
                            <a:schemeClr val="bg1"/>
                          </a:solidFill>
                          <a:effectLst/>
                          <a:uLnTx/>
                          <a:uFillTx/>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2"/>
                      </a:solidFill>
                      <a:prstDash val="sysDash"/>
                      <a:round/>
                      <a:headEnd type="none" w="med" len="med"/>
                      <a:tailEnd type="none" w="med" len="med"/>
                    </a:lnL>
                    <a:lnR w="1905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0" i="1" u="none" strike="noStrike" kern="1200" noProof="0">
                          <a:solidFill>
                            <a:schemeClr val="tx1"/>
                          </a:solidFill>
                          <a:effectLst/>
                          <a:latin typeface="+mn-lt"/>
                          <a:ea typeface="+mn-ea"/>
                          <a:cs typeface="+mn-cs"/>
                        </a:rPr>
                        <a:t>None</a:t>
                      </a: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546774863"/>
                  </a:ext>
                </a:extLst>
              </a:tr>
              <a:tr h="338655">
                <a:tc vMerge="1">
                  <a:txBody>
                    <a:bodyPr/>
                    <a:lstStyle/>
                    <a:p>
                      <a:endParaRPr lang="en-US"/>
                    </a:p>
                  </a:txBody>
                  <a:tcPr/>
                </a:tc>
                <a:tc vMerge="1">
                  <a:txBody>
                    <a:bodyPr/>
                    <a:lstStyle/>
                    <a:p>
                      <a:endParaRPr lang="en-US"/>
                    </a:p>
                  </a:txBody>
                  <a:tcPr/>
                </a:tc>
                <a:tc vMerge="1">
                  <a:txBody>
                    <a:bodyPr/>
                    <a:lstStyle/>
                    <a:p>
                      <a:endParaRPr lang="en-US"/>
                    </a:p>
                  </a:txBody>
                  <a:tcPr/>
                </a:tc>
                <a:tc gridSpan="2">
                  <a:txBody>
                    <a:bodyPr/>
                    <a:lstStyle/>
                    <a:p>
                      <a:pPr algn="r" rtl="0" fontAlgn="ctr"/>
                      <a:r>
                        <a:rPr lang="en-US" sz="1200" b="0" u="none" strike="noStrike">
                          <a:solidFill>
                            <a:schemeClr val="tx1"/>
                          </a:solidFill>
                          <a:effectLst/>
                        </a:rPr>
                        <a:t>Patient organisations and advocacy </a:t>
                      </a:r>
                    </a:p>
                  </a:txBody>
                  <a:tcPr marL="36000" marR="10800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ysDash"/>
                      <a:round/>
                      <a:headEnd type="none" w="med" len="med"/>
                      <a:tailEnd type="none" w="med" len="med"/>
                    </a:lnR>
                    <a:lnT w="1905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endParaRPr lang="en-GB"/>
                    </a:p>
                  </a:txBody>
                  <a:tcPr/>
                </a:tc>
                <a:tc>
                  <a:txBody>
                    <a:bodyPr/>
                    <a:lstStyle/>
                    <a:p>
                      <a:pPr marL="0" marR="0" lvl="0" indent="0" algn="ctr"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2200" b="0" i="0" u="none" strike="noStrike" kern="0" cap="none" spc="0" normalizeH="0" baseline="0" noProof="0">
                          <a:ln w="3175">
                            <a:solidFill>
                              <a:schemeClr val="tx1"/>
                            </a:solidFill>
                          </a:ln>
                          <a:solidFill>
                            <a:srgbClr val="00B050"/>
                          </a:solidFill>
                          <a:effectLst/>
                          <a:uLnTx/>
                          <a:uFillTx/>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905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2200" b="0" i="0" u="none" strike="noStrike" kern="0" cap="none" spc="0" normalizeH="0" baseline="0" noProof="0">
                          <a:ln w="3175">
                            <a:solidFill>
                              <a:schemeClr val="tx1"/>
                            </a:solidFill>
                          </a:ln>
                          <a:solidFill>
                            <a:schemeClr val="bg1"/>
                          </a:solidFill>
                          <a:effectLst/>
                          <a:uLnTx/>
                          <a:uFillTx/>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2"/>
                      </a:solidFill>
                      <a:prstDash val="sysDash"/>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0" i="1" u="none" strike="noStrike" kern="1200" noProof="0">
                          <a:solidFill>
                            <a:schemeClr val="tx1"/>
                          </a:solidFill>
                          <a:effectLst/>
                          <a:latin typeface="+mn-lt"/>
                          <a:ea typeface="+mn-ea"/>
                          <a:cs typeface="+mn-cs"/>
                        </a:rPr>
                        <a:t>None</a:t>
                      </a: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754356645"/>
                  </a:ext>
                </a:extLst>
              </a:tr>
              <a:tr h="310434">
                <a:tc rowSpan="3">
                  <a:txBody>
                    <a:bodyPr/>
                    <a:lstStyle/>
                    <a:p>
                      <a:endParaRPr lang="en-US" sz="1200"/>
                    </a:p>
                  </a:txBody>
                  <a:tcPr>
                    <a:lnL w="1270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rowSpan="3">
                  <a:txBody>
                    <a:bodyPr/>
                    <a:lstStyle/>
                    <a:p>
                      <a:r>
                        <a:rPr lang="en-US" sz="1200" b="1"/>
                        <a:t>Healthcare system preparedness</a:t>
                      </a:r>
                    </a:p>
                  </a:txBody>
                  <a:tcPr marT="0" marB="0" anchor="ctr">
                    <a:lnL w="19050" cap="flat" cmpd="sng" algn="ctr">
                      <a:no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lumMod val="95000"/>
                      </a:schemeClr>
                    </a:solidFill>
                  </a:tcPr>
                </a:tc>
                <a:tc rowSpan="3">
                  <a:txBody>
                    <a:bodyPr/>
                    <a:lstStyle/>
                    <a:p>
                      <a:pPr marL="171450" marR="0" lvl="0" indent="-171450" algn="l" defTabSz="914363" rtl="0" eaLnBrk="1" fontAlgn="auto" latinLnBrk="0" hangingPunct="1">
                        <a:lnSpc>
                          <a:spcPct val="100000"/>
                        </a:lnSpc>
                        <a:spcBef>
                          <a:spcPts val="200"/>
                        </a:spcBef>
                        <a:spcAft>
                          <a:spcPts val="0"/>
                        </a:spcAft>
                        <a:buClrTx/>
                        <a:buSzTx/>
                        <a:buFont typeface="Arial" panose="020B0604020202020204" pitchFamily="34" charset="0"/>
                        <a:buChar char="•"/>
                        <a:tabLst/>
                        <a:defRPr/>
                      </a:pPr>
                      <a:r>
                        <a:rPr kumimoji="0" lang="en-GB" sz="1200" b="0" i="0" u="none" strike="noStrike" kern="1200" cap="none" spc="0" normalizeH="0" baseline="0" noProof="0">
                          <a:ln>
                            <a:noFill/>
                          </a:ln>
                          <a:solidFill>
                            <a:schemeClr val="tx1"/>
                          </a:solidFill>
                          <a:effectLst/>
                          <a:uLnTx/>
                          <a:uFillTx/>
                          <a:latin typeface="+mn-lt"/>
                          <a:ea typeface="+mn-ea"/>
                          <a:cs typeface="+mn-cs"/>
                        </a:rPr>
                        <a:t>A 2017 study using the TREAT-NMD registry provides the most recent epidemiology estimate of SMA</a:t>
                      </a:r>
                    </a:p>
                    <a:p>
                      <a:pPr marL="171450" marR="0" lvl="0" indent="-171450" algn="l" defTabSz="914363" rtl="0" eaLnBrk="1" fontAlgn="auto" latinLnBrk="0" hangingPunct="1">
                        <a:lnSpc>
                          <a:spcPct val="100000"/>
                        </a:lnSpc>
                        <a:spcBef>
                          <a:spcPts val="200"/>
                        </a:spcBef>
                        <a:spcAft>
                          <a:spcPts val="0"/>
                        </a:spcAft>
                        <a:buClrTx/>
                        <a:buSzTx/>
                        <a:buFont typeface="Arial" panose="020B0604020202020204" pitchFamily="34" charset="0"/>
                        <a:buChar char="•"/>
                        <a:tabLst/>
                        <a:defRPr/>
                      </a:pPr>
                      <a:r>
                        <a:rPr kumimoji="0" lang="en-GB" sz="1200" b="0" i="0" u="none" strike="noStrike" kern="1200" cap="none" spc="0" normalizeH="0" baseline="0" noProof="0">
                          <a:ln>
                            <a:noFill/>
                          </a:ln>
                          <a:solidFill>
                            <a:schemeClr val="tx1"/>
                          </a:solidFill>
                          <a:effectLst/>
                          <a:uLnTx/>
                          <a:uFillTx/>
                          <a:latin typeface="+mn-lt"/>
                          <a:ea typeface="+mn-ea"/>
                          <a:cs typeface="+mn-cs"/>
                        </a:rPr>
                        <a:t>The Dutch SMA Database, formed by at UMC Utrecht, captures clinical data</a:t>
                      </a:r>
                    </a:p>
                    <a:p>
                      <a:pPr marL="171450" marR="0" lvl="0" indent="-171450" algn="l" defTabSz="914363" rtl="0" eaLnBrk="1" fontAlgn="auto" latinLnBrk="0" hangingPunct="1">
                        <a:lnSpc>
                          <a:spcPct val="100000"/>
                        </a:lnSpc>
                        <a:spcBef>
                          <a:spcPts val="200"/>
                        </a:spcBef>
                        <a:spcAft>
                          <a:spcPts val="0"/>
                        </a:spcAft>
                        <a:buClrTx/>
                        <a:buSzTx/>
                        <a:buFont typeface="Arial" panose="020B0604020202020204" pitchFamily="34" charset="0"/>
                        <a:buChar char="•"/>
                        <a:tabLst/>
                        <a:defRPr/>
                      </a:pPr>
                      <a:r>
                        <a:rPr kumimoji="0" lang="en-GB" sz="1200" b="0" i="0" u="none" strike="noStrike" kern="1200" cap="none" spc="0" normalizeH="0" baseline="0" noProof="0">
                          <a:ln>
                            <a:noFill/>
                          </a:ln>
                          <a:solidFill>
                            <a:schemeClr val="tx1"/>
                          </a:solidFill>
                          <a:effectLst/>
                          <a:uLnTx/>
                          <a:uFillTx/>
                          <a:latin typeface="+mn-lt"/>
                          <a:ea typeface="+mn-ea"/>
                          <a:cs typeface="+mn-cs"/>
                        </a:rPr>
                        <a:t>Treatment for all SMA patients is co-ordinated through UMC Utrecht, there are also 5 other CoEs for SMA that can manage patients but not provide treatment.</a:t>
                      </a:r>
                      <a:endParaRPr kumimoji="0" lang="en-GB" sz="1200" b="0" i="0" u="none" strike="noStrike" kern="1200" cap="none" spc="0" normalizeH="0" baseline="0" noProof="0" dirty="0">
                        <a:ln>
                          <a:noFill/>
                        </a:ln>
                        <a:solidFill>
                          <a:schemeClr val="tx1"/>
                        </a:solidFill>
                        <a:effectLst/>
                        <a:uLnTx/>
                        <a:uFillTx/>
                        <a:latin typeface="+mn-lt"/>
                        <a:ea typeface="+mn-ea"/>
                        <a:cs typeface="+mn-cs"/>
                      </a:endParaRPr>
                    </a:p>
                  </a:txBody>
                  <a:tcPr marL="36000" marR="3600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lumMod val="95000"/>
                      </a:schemeClr>
                    </a:solidFill>
                  </a:tcPr>
                </a:tc>
                <a:tc gridSpan="2">
                  <a:txBody>
                    <a:bodyPr/>
                    <a:lstStyle/>
                    <a:p>
                      <a:pPr algn="r" rtl="0" fontAlgn="ctr"/>
                      <a:r>
                        <a:rPr lang="en-US" sz="1200" b="0" u="none" strike="noStrike">
                          <a:solidFill>
                            <a:schemeClr val="tx1"/>
                          </a:solidFill>
                          <a:effectLst/>
                        </a:rPr>
                        <a:t>Epidemiology Estimate</a:t>
                      </a:r>
                    </a:p>
                  </a:txBody>
                  <a:tcPr marL="36000" marR="10800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2"/>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endParaRPr lang="en-GB"/>
                    </a:p>
                  </a:txBody>
                  <a:tcPr/>
                </a:tc>
                <a:tc>
                  <a:txBody>
                    <a:bodyPr/>
                    <a:lstStyle/>
                    <a:p>
                      <a:pPr marL="0" marR="0" lvl="0" indent="0" algn="ctr"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2200" b="0" i="0" u="none" strike="noStrike" kern="0" cap="none" spc="0" normalizeH="0" baseline="0" noProof="0">
                          <a:ln w="3175">
                            <a:solidFill>
                              <a:schemeClr val="tx1"/>
                            </a:solidFill>
                          </a:ln>
                          <a:solidFill>
                            <a:srgbClr val="FFC000"/>
                          </a:solidFill>
                          <a:effectLst/>
                          <a:uLnTx/>
                          <a:uFillTx/>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2"/>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2200" b="0" i="0" u="none" strike="noStrike" kern="0" cap="none" spc="0" normalizeH="0" baseline="0" noProof="0">
                          <a:ln w="3175">
                            <a:solidFill>
                              <a:schemeClr val="tx1"/>
                            </a:solidFill>
                          </a:ln>
                          <a:solidFill>
                            <a:schemeClr val="bg1"/>
                          </a:solidFill>
                          <a:effectLst/>
                          <a:uLnTx/>
                          <a:uFillTx/>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2"/>
                      </a:solidFill>
                      <a:prstDash val="sysDash"/>
                      <a:round/>
                      <a:headEnd type="none" w="med" len="med"/>
                      <a:tailEnd type="none" w="med" len="med"/>
                    </a:lnL>
                    <a:lnR w="1905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0" i="1" u="none" strike="noStrike" kern="1200" noProof="0">
                          <a:solidFill>
                            <a:schemeClr val="tx1"/>
                          </a:solidFill>
                          <a:effectLst/>
                          <a:latin typeface="+mn-lt"/>
                          <a:ea typeface="+mn-ea"/>
                          <a:cs typeface="+mn-cs"/>
                        </a:rPr>
                        <a:t>None</a:t>
                      </a: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910890321"/>
                  </a:ext>
                </a:extLst>
              </a:tr>
              <a:tr h="310434">
                <a:tc vMerge="1">
                  <a:txBody>
                    <a:bodyPr/>
                    <a:lstStyle/>
                    <a:p>
                      <a:endParaRPr lang="en-US"/>
                    </a:p>
                  </a:txBody>
                  <a:tcPr/>
                </a:tc>
                <a:tc vMerge="1">
                  <a:txBody>
                    <a:bodyPr/>
                    <a:lstStyle/>
                    <a:p>
                      <a:endParaRPr lang="en-US"/>
                    </a:p>
                  </a:txBody>
                  <a:tcPr/>
                </a:tc>
                <a:tc vMerge="1">
                  <a:txBody>
                    <a:bodyPr/>
                    <a:lstStyle/>
                    <a:p>
                      <a:endParaRPr lang="en-US"/>
                    </a:p>
                  </a:txBody>
                  <a:tcPr/>
                </a:tc>
                <a:tc gridSpan="2">
                  <a:txBody>
                    <a:bodyPr/>
                    <a:lstStyle/>
                    <a:p>
                      <a:pPr algn="r" rtl="0" fontAlgn="ctr"/>
                      <a:r>
                        <a:rPr lang="en-US" sz="1200" b="0" u="none" strike="noStrike" dirty="0">
                          <a:solidFill>
                            <a:schemeClr val="tx1"/>
                          </a:solidFill>
                          <a:effectLst/>
                        </a:rPr>
                        <a:t>National SMA patient registry</a:t>
                      </a:r>
                    </a:p>
                  </a:txBody>
                  <a:tcPr marL="36000" marR="10800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ysDash"/>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endParaRPr lang="en-GB"/>
                    </a:p>
                  </a:txBody>
                  <a:tcPr/>
                </a:tc>
                <a:tc>
                  <a:txBody>
                    <a:bodyPr/>
                    <a:lstStyle/>
                    <a:p>
                      <a:pPr marL="0" marR="0" lvl="0" indent="0" algn="ctr"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2200" b="0" i="0" u="none" strike="noStrike" kern="0" cap="none" spc="0" normalizeH="0" baseline="0" noProof="0">
                          <a:ln w="3175">
                            <a:solidFill>
                              <a:schemeClr val="tx1"/>
                            </a:solidFill>
                          </a:ln>
                          <a:solidFill>
                            <a:srgbClr val="00B050"/>
                          </a:solidFill>
                          <a:effectLst/>
                          <a:uLnTx/>
                          <a:uFillTx/>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2200" b="0" i="0" u="none" strike="noStrike" kern="0" cap="none" spc="0" normalizeH="0" baseline="0" noProof="0">
                          <a:ln w="3175">
                            <a:solidFill>
                              <a:schemeClr val="tx1"/>
                            </a:solidFill>
                          </a:ln>
                          <a:solidFill>
                            <a:schemeClr val="bg1"/>
                          </a:solidFill>
                          <a:effectLst/>
                          <a:uLnTx/>
                          <a:uFillTx/>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2"/>
                      </a:solidFill>
                      <a:prstDash val="sysDash"/>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0" i="1" u="none" strike="noStrike" kern="1200" noProof="0">
                          <a:solidFill>
                            <a:schemeClr val="tx1"/>
                          </a:solidFill>
                          <a:effectLst/>
                          <a:latin typeface="+mn-lt"/>
                          <a:ea typeface="+mn-ea"/>
                          <a:cs typeface="+mn-cs"/>
                        </a:rPr>
                        <a:t>None</a:t>
                      </a: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093851346"/>
                  </a:ext>
                </a:extLst>
              </a:tr>
              <a:tr h="393861">
                <a:tc vMerge="1">
                  <a:txBody>
                    <a:bodyPr/>
                    <a:lstStyle/>
                    <a:p>
                      <a:endParaRPr lang="en-US"/>
                    </a:p>
                  </a:txBody>
                  <a:tcPr/>
                </a:tc>
                <a:tc vMerge="1">
                  <a:txBody>
                    <a:bodyPr/>
                    <a:lstStyle/>
                    <a:p>
                      <a:endParaRPr lang="en-US"/>
                    </a:p>
                  </a:txBody>
                  <a:tcPr/>
                </a:tc>
                <a:tc vMerge="1">
                  <a:txBody>
                    <a:bodyPr/>
                    <a:lstStyle/>
                    <a:p>
                      <a:endParaRPr lang="en-US"/>
                    </a:p>
                  </a:txBody>
                  <a:tcPr/>
                </a:tc>
                <a:tc gridSpan="2">
                  <a:txBody>
                    <a:bodyPr/>
                    <a:lstStyle/>
                    <a:p>
                      <a:pPr algn="r" rtl="0" fontAlgn="ctr"/>
                      <a:r>
                        <a:rPr lang="en-US" sz="1200" b="0" u="none" strike="noStrike">
                          <a:solidFill>
                            <a:schemeClr val="tx1"/>
                          </a:solidFill>
                          <a:effectLst/>
                        </a:rPr>
                        <a:t>Infrastructure</a:t>
                      </a:r>
                    </a:p>
                  </a:txBody>
                  <a:tcPr marL="36000" marR="10800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ysDash"/>
                      <a:round/>
                      <a:headEnd type="none" w="med" len="med"/>
                      <a:tailEnd type="none" w="med" len="med"/>
                    </a:lnR>
                    <a:lnT w="1905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endParaRPr lang="en-GB"/>
                    </a:p>
                  </a:txBody>
                  <a:tcPr/>
                </a:tc>
                <a:tc>
                  <a:txBody>
                    <a:bodyPr/>
                    <a:lstStyle/>
                    <a:p>
                      <a:pPr marL="0" marR="0" lvl="0" indent="0" algn="ctr"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2200" b="0" i="0" u="none" strike="noStrike" kern="0" cap="none" spc="0" normalizeH="0" baseline="0" noProof="0">
                          <a:ln w="3175">
                            <a:solidFill>
                              <a:schemeClr val="tx1"/>
                            </a:solidFill>
                          </a:ln>
                          <a:solidFill>
                            <a:srgbClr val="FFC000"/>
                          </a:solidFill>
                          <a:effectLst/>
                          <a:uLnTx/>
                          <a:uFillTx/>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905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2200" b="0" i="0" u="none" strike="noStrike" kern="0" cap="none" spc="0" normalizeH="0" baseline="0" noProof="0">
                          <a:ln w="3175">
                            <a:solidFill>
                              <a:schemeClr val="tx1"/>
                            </a:solidFill>
                          </a:ln>
                          <a:solidFill>
                            <a:schemeClr val="bg1"/>
                          </a:solidFill>
                          <a:effectLst/>
                          <a:uLnTx/>
                          <a:uFillTx/>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2"/>
                      </a:solidFill>
                      <a:prstDash val="sysDash"/>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0" i="1" u="none" strike="noStrike" kern="1200" noProof="0">
                          <a:solidFill>
                            <a:schemeClr val="tx1"/>
                          </a:solidFill>
                          <a:effectLst/>
                          <a:latin typeface="+mn-lt"/>
                          <a:ea typeface="+mn-ea"/>
                          <a:cs typeface="+mn-cs"/>
                        </a:rPr>
                        <a:t>None</a:t>
                      </a: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892206843"/>
                  </a:ext>
                </a:extLst>
              </a:tr>
              <a:tr h="507983">
                <a:tc>
                  <a:txBody>
                    <a:bodyPr/>
                    <a:lstStyle/>
                    <a:p>
                      <a:endParaRPr lang="en-US" sz="1200"/>
                    </a:p>
                  </a:txBody>
                  <a:tcPr>
                    <a:lnL w="1270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solidFill>
                  </a:tcPr>
                </a:tc>
                <a:tc>
                  <a:txBody>
                    <a:bodyPr/>
                    <a:lstStyle/>
                    <a:p>
                      <a:r>
                        <a:rPr lang="en-US" sz="1200" b="1"/>
                        <a:t>Diagnosis</a:t>
                      </a:r>
                    </a:p>
                  </a:txBody>
                  <a:tcPr anchor="ctr">
                    <a:lnL w="19050" cap="flat" cmpd="sng" algn="ctr">
                      <a:no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lumMod val="95000"/>
                      </a:schemeClr>
                    </a:solidFill>
                  </a:tcPr>
                </a:tc>
                <a:tc>
                  <a:txBody>
                    <a:bodyPr/>
                    <a:lstStyle/>
                    <a:p>
                      <a:pPr marL="171450" marR="0" lvl="0"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srgbClr val="404040"/>
                          </a:solidFill>
                          <a:effectLst/>
                          <a:uLnTx/>
                          <a:uFillTx/>
                          <a:latin typeface="+mn-lt"/>
                          <a:ea typeface="+mn-ea"/>
                          <a:cs typeface="+mn-cs"/>
                        </a:rPr>
                        <a:t>The Health Council of the Netherlands recommended that SMA should be included in the neonatal blood spot screening; RIVM have said that this will be fully implemented by October 2022</a:t>
                      </a:r>
                      <a:endParaRPr kumimoji="0" lang="en-GB" sz="1200" b="0" i="0" u="none" strike="noStrike" kern="0" cap="none" spc="0" normalizeH="0" baseline="30000" noProof="0">
                        <a:ln>
                          <a:noFill/>
                        </a:ln>
                        <a:solidFill>
                          <a:schemeClr val="tx1"/>
                        </a:solidFill>
                        <a:effectLst/>
                        <a:uLnTx/>
                        <a:uFillTx/>
                        <a:latin typeface="Arial" panose="020B0604020202020204" pitchFamily="34" charset="0"/>
                        <a:ea typeface="+mn-ea"/>
                        <a:cs typeface="Arial" panose="020B0604020202020204" pitchFamily="34" charset="0"/>
                      </a:endParaRPr>
                    </a:p>
                  </a:txBody>
                  <a:tcPr marL="36000" marR="3600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lumMod val="95000"/>
                      </a:schemeClr>
                    </a:solidFill>
                  </a:tcPr>
                </a:tc>
                <a:tc gridSpan="2">
                  <a:txBody>
                    <a:bodyPr/>
                    <a:lstStyle/>
                    <a:p>
                      <a:pPr marL="0" indent="0" algn="r">
                        <a:spcBef>
                          <a:spcPts val="600"/>
                        </a:spcBef>
                        <a:buFont typeface="Arial" panose="020B0604020202020204" pitchFamily="34" charset="0"/>
                        <a:buNone/>
                      </a:pPr>
                      <a:r>
                        <a:rPr lang="en-GB" sz="1200" b="0" u="none" strike="noStrike" kern="1200" dirty="0">
                          <a:solidFill>
                            <a:schemeClr val="tx1"/>
                          </a:solidFill>
                          <a:effectLst/>
                          <a:latin typeface="+mn-lt"/>
                          <a:ea typeface="+mn-ea"/>
                          <a:cs typeface="+mn-cs"/>
                        </a:rPr>
                        <a:t>Efficiency of diagnostic pathway</a:t>
                      </a:r>
                    </a:p>
                  </a:txBody>
                  <a:tcPr marL="36000" marR="10800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endParaRPr lang="en-GB"/>
                    </a:p>
                  </a:txBody>
                  <a:tcPr/>
                </a:tc>
                <a:tc>
                  <a:txBody>
                    <a:bodyPr/>
                    <a:lstStyle/>
                    <a:p>
                      <a:pPr marL="0" marR="0" lvl="0" indent="0" algn="ctr"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2200" b="0" i="0" u="none" strike="noStrike" kern="0" cap="none" spc="0" normalizeH="0" baseline="0" noProof="0">
                          <a:ln w="3175">
                            <a:solidFill>
                              <a:schemeClr val="tx1"/>
                            </a:solidFill>
                          </a:ln>
                          <a:solidFill>
                            <a:srgbClr val="00B050"/>
                          </a:solidFill>
                          <a:effectLst/>
                          <a:uLnTx/>
                          <a:uFillTx/>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2200" b="0" i="0" u="none" strike="noStrike" kern="0" cap="none" spc="0" normalizeH="0" baseline="0" noProof="0">
                          <a:ln w="3175">
                            <a:solidFill>
                              <a:schemeClr val="tx1"/>
                            </a:solidFill>
                          </a:ln>
                          <a:solidFill>
                            <a:schemeClr val="bg1"/>
                          </a:solidFill>
                          <a:effectLst/>
                          <a:uLnTx/>
                          <a:uFillTx/>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2"/>
                      </a:solidFill>
                      <a:prstDash val="sysDash"/>
                      <a:round/>
                      <a:headEnd type="none" w="med" len="med"/>
                      <a:tailEnd type="none" w="med" len="med"/>
                    </a:lnL>
                    <a:lnR w="1905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0" i="1" u="none" strike="noStrike" kern="1200" noProof="0">
                          <a:solidFill>
                            <a:schemeClr val="tx1"/>
                          </a:solidFill>
                          <a:effectLst/>
                          <a:latin typeface="+mn-lt"/>
                          <a:ea typeface="+mn-ea"/>
                          <a:cs typeface="+mn-cs"/>
                        </a:rPr>
                        <a:t>None</a:t>
                      </a: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4214328270"/>
                  </a:ext>
                </a:extLst>
              </a:tr>
              <a:tr h="338655">
                <a:tc rowSpan="2">
                  <a:txBody>
                    <a:bodyPr/>
                    <a:lstStyle/>
                    <a:p>
                      <a:endParaRPr lang="en-US" sz="1200"/>
                    </a:p>
                  </a:txBody>
                  <a:tcPr>
                    <a:lnL w="1270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rowSpan="2">
                  <a:txBody>
                    <a:bodyPr/>
                    <a:lstStyle/>
                    <a:p>
                      <a:r>
                        <a:rPr lang="en-US" sz="1200" b="1"/>
                        <a:t>Access Pathways</a:t>
                      </a:r>
                    </a:p>
                  </a:txBody>
                  <a:tcPr anchor="ctr">
                    <a:lnL w="19050" cap="flat" cmpd="sng" algn="ctr">
                      <a:no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lumMod val="95000"/>
                      </a:schemeClr>
                    </a:solidFill>
                  </a:tcPr>
                </a:tc>
                <a:tc rowSpan="2">
                  <a:txBody>
                    <a:bodyPr/>
                    <a:lstStyle/>
                    <a:p>
                      <a:pPr marL="171450" marR="0" lvl="0"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schemeClr val="tx1"/>
                          </a:solidFill>
                          <a:effectLst/>
                          <a:uLnTx/>
                          <a:uFillTx/>
                          <a:latin typeface="Arial"/>
                          <a:ea typeface="+mn-ea"/>
                          <a:cs typeface="+mn-cs"/>
                        </a:rPr>
                        <a:t>The Dutch Access Program allows for early access between dossier submission but before confirmation of reimbursement but this is currently a pilot that is limited to high unmet need oncology products</a:t>
                      </a:r>
                    </a:p>
                    <a:p>
                      <a:pPr marL="171450" marR="0" lvl="0"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schemeClr val="tx1"/>
                          </a:solidFill>
                          <a:effectLst/>
                          <a:uLnTx/>
                          <a:uFillTx/>
                          <a:latin typeface="Arial"/>
                          <a:ea typeface="+mn-ea"/>
                          <a:cs typeface="+mn-cs"/>
                        </a:rPr>
                        <a:t>The presence of the ‘lock procedure’ means that access to high-cost hospital products is not immediate, unlike other hospital products</a:t>
                      </a:r>
                    </a:p>
                  </a:txBody>
                  <a:tcPr marL="36000" marR="3600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lumMod val="95000"/>
                      </a:schemeClr>
                    </a:solidFill>
                  </a:tcPr>
                </a:tc>
                <a:tc gridSpan="2">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lang="en-GB" sz="1200" b="0" u="none" strike="noStrike" kern="1200" dirty="0">
                          <a:solidFill>
                            <a:schemeClr val="tx1"/>
                          </a:solidFill>
                          <a:effectLst/>
                          <a:latin typeface="+mn-lt"/>
                          <a:ea typeface="+mn-ea"/>
                          <a:cs typeface="+mn-cs"/>
                        </a:rPr>
                        <a:t>Post-MA early access pathways </a:t>
                      </a:r>
                    </a:p>
                  </a:txBody>
                  <a:tcPr marL="36000" marR="10800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2"/>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endParaRPr lang="en-GB"/>
                    </a:p>
                  </a:txBody>
                  <a:tcPr/>
                </a:tc>
                <a:tc>
                  <a:txBody>
                    <a:bodyPr/>
                    <a:lstStyle/>
                    <a:p>
                      <a:pPr marL="0" marR="0" lvl="0" indent="0" algn="ctr"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2200" b="0" i="0" u="none" strike="noStrike" kern="0" cap="none" spc="0" normalizeH="0" baseline="0" noProof="0">
                          <a:ln w="3175">
                            <a:solidFill>
                              <a:schemeClr val="tx1"/>
                            </a:solidFill>
                          </a:ln>
                          <a:solidFill>
                            <a:srgbClr val="FFC000"/>
                          </a:solidFill>
                          <a:effectLst/>
                          <a:uLnTx/>
                          <a:uFillTx/>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2"/>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2200" b="0" i="0" u="none" strike="noStrike" kern="0" cap="none" spc="0" normalizeH="0" baseline="0" noProof="0">
                          <a:ln w="3175">
                            <a:solidFill>
                              <a:schemeClr val="tx1"/>
                            </a:solidFill>
                          </a:ln>
                          <a:solidFill>
                            <a:schemeClr val="bg1"/>
                          </a:solidFill>
                          <a:effectLst/>
                          <a:uLnTx/>
                          <a:uFillTx/>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2"/>
                      </a:solidFill>
                      <a:prstDash val="sysDash"/>
                      <a:round/>
                      <a:headEnd type="none" w="med" len="med"/>
                      <a:tailEnd type="none" w="med" len="med"/>
                    </a:lnL>
                    <a:lnR w="1905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0" i="1" u="none" strike="noStrike" kern="1200" noProof="0">
                          <a:solidFill>
                            <a:schemeClr val="tx1"/>
                          </a:solidFill>
                          <a:effectLst/>
                          <a:latin typeface="+mn-lt"/>
                          <a:ea typeface="+mn-ea"/>
                          <a:cs typeface="+mn-cs"/>
                        </a:rPr>
                        <a:t>None</a:t>
                      </a: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177650587"/>
                  </a:ext>
                </a:extLst>
              </a:tr>
              <a:tr h="507983">
                <a:tc vMerge="1">
                  <a:txBody>
                    <a:bodyPr/>
                    <a:lstStyle/>
                    <a:p>
                      <a:endParaRPr lang="en-US"/>
                    </a:p>
                  </a:txBody>
                  <a:tcPr/>
                </a:tc>
                <a:tc vMerge="1">
                  <a:txBody>
                    <a:bodyPr/>
                    <a:lstStyle/>
                    <a:p>
                      <a:endParaRPr lang="en-US"/>
                    </a:p>
                  </a:txBody>
                  <a:tcPr/>
                </a:tc>
                <a:tc vMerge="1">
                  <a:txBody>
                    <a:bodyPr/>
                    <a:lstStyle/>
                    <a:p>
                      <a:endParaRPr lang="en-US"/>
                    </a:p>
                  </a:txBody>
                  <a:tcPr/>
                </a:tc>
                <a:tc gridSpan="2">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lang="en-GB" sz="1200" b="0" u="none" strike="noStrike" kern="1200" dirty="0">
                          <a:solidFill>
                            <a:schemeClr val="tx1"/>
                          </a:solidFill>
                          <a:effectLst/>
                          <a:latin typeface="+mn-lt"/>
                          <a:ea typeface="+mn-ea"/>
                          <a:cs typeface="+mn-cs"/>
                        </a:rPr>
                        <a:t>Specialised reimbursement/ HTA pathways</a:t>
                      </a:r>
                    </a:p>
                  </a:txBody>
                  <a:tcPr marL="36000" marR="10800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ysDash"/>
                      <a:round/>
                      <a:headEnd type="none" w="med" len="med"/>
                      <a:tailEnd type="none" w="med" len="med"/>
                    </a:lnR>
                    <a:lnT w="1905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endParaRPr lang="en-GB"/>
                    </a:p>
                  </a:txBody>
                  <a:tcPr/>
                </a:tc>
                <a:tc>
                  <a:txBody>
                    <a:bodyPr/>
                    <a:lstStyle/>
                    <a:p>
                      <a:pPr marL="0" marR="0" lvl="0" indent="0" algn="ctr"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2200" b="0" i="0" u="none" strike="noStrike" kern="0" cap="none" spc="0" normalizeH="0" baseline="0" noProof="0">
                          <a:ln w="3175">
                            <a:solidFill>
                              <a:schemeClr val="tx1"/>
                            </a:solidFill>
                          </a:ln>
                          <a:solidFill>
                            <a:srgbClr val="C00000"/>
                          </a:solidFill>
                          <a:effectLst/>
                          <a:uLnTx/>
                          <a:uFillTx/>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905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2200" b="0" i="0" u="none" strike="noStrike" kern="0" cap="none" spc="0" normalizeH="0" baseline="0" noProof="0">
                          <a:ln w="3175">
                            <a:solidFill>
                              <a:schemeClr val="tx1"/>
                            </a:solidFill>
                          </a:ln>
                          <a:solidFill>
                            <a:schemeClr val="bg1"/>
                          </a:solidFill>
                          <a:effectLst/>
                          <a:uLnTx/>
                          <a:uFillTx/>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2"/>
                      </a:solidFill>
                      <a:prstDash val="sysDash"/>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0" i="1" u="none" strike="noStrike" kern="1200" noProof="0">
                          <a:solidFill>
                            <a:schemeClr val="tx1"/>
                          </a:solidFill>
                          <a:effectLst/>
                          <a:latin typeface="+mn-lt"/>
                          <a:ea typeface="+mn-ea"/>
                          <a:cs typeface="+mn-cs"/>
                        </a:rPr>
                        <a:t>None</a:t>
                      </a: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64738609"/>
                  </a:ext>
                </a:extLst>
              </a:tr>
              <a:tr h="338655">
                <a:tc rowSpan="5">
                  <a:txBody>
                    <a:bodyPr/>
                    <a:lstStyle/>
                    <a:p>
                      <a:endParaRPr lang="en-US" sz="1200"/>
                    </a:p>
                  </a:txBody>
                  <a:tcPr>
                    <a:lnL w="1270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75000"/>
                      </a:schemeClr>
                    </a:solidFill>
                  </a:tcPr>
                </a:tc>
                <a:tc rowSpan="5">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r>
                        <a:rPr lang="en-US" sz="1200" b="1">
                          <a:solidFill>
                            <a:schemeClr val="tx1">
                              <a:lumMod val="50000"/>
                            </a:schemeClr>
                          </a:solidFill>
                        </a:rPr>
                        <a:t>Access to treatment and care</a:t>
                      </a:r>
                      <a:endParaRPr lang="en-US" sz="1200" b="1" dirty="0">
                        <a:solidFill>
                          <a:schemeClr val="tx1">
                            <a:lumMod val="50000"/>
                          </a:schemeClr>
                        </a:solidFill>
                      </a:endParaRPr>
                    </a:p>
                  </a:txBody>
                  <a:tcPr anchor="ctr">
                    <a:lnL w="19050" cap="flat" cmpd="sng" algn="ctr">
                      <a:no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9050" cap="flat" cmpd="sng" algn="ctr">
                      <a:noFill/>
                      <a:prstDash val="solid"/>
                      <a:round/>
                      <a:headEnd type="none" w="med" len="med"/>
                      <a:tailEnd type="none" w="med" len="med"/>
                    </a:lnB>
                    <a:solidFill>
                      <a:schemeClr val="bg1">
                        <a:lumMod val="95000"/>
                      </a:schemeClr>
                    </a:solidFill>
                  </a:tcPr>
                </a:tc>
                <a:tc rowSpan="5">
                  <a:txBody>
                    <a:bodyPr/>
                    <a:lstStyle/>
                    <a:p>
                      <a:pPr marL="171450" marR="0" lvl="0"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u="none" strike="noStrike" kern="1200">
                          <a:solidFill>
                            <a:schemeClr val="tx1"/>
                          </a:solidFill>
                          <a:effectLst/>
                          <a:latin typeface="+mn-lt"/>
                          <a:ea typeface="+mn-ea"/>
                          <a:cs typeface="+mn-cs"/>
                        </a:rPr>
                        <a:t>International care guidelines have been adapted for the country-situation but do not incorporate treatment recommendations</a:t>
                      </a:r>
                    </a:p>
                    <a:p>
                      <a:pPr marL="171450" marR="0" lvl="0"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schemeClr val="tx1"/>
                          </a:solidFill>
                          <a:effectLst/>
                          <a:uLnTx/>
                          <a:uFillTx/>
                          <a:latin typeface="Arial"/>
                          <a:ea typeface="+mn-ea"/>
                          <a:cs typeface="+mn-cs"/>
                        </a:rPr>
                        <a:t>Since January 2020, </a:t>
                      </a:r>
                      <a:r>
                        <a:rPr kumimoji="0" lang="en-US" sz="1200" b="0" i="0" u="none" strike="noStrike" kern="1200" cap="none" spc="0" normalizeH="0" baseline="0" noProof="0" err="1">
                          <a:ln>
                            <a:noFill/>
                          </a:ln>
                          <a:solidFill>
                            <a:schemeClr val="tx1"/>
                          </a:solidFill>
                          <a:effectLst/>
                          <a:uLnTx/>
                          <a:uFillTx/>
                          <a:latin typeface="Arial"/>
                          <a:ea typeface="+mn-ea"/>
                          <a:cs typeface="+mn-cs"/>
                        </a:rPr>
                        <a:t>Spinraza</a:t>
                      </a:r>
                      <a:r>
                        <a:rPr kumimoji="0" lang="en-US" sz="1200" b="0" i="0" u="none" strike="noStrike" kern="1200" cap="none" spc="0" normalizeH="0" baseline="0" noProof="0">
                          <a:ln>
                            <a:noFill/>
                          </a:ln>
                          <a:solidFill>
                            <a:schemeClr val="tx1"/>
                          </a:solidFill>
                          <a:effectLst/>
                          <a:uLnTx/>
                          <a:uFillTx/>
                          <a:latin typeface="Arial"/>
                          <a:ea typeface="+mn-ea"/>
                          <a:cs typeface="+mn-cs"/>
                        </a:rPr>
                        <a:t> has been made available to all SMA patients </a:t>
                      </a:r>
                      <a:r>
                        <a:rPr kumimoji="0" lang="en-US" sz="1200" b="0" i="0" u="none" strike="noStrike" kern="1200" cap="none" spc="0" normalizeH="0" baseline="0" noProof="0">
                          <a:ln>
                            <a:noFill/>
                          </a:ln>
                          <a:solidFill>
                            <a:srgbClr val="404040"/>
                          </a:solidFill>
                          <a:effectLst/>
                          <a:uLnTx/>
                          <a:uFillTx/>
                          <a:latin typeface="+mn-lt"/>
                          <a:ea typeface="+mn-ea"/>
                          <a:cs typeface="+mn-cs"/>
                        </a:rPr>
                        <a:t>with a genetic diagnosis of 5q SMA and with 2/3 copies of SMN2</a:t>
                      </a:r>
                    </a:p>
                    <a:p>
                      <a:pPr marL="171450" marR="0" lvl="0"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err="1">
                          <a:ln>
                            <a:noFill/>
                          </a:ln>
                          <a:solidFill>
                            <a:srgbClr val="404040"/>
                          </a:solidFill>
                          <a:effectLst/>
                          <a:uLnTx/>
                          <a:uFillTx/>
                          <a:latin typeface="+mn-lt"/>
                          <a:ea typeface="+mn-ea"/>
                          <a:cs typeface="+mn-cs"/>
                        </a:rPr>
                        <a:t>Zolgensma</a:t>
                      </a:r>
                      <a:r>
                        <a:rPr kumimoji="0" lang="en-US" sz="1200" b="0" i="0" u="none" strike="noStrike" kern="1200" cap="none" spc="0" normalizeH="0" baseline="0" noProof="0">
                          <a:ln>
                            <a:noFill/>
                          </a:ln>
                          <a:solidFill>
                            <a:srgbClr val="404040"/>
                          </a:solidFill>
                          <a:effectLst/>
                          <a:uLnTx/>
                          <a:uFillTx/>
                          <a:latin typeface="+mn-lt"/>
                          <a:ea typeface="+mn-ea"/>
                          <a:cs typeface="+mn-cs"/>
                        </a:rPr>
                        <a:t> is reimbursed through unique EAP to restricted population</a:t>
                      </a:r>
                    </a:p>
                    <a:p>
                      <a:pPr marL="171450" marR="0" lvl="0"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err="1">
                          <a:ln>
                            <a:noFill/>
                          </a:ln>
                          <a:solidFill>
                            <a:srgbClr val="404040"/>
                          </a:solidFill>
                          <a:effectLst/>
                          <a:uLnTx/>
                          <a:uFillTx/>
                          <a:latin typeface="+mn-lt"/>
                          <a:ea typeface="+mn-ea"/>
                          <a:cs typeface="+mn-cs"/>
                        </a:rPr>
                        <a:t>Evrysdi</a:t>
                      </a:r>
                      <a:r>
                        <a:rPr kumimoji="0" lang="en-US" sz="1200" b="0" i="0" u="none" strike="noStrike" kern="1200" cap="none" spc="0" normalizeH="0" baseline="0" noProof="0">
                          <a:ln>
                            <a:noFill/>
                          </a:ln>
                          <a:solidFill>
                            <a:srgbClr val="404040"/>
                          </a:solidFill>
                          <a:effectLst/>
                          <a:uLnTx/>
                          <a:uFillTx/>
                          <a:latin typeface="+mn-lt"/>
                          <a:ea typeface="+mn-ea"/>
                          <a:cs typeface="+mn-cs"/>
                        </a:rPr>
                        <a:t> is not yet reimbursed in the Netherlands, despite EMA </a:t>
                      </a:r>
                      <a:r>
                        <a:rPr kumimoji="0" lang="en-US" sz="1200" b="0" i="0" u="none" strike="noStrike" kern="1200" cap="none" spc="0" normalizeH="0" baseline="0" noProof="0" err="1">
                          <a:ln>
                            <a:noFill/>
                          </a:ln>
                          <a:solidFill>
                            <a:srgbClr val="404040"/>
                          </a:solidFill>
                          <a:effectLst/>
                          <a:uLnTx/>
                          <a:uFillTx/>
                          <a:latin typeface="+mn-lt"/>
                          <a:ea typeface="+mn-ea"/>
                          <a:cs typeface="+mn-cs"/>
                        </a:rPr>
                        <a:t>authroization</a:t>
                      </a:r>
                      <a:endParaRPr kumimoji="0" lang="en-US" sz="1200" b="0" i="0" u="none" strike="noStrike" kern="1200" cap="none" spc="0" normalizeH="0" baseline="0" noProof="0">
                        <a:ln>
                          <a:noFill/>
                        </a:ln>
                        <a:solidFill>
                          <a:srgbClr val="404040"/>
                        </a:solidFill>
                        <a:effectLst/>
                        <a:uLnTx/>
                        <a:uFillTx/>
                        <a:latin typeface="+mn-lt"/>
                        <a:ea typeface="+mn-ea"/>
                        <a:cs typeface="+mn-cs"/>
                      </a:endParaRPr>
                    </a:p>
                    <a:p>
                      <a:pPr marL="171450" marR="0" lvl="0"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srgbClr val="404040"/>
                          </a:solidFill>
                          <a:effectLst/>
                          <a:uLnTx/>
                          <a:uFillTx/>
                          <a:latin typeface="+mn-lt"/>
                          <a:ea typeface="+mn-ea"/>
                          <a:cs typeface="+mn-cs"/>
                        </a:rPr>
                        <a:t>Treatment related services are reimbursed after referral from a GP/specialist</a:t>
                      </a:r>
                    </a:p>
                    <a:p>
                      <a:pPr marL="171450" marR="0" lvl="0"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srgbClr val="404040"/>
                          </a:solidFill>
                          <a:effectLst/>
                          <a:uLnTx/>
                          <a:uFillTx/>
                          <a:latin typeface="+mn-lt"/>
                          <a:ea typeface="+mn-ea"/>
                          <a:cs typeface="+mn-cs"/>
                        </a:rPr>
                        <a:t>National guidelines also highlight the need for caregiver support.</a:t>
                      </a:r>
                    </a:p>
                    <a:p>
                      <a:pPr marL="171450" marR="0" lvl="0"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200" b="0" i="0" u="none" strike="noStrike" kern="1200" cap="none" spc="0" normalizeH="0" baseline="0" noProof="0">
                        <a:ln>
                          <a:noFill/>
                        </a:ln>
                        <a:solidFill>
                          <a:schemeClr val="tx1"/>
                        </a:solidFill>
                        <a:effectLst/>
                        <a:uLnTx/>
                        <a:uFillTx/>
                        <a:latin typeface="Arial"/>
                        <a:ea typeface="+mn-ea"/>
                        <a:cs typeface="+mn-cs"/>
                      </a:endParaRPr>
                    </a:p>
                  </a:txBody>
                  <a:tcPr marL="36000" marR="3600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9050" cap="flat" cmpd="sng" algn="ctr">
                      <a:noFill/>
                      <a:prstDash val="solid"/>
                      <a:round/>
                      <a:headEnd type="none" w="med" len="med"/>
                      <a:tailEnd type="none" w="med" len="med"/>
                    </a:lnB>
                    <a:solidFill>
                      <a:schemeClr val="bg1">
                        <a:lumMod val="95000"/>
                      </a:schemeClr>
                    </a:solidFill>
                  </a:tcPr>
                </a:tc>
                <a:tc gridSpan="2">
                  <a:txBody>
                    <a:bodyPr/>
                    <a:lstStyle/>
                    <a:p>
                      <a:pPr algn="r" rtl="0" fontAlgn="ctr"/>
                      <a:r>
                        <a:rPr lang="en-US" sz="1200" b="0" u="none" strike="noStrike" kern="1200" dirty="0">
                          <a:solidFill>
                            <a:schemeClr val="tx1"/>
                          </a:solidFill>
                          <a:effectLst/>
                          <a:latin typeface="+mn-lt"/>
                          <a:ea typeface="+mn-ea"/>
                          <a:cs typeface="+mn-cs"/>
                        </a:rPr>
                        <a:t>Treatment and care guideline recommendations</a:t>
                      </a:r>
                    </a:p>
                  </a:txBody>
                  <a:tcPr marL="36000" marR="10800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2"/>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endParaRPr lang="en-GB"/>
                    </a:p>
                  </a:txBody>
                  <a:tcPr/>
                </a:tc>
                <a:tc>
                  <a:txBody>
                    <a:bodyPr/>
                    <a:lstStyle/>
                    <a:p>
                      <a:pPr marL="0" marR="0" lvl="0" indent="0" algn="ctr"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2200" b="0" i="0" u="none" strike="noStrike" kern="0" cap="none" spc="0" normalizeH="0" baseline="0" noProof="0">
                          <a:ln w="3175">
                            <a:solidFill>
                              <a:schemeClr val="tx1"/>
                            </a:solidFill>
                          </a:ln>
                          <a:solidFill>
                            <a:srgbClr val="FFC000"/>
                          </a:solidFill>
                          <a:effectLst/>
                          <a:uLnTx/>
                          <a:uFillTx/>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2"/>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2200" b="0" i="0" u="none" strike="noStrike" kern="0" cap="none" spc="0" normalizeH="0" baseline="0" noProof="0">
                          <a:ln w="3175">
                            <a:solidFill>
                              <a:schemeClr val="tx1"/>
                            </a:solidFill>
                          </a:ln>
                          <a:solidFill>
                            <a:schemeClr val="bg1"/>
                          </a:solidFill>
                          <a:effectLst/>
                          <a:uLnTx/>
                          <a:uFillTx/>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2"/>
                      </a:solidFill>
                      <a:prstDash val="sysDash"/>
                      <a:round/>
                      <a:headEnd type="none" w="med" len="med"/>
                      <a:tailEnd type="none" w="med" len="med"/>
                    </a:lnL>
                    <a:lnR w="1905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0" i="1" u="none" strike="noStrike" kern="1200" noProof="0">
                          <a:solidFill>
                            <a:schemeClr val="tx1"/>
                          </a:solidFill>
                          <a:effectLst/>
                          <a:latin typeface="+mn-lt"/>
                          <a:ea typeface="+mn-ea"/>
                          <a:cs typeface="+mn-cs"/>
                        </a:rPr>
                        <a:t>None</a:t>
                      </a: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422613971"/>
                  </a:ext>
                </a:extLst>
              </a:tr>
              <a:tr h="310434">
                <a:tc vMerge="1">
                  <a:txBody>
                    <a:bodyPr/>
                    <a:lstStyle/>
                    <a:p>
                      <a:endParaRPr lang="en-US"/>
                    </a:p>
                  </a:txBody>
                  <a:tcPr/>
                </a:tc>
                <a:tc vMerge="1">
                  <a:txBody>
                    <a:bodyPr/>
                    <a:lstStyle/>
                    <a:p>
                      <a:endParaRPr lang="en-US"/>
                    </a:p>
                  </a:txBody>
                  <a:tcPr/>
                </a:tc>
                <a:tc vMerge="1">
                  <a:txBody>
                    <a:bodyPr/>
                    <a:lstStyle/>
                    <a:p>
                      <a:endParaRPr lang="en-US"/>
                    </a:p>
                  </a:txBody>
                  <a:tcPr/>
                </a:tc>
                <a:tc rowSpan="3">
                  <a:txBody>
                    <a:bodyPr/>
                    <a:lstStyle/>
                    <a:p>
                      <a:pPr algn="r" rtl="0" fontAlgn="ctr"/>
                      <a:r>
                        <a:rPr lang="en-US" sz="1200" b="0" i="0" u="none" strike="noStrike">
                          <a:solidFill>
                            <a:schemeClr val="tx1"/>
                          </a:solidFill>
                          <a:effectLst/>
                          <a:latin typeface="Arial" panose="020B0604020202020204" pitchFamily="34" charset="0"/>
                        </a:rPr>
                        <a:t>Treatment availability</a:t>
                      </a:r>
                    </a:p>
                  </a:txBody>
                  <a:tcPr marL="36000" marR="108000" marT="0" marB="0" anchor="ctr">
                    <a:lnL w="12700" cap="flat" cmpd="sng" algn="ctr">
                      <a:solidFill>
                        <a:schemeClr val="bg2"/>
                      </a:solidFill>
                      <a:prstDash val="solid"/>
                      <a:round/>
                      <a:headEnd type="none" w="med" len="med"/>
                      <a:tailEnd type="none" w="med" len="med"/>
                    </a:lnL>
                    <a:lnR w="1270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r" rtl="0" fontAlgn="ctr"/>
                      <a:r>
                        <a:rPr lang="en-US" sz="1200" b="0" i="1" u="none" strike="noStrike" kern="1200" dirty="0">
                          <a:solidFill>
                            <a:schemeClr val="tx1"/>
                          </a:solidFill>
                          <a:effectLst/>
                          <a:latin typeface="+mn-lt"/>
                          <a:ea typeface="+mn-ea"/>
                          <a:cs typeface="+mn-cs"/>
                        </a:rPr>
                        <a:t>Spinraza</a:t>
                      </a:r>
                    </a:p>
                  </a:txBody>
                  <a:tcPr marL="36000" marR="108000" marT="0" marB="0" anchor="ctr">
                    <a:lnL w="12700" cap="flat" cmpd="sng" algn="ctr">
                      <a:noFill/>
                      <a:prstDash val="solid"/>
                      <a:round/>
                      <a:headEnd type="none" w="med" len="med"/>
                      <a:tailEnd type="none" w="med" len="med"/>
                    </a:lnL>
                    <a:lnR w="12700" cap="flat" cmpd="sng" algn="ctr">
                      <a:solidFill>
                        <a:schemeClr val="bg2"/>
                      </a:solidFill>
                      <a:prstDash val="sysDash"/>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2200" b="0" i="0" u="none" strike="noStrike" kern="0" cap="none" spc="0" normalizeH="0" baseline="0" noProof="0">
                          <a:ln w="3175">
                            <a:solidFill>
                              <a:schemeClr val="tx1"/>
                            </a:solidFill>
                          </a:ln>
                          <a:solidFill>
                            <a:srgbClr val="00B050"/>
                          </a:solidFill>
                          <a:effectLst/>
                          <a:uLnTx/>
                          <a:uFillTx/>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2200" b="0" i="0" u="none" strike="noStrike" kern="0" cap="none" spc="0" normalizeH="0" baseline="0" noProof="0">
                          <a:ln w="3175">
                            <a:solidFill>
                              <a:schemeClr val="tx1"/>
                            </a:solidFill>
                          </a:ln>
                          <a:solidFill>
                            <a:schemeClr val="bg1"/>
                          </a:solidFill>
                          <a:effectLst/>
                          <a:uLnTx/>
                          <a:uFillTx/>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2"/>
                      </a:solidFill>
                      <a:prstDash val="sysDash"/>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0" i="1" u="none" strike="noStrike" kern="1200" noProof="0">
                          <a:solidFill>
                            <a:schemeClr val="tx1"/>
                          </a:solidFill>
                          <a:effectLst/>
                          <a:latin typeface="+mn-lt"/>
                          <a:ea typeface="+mn-ea"/>
                          <a:cs typeface="+mn-cs"/>
                        </a:rPr>
                        <a:t>None</a:t>
                      </a: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413710742"/>
                  </a:ext>
                </a:extLst>
              </a:tr>
              <a:tr h="338655">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pPr algn="r" rtl="0" fontAlgn="ctr"/>
                      <a:endParaRPr lang="en-US" sz="1200" b="0" i="0" u="none" strike="noStrike">
                        <a:solidFill>
                          <a:schemeClr val="tx1"/>
                        </a:solidFill>
                        <a:effectLst/>
                        <a:latin typeface="Arial" panose="020B0604020202020204" pitchFamily="34" charset="0"/>
                      </a:endParaRPr>
                    </a:p>
                  </a:txBody>
                  <a:tcPr marL="36000" marR="10800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ysDash"/>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r" rtl="0" fontAlgn="ctr"/>
                      <a:r>
                        <a:rPr lang="en-US" sz="1200" b="0" i="1" u="none" strike="noStrike" kern="1200" dirty="0">
                          <a:solidFill>
                            <a:schemeClr val="tx1"/>
                          </a:solidFill>
                          <a:effectLst/>
                          <a:latin typeface="+mn-lt"/>
                          <a:ea typeface="+mn-ea"/>
                          <a:cs typeface="+mn-cs"/>
                        </a:rPr>
                        <a:t>Zolgensma</a:t>
                      </a:r>
                    </a:p>
                  </a:txBody>
                  <a:tcPr marL="36000" marR="108000" marT="0" marB="0" anchor="ctr">
                    <a:lnL w="12700" cap="flat" cmpd="sng" algn="ctr">
                      <a:noFill/>
                      <a:prstDash val="solid"/>
                      <a:round/>
                      <a:headEnd type="none" w="med" len="med"/>
                      <a:tailEnd type="none" w="med" len="med"/>
                    </a:lnL>
                    <a:lnR w="12700" cap="flat" cmpd="sng" algn="ctr">
                      <a:solidFill>
                        <a:schemeClr val="bg2"/>
                      </a:solidFill>
                      <a:prstDash val="sysDash"/>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2200" b="0" i="0" u="none" strike="noStrike" kern="0" cap="none" spc="0" normalizeH="0" baseline="0" noProof="0">
                          <a:ln w="3175">
                            <a:solidFill>
                              <a:schemeClr val="tx1"/>
                            </a:solidFill>
                          </a:ln>
                          <a:solidFill>
                            <a:schemeClr val="accent1"/>
                          </a:solidFill>
                          <a:effectLst/>
                          <a:uLnTx/>
                          <a:uFillTx/>
                          <a:latin typeface="Arial" panose="020B0604020202020204" pitchFamily="34" charset="0"/>
                          <a:ea typeface="+mn-ea"/>
                          <a:cs typeface="Arial" panose="020B0604020202020204" pitchFamily="34" charset="0"/>
                        </a:rPr>
                        <a:t>●</a:t>
                      </a:r>
                      <a:endParaRPr kumimoji="0" lang="en-US" sz="2200" b="0" i="0" u="none" strike="noStrike" kern="0" cap="none" spc="0" normalizeH="0" baseline="0" noProof="0" dirty="0">
                        <a:ln w="3175">
                          <a:solidFill>
                            <a:schemeClr val="tx1"/>
                          </a:solidFill>
                        </a:ln>
                        <a:solidFill>
                          <a:schemeClr val="accent1"/>
                        </a:solidFill>
                        <a:effectLst/>
                        <a:uLnTx/>
                        <a:uFillTx/>
                        <a:latin typeface="Arial" panose="020B0604020202020204" pitchFamily="34" charset="0"/>
                        <a:ea typeface="+mn-ea"/>
                        <a:cs typeface="Arial" panose="020B0604020202020204" pitchFamily="34" charset="0"/>
                      </a:endParaRPr>
                    </a:p>
                  </a:txBody>
                  <a:tcPr marL="0" marR="0" marT="0" marB="0" anchor="ctr">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gridSpan="2">
                  <a:txBody>
                    <a:bodyPr/>
                    <a:lstStyle/>
                    <a:p>
                      <a:pPr marL="0" marR="0" lvl="0" indent="0" algn="l"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0" i="1" u="none" strike="noStrike" kern="1200" noProof="0">
                          <a:solidFill>
                            <a:schemeClr val="tx1"/>
                          </a:solidFill>
                          <a:effectLst/>
                          <a:latin typeface="+mn-lt"/>
                          <a:ea typeface="+mn-ea"/>
                          <a:cs typeface="+mn-cs"/>
                        </a:rPr>
                        <a:t>EAP to restricted population</a:t>
                      </a:r>
                      <a:endParaRPr lang="en-US" sz="1200" b="0" i="1" u="none" strike="noStrike" kern="1200" noProof="0" dirty="0">
                        <a:solidFill>
                          <a:schemeClr val="tx1"/>
                        </a:solidFill>
                        <a:effectLst/>
                        <a:latin typeface="+mn-lt"/>
                        <a:ea typeface="+mn-ea"/>
                        <a:cs typeface="+mn-cs"/>
                      </a:endParaRPr>
                    </a:p>
                  </a:txBody>
                  <a:tcPr marL="0" marR="0" marT="0" marB="0" anchor="ctr">
                    <a:lnL w="12700" cap="flat" cmpd="sng" algn="ctr">
                      <a:solidFill>
                        <a:schemeClr val="bg2"/>
                      </a:solidFill>
                      <a:prstDash val="sysDash"/>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pPr marL="0" marR="0" lvl="0" indent="0" algn="l" defTabSz="914308"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b="0" i="1" u="none" strike="noStrike" kern="1200" noProof="0" dirty="0">
                        <a:solidFill>
                          <a:schemeClr val="tx1"/>
                        </a:solidFill>
                        <a:effectLst/>
                        <a:latin typeface="+mn-lt"/>
                        <a:ea typeface="+mn-ea"/>
                        <a:cs typeface="+mn-cs"/>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468099995"/>
                  </a:ext>
                </a:extLst>
              </a:tr>
              <a:tr h="310434">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pPr algn="r" rtl="0" fontAlgn="ctr"/>
                      <a:endParaRPr lang="en-US" sz="1200" b="0" i="0" u="none" strike="noStrike">
                        <a:solidFill>
                          <a:schemeClr val="tx1"/>
                        </a:solidFill>
                        <a:effectLst/>
                        <a:latin typeface="Arial" panose="020B0604020202020204" pitchFamily="34" charset="0"/>
                      </a:endParaRPr>
                    </a:p>
                  </a:txBody>
                  <a:tcPr marL="36000" marR="10800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ysDash"/>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r" rtl="0" fontAlgn="ctr"/>
                      <a:r>
                        <a:rPr lang="en-US" sz="1200" b="0" i="1" u="none" strike="noStrike" kern="1200" dirty="0">
                          <a:solidFill>
                            <a:schemeClr val="tx1"/>
                          </a:solidFill>
                          <a:effectLst/>
                          <a:latin typeface="+mn-lt"/>
                          <a:ea typeface="+mn-ea"/>
                          <a:cs typeface="+mn-cs"/>
                        </a:rPr>
                        <a:t>Evrysdi</a:t>
                      </a:r>
                    </a:p>
                  </a:txBody>
                  <a:tcPr marL="36000" marR="108000" marT="0" marB="0" anchor="ctr">
                    <a:lnL w="12700" cap="flat" cmpd="sng" algn="ctr">
                      <a:noFill/>
                      <a:prstDash val="solid"/>
                      <a:round/>
                      <a:headEnd type="none" w="med" len="med"/>
                      <a:tailEnd type="none" w="med" len="med"/>
                    </a:lnL>
                    <a:lnR w="12700" cap="flat" cmpd="sng" algn="ctr">
                      <a:solidFill>
                        <a:schemeClr val="bg2"/>
                      </a:solidFill>
                      <a:prstDash val="sysDash"/>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2200" b="0" i="0" u="none" strike="noStrike" kern="0" cap="none" spc="0" normalizeH="0" baseline="0" noProof="0">
                          <a:ln w="3175">
                            <a:solidFill>
                              <a:schemeClr val="tx1"/>
                            </a:solidFill>
                          </a:ln>
                          <a:solidFill>
                            <a:schemeClr val="bg2"/>
                          </a:solidFill>
                          <a:effectLst/>
                          <a:uLnTx/>
                          <a:uFillTx/>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2200" b="0" i="0" u="none" strike="noStrike" kern="0" cap="none" spc="0" normalizeH="0" baseline="0" noProof="0">
                          <a:ln w="3175">
                            <a:solidFill>
                              <a:schemeClr val="tx1"/>
                            </a:solidFill>
                          </a:ln>
                          <a:solidFill>
                            <a:schemeClr val="bg1"/>
                          </a:solidFill>
                          <a:effectLst/>
                          <a:uLnTx/>
                          <a:uFillTx/>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2"/>
                      </a:solidFill>
                      <a:prstDash val="sysDash"/>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0" i="1" u="none" strike="noStrike" kern="1200" noProof="0">
                          <a:solidFill>
                            <a:schemeClr val="tx1"/>
                          </a:solidFill>
                          <a:effectLst/>
                          <a:latin typeface="+mn-lt"/>
                          <a:ea typeface="+mn-ea"/>
                          <a:cs typeface="+mn-cs"/>
                        </a:rPr>
                        <a:t>None</a:t>
                      </a: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4048992349"/>
                  </a:ext>
                </a:extLst>
              </a:tr>
              <a:tr h="338655">
                <a:tc vMerge="1">
                  <a:txBody>
                    <a:bodyPr/>
                    <a:lstStyle/>
                    <a:p>
                      <a:endParaRPr lang="en-US"/>
                    </a:p>
                  </a:txBody>
                  <a:tcPr>
                    <a:lnT w="12700" cap="flat" cmpd="sng" algn="ctr">
                      <a:solidFill>
                        <a:schemeClr val="bg1"/>
                      </a:solidFill>
                      <a:prstDash val="solid"/>
                      <a:round/>
                      <a:headEnd type="none" w="med" len="med"/>
                      <a:tailEnd type="none" w="med" len="med"/>
                    </a:lnT>
                  </a:tcPr>
                </a:tc>
                <a:tc vMerge="1">
                  <a:txBody>
                    <a:bodyPr/>
                    <a:lstStyle/>
                    <a:p>
                      <a:endParaRPr lang="en-US"/>
                    </a:p>
                  </a:txBody>
                  <a:tcPr>
                    <a:lnT w="12700" cmpd="sng">
                      <a:noFill/>
                    </a:lnT>
                  </a:tcPr>
                </a:tc>
                <a:tc vMerge="1">
                  <a:txBody>
                    <a:bodyPr/>
                    <a:lstStyle/>
                    <a:p>
                      <a:endParaRPr lang="en-US"/>
                    </a:p>
                  </a:txBody>
                  <a:tcPr>
                    <a:lnT w="12700" cmpd="sng">
                      <a:noFill/>
                    </a:lnT>
                  </a:tcPr>
                </a:tc>
                <a:tc gridSpan="2">
                  <a:txBody>
                    <a:bodyPr/>
                    <a:lstStyle/>
                    <a:p>
                      <a:pPr algn="r" rtl="0" fontAlgn="ctr"/>
                      <a:r>
                        <a:rPr lang="en-US" sz="1200" b="0" i="0" u="none" strike="noStrike" dirty="0">
                          <a:solidFill>
                            <a:schemeClr val="tx1"/>
                          </a:solidFill>
                          <a:effectLst/>
                          <a:latin typeface="Arial" panose="020B0604020202020204" pitchFamily="34" charset="0"/>
                        </a:rPr>
                        <a:t>Selected care provisions</a:t>
                      </a:r>
                    </a:p>
                  </a:txBody>
                  <a:tcPr marL="36000" marR="10800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ysDash"/>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endParaRPr lang="en-GB"/>
                    </a:p>
                  </a:txBody>
                  <a:tcPr/>
                </a:tc>
                <a:tc>
                  <a:txBody>
                    <a:bodyPr/>
                    <a:lstStyle/>
                    <a:p>
                      <a:pPr marL="0" marR="0" lvl="0" indent="0" algn="ctr"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2200" b="0" i="0" u="none" strike="noStrike" kern="0" cap="none" spc="0" normalizeH="0" baseline="0" noProof="0">
                          <a:ln w="3175">
                            <a:solidFill>
                              <a:schemeClr val="tx1"/>
                            </a:solidFill>
                          </a:ln>
                          <a:solidFill>
                            <a:srgbClr val="00B050"/>
                          </a:solidFill>
                          <a:effectLst/>
                          <a:uLnTx/>
                          <a:uFillTx/>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2200" b="0" i="0" u="none" strike="noStrike" kern="0" cap="none" spc="0" normalizeH="0" baseline="0" noProof="0">
                          <a:ln w="3175">
                            <a:solidFill>
                              <a:schemeClr val="tx1"/>
                            </a:solidFill>
                          </a:ln>
                          <a:solidFill>
                            <a:schemeClr val="bg1"/>
                          </a:solidFill>
                          <a:effectLst/>
                          <a:uLnTx/>
                          <a:uFillTx/>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2"/>
                      </a:solidFill>
                      <a:prstDash val="sysDash"/>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0" i="1" u="none" strike="noStrike" kern="1200" noProof="0" dirty="0">
                          <a:solidFill>
                            <a:schemeClr val="tx1"/>
                          </a:solidFill>
                          <a:effectLst/>
                          <a:latin typeface="+mn-lt"/>
                          <a:ea typeface="+mn-ea"/>
                          <a:cs typeface="+mn-cs"/>
                        </a:rPr>
                        <a:t>None</a:t>
                      </a: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531454402"/>
                  </a:ext>
                </a:extLst>
              </a:tr>
            </a:tbl>
          </a:graphicData>
        </a:graphic>
      </p:graphicFrame>
      <p:sp>
        <p:nvSpPr>
          <p:cNvPr id="4" name="Rectangle 3">
            <a:extLst>
              <a:ext uri="{FF2B5EF4-FFF2-40B4-BE49-F238E27FC236}">
                <a16:creationId xmlns:a16="http://schemas.microsoft.com/office/drawing/2014/main" id="{DBFB3E85-4420-4607-AE53-3ADB5D569333}"/>
              </a:ext>
            </a:extLst>
          </p:cNvPr>
          <p:cNvSpPr/>
          <p:nvPr/>
        </p:nvSpPr>
        <p:spPr>
          <a:xfrm>
            <a:off x="0" y="1493820"/>
            <a:ext cx="144000" cy="760493"/>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11" name="Rectangle 10">
            <a:extLst>
              <a:ext uri="{FF2B5EF4-FFF2-40B4-BE49-F238E27FC236}">
                <a16:creationId xmlns:a16="http://schemas.microsoft.com/office/drawing/2014/main" id="{DD7DE261-4FEE-4650-831C-8D395302BD73}"/>
              </a:ext>
            </a:extLst>
          </p:cNvPr>
          <p:cNvSpPr/>
          <p:nvPr/>
        </p:nvSpPr>
        <p:spPr>
          <a:xfrm>
            <a:off x="0" y="2254313"/>
            <a:ext cx="144000" cy="960835"/>
          </a:xfrm>
          <a:prstGeom prst="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12" name="Rectangle 11">
            <a:extLst>
              <a:ext uri="{FF2B5EF4-FFF2-40B4-BE49-F238E27FC236}">
                <a16:creationId xmlns:a16="http://schemas.microsoft.com/office/drawing/2014/main" id="{0F904FC4-0B2B-415A-90B8-9D46D4BB998E}"/>
              </a:ext>
            </a:extLst>
          </p:cNvPr>
          <p:cNvSpPr/>
          <p:nvPr/>
        </p:nvSpPr>
        <p:spPr>
          <a:xfrm>
            <a:off x="0" y="3222917"/>
            <a:ext cx="144000" cy="612000"/>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13" name="Rectangle 12">
            <a:extLst>
              <a:ext uri="{FF2B5EF4-FFF2-40B4-BE49-F238E27FC236}">
                <a16:creationId xmlns:a16="http://schemas.microsoft.com/office/drawing/2014/main" id="{4F79821F-0B57-4E2D-B342-236A07918CE0}"/>
              </a:ext>
            </a:extLst>
          </p:cNvPr>
          <p:cNvSpPr/>
          <p:nvPr/>
        </p:nvSpPr>
        <p:spPr>
          <a:xfrm>
            <a:off x="0" y="3842686"/>
            <a:ext cx="144000" cy="68400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14" name="Rectangle 13">
            <a:extLst>
              <a:ext uri="{FF2B5EF4-FFF2-40B4-BE49-F238E27FC236}">
                <a16:creationId xmlns:a16="http://schemas.microsoft.com/office/drawing/2014/main" id="{0B672CFD-7CF2-4FF8-ACB8-6E860206B349}"/>
              </a:ext>
            </a:extLst>
          </p:cNvPr>
          <p:cNvSpPr/>
          <p:nvPr/>
        </p:nvSpPr>
        <p:spPr>
          <a:xfrm>
            <a:off x="0" y="4534455"/>
            <a:ext cx="144000" cy="1692000"/>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15" name="Oval 14">
            <a:extLst>
              <a:ext uri="{FF2B5EF4-FFF2-40B4-BE49-F238E27FC236}">
                <a16:creationId xmlns:a16="http://schemas.microsoft.com/office/drawing/2014/main" id="{A2F8685C-21A9-4E4E-AF64-C31E6112822D}"/>
              </a:ext>
            </a:extLst>
          </p:cNvPr>
          <p:cNvSpPr/>
          <p:nvPr/>
        </p:nvSpPr>
        <p:spPr>
          <a:xfrm>
            <a:off x="534230" y="1520020"/>
            <a:ext cx="290325" cy="290325"/>
          </a:xfrm>
          <a:prstGeom prst="ellipse">
            <a:avLst/>
          </a:prstGeom>
          <a:solidFill>
            <a:schemeClr val="accent1">
              <a:lumMod val="20000"/>
              <a:lumOff val="8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a:ln>
                  <a:noFill/>
                </a:ln>
                <a:solidFill>
                  <a:srgbClr val="FFFFFF"/>
                </a:solidFill>
                <a:effectLst/>
                <a:uLnTx/>
                <a:uFillTx/>
                <a:latin typeface="Arial"/>
                <a:ea typeface="+mn-ea"/>
                <a:cs typeface="+mn-cs"/>
              </a:rPr>
              <a:t>1</a:t>
            </a:r>
          </a:p>
        </p:txBody>
      </p:sp>
      <p:sp>
        <p:nvSpPr>
          <p:cNvPr id="16" name="Oval 15">
            <a:extLst>
              <a:ext uri="{FF2B5EF4-FFF2-40B4-BE49-F238E27FC236}">
                <a16:creationId xmlns:a16="http://schemas.microsoft.com/office/drawing/2014/main" id="{784EDF5B-B927-427D-A86B-2A5E35348535}"/>
              </a:ext>
            </a:extLst>
          </p:cNvPr>
          <p:cNvSpPr/>
          <p:nvPr/>
        </p:nvSpPr>
        <p:spPr>
          <a:xfrm>
            <a:off x="534230" y="2392579"/>
            <a:ext cx="290325" cy="290325"/>
          </a:xfrm>
          <a:prstGeom prst="ellipse">
            <a:avLst/>
          </a:prstGeom>
          <a:solidFill>
            <a:schemeClr val="accent1">
              <a:lumMod val="40000"/>
              <a:lumOff val="6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a:ln>
                  <a:noFill/>
                </a:ln>
                <a:solidFill>
                  <a:srgbClr val="FFFFFF"/>
                </a:solidFill>
                <a:effectLst/>
                <a:uLnTx/>
                <a:uFillTx/>
                <a:latin typeface="Arial"/>
                <a:ea typeface="+mn-ea"/>
                <a:cs typeface="+mn-cs"/>
              </a:rPr>
              <a:t>2</a:t>
            </a:r>
          </a:p>
        </p:txBody>
      </p:sp>
      <p:sp>
        <p:nvSpPr>
          <p:cNvPr id="17" name="Oval 16">
            <a:extLst>
              <a:ext uri="{FF2B5EF4-FFF2-40B4-BE49-F238E27FC236}">
                <a16:creationId xmlns:a16="http://schemas.microsoft.com/office/drawing/2014/main" id="{EE75D53E-AF13-42FB-B014-BD6A5AB31785}"/>
              </a:ext>
            </a:extLst>
          </p:cNvPr>
          <p:cNvSpPr/>
          <p:nvPr/>
        </p:nvSpPr>
        <p:spPr>
          <a:xfrm>
            <a:off x="534230" y="3198511"/>
            <a:ext cx="290325" cy="290325"/>
          </a:xfrm>
          <a:prstGeom prst="ellipse">
            <a:avLst/>
          </a:prstGeom>
          <a:solidFill>
            <a:schemeClr val="accent3"/>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a:ln>
                  <a:noFill/>
                </a:ln>
                <a:solidFill>
                  <a:srgbClr val="FFFFFF"/>
                </a:solidFill>
                <a:effectLst/>
                <a:uLnTx/>
                <a:uFillTx/>
                <a:latin typeface="Arial"/>
                <a:ea typeface="+mn-ea"/>
                <a:cs typeface="+mn-cs"/>
              </a:rPr>
              <a:t>3</a:t>
            </a:r>
          </a:p>
        </p:txBody>
      </p:sp>
      <p:sp>
        <p:nvSpPr>
          <p:cNvPr id="18" name="Oval 17">
            <a:extLst>
              <a:ext uri="{FF2B5EF4-FFF2-40B4-BE49-F238E27FC236}">
                <a16:creationId xmlns:a16="http://schemas.microsoft.com/office/drawing/2014/main" id="{FBF958B1-9E45-48B1-8913-D10D99E4C506}"/>
              </a:ext>
            </a:extLst>
          </p:cNvPr>
          <p:cNvSpPr/>
          <p:nvPr/>
        </p:nvSpPr>
        <p:spPr>
          <a:xfrm>
            <a:off x="534230" y="4021612"/>
            <a:ext cx="290325" cy="290325"/>
          </a:xfrm>
          <a:prstGeom prst="ellipse">
            <a:avLst/>
          </a:prstGeom>
          <a:solidFill>
            <a:schemeClr val="accent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a:ln>
                  <a:noFill/>
                </a:ln>
                <a:solidFill>
                  <a:srgbClr val="FFFFFF"/>
                </a:solidFill>
                <a:effectLst/>
                <a:uLnTx/>
                <a:uFillTx/>
                <a:latin typeface="Arial"/>
                <a:ea typeface="+mn-ea"/>
                <a:cs typeface="+mn-cs"/>
              </a:rPr>
              <a:t>4</a:t>
            </a:r>
          </a:p>
        </p:txBody>
      </p:sp>
      <p:sp>
        <p:nvSpPr>
          <p:cNvPr id="19" name="Oval 18">
            <a:extLst>
              <a:ext uri="{FF2B5EF4-FFF2-40B4-BE49-F238E27FC236}">
                <a16:creationId xmlns:a16="http://schemas.microsoft.com/office/drawing/2014/main" id="{4EFBC480-034E-4EF2-95C8-BC81AF4FE4AE}"/>
              </a:ext>
            </a:extLst>
          </p:cNvPr>
          <p:cNvSpPr/>
          <p:nvPr/>
        </p:nvSpPr>
        <p:spPr>
          <a:xfrm>
            <a:off x="534230" y="5450012"/>
            <a:ext cx="290325" cy="290325"/>
          </a:xfrm>
          <a:prstGeom prst="ellipse">
            <a:avLst/>
          </a:prstGeom>
          <a:solidFill>
            <a:schemeClr val="accent1">
              <a:lumMod val="75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a:ln>
                  <a:noFill/>
                </a:ln>
                <a:solidFill>
                  <a:srgbClr val="FFFFFF"/>
                </a:solidFill>
                <a:effectLst/>
                <a:uLnTx/>
                <a:uFillTx/>
                <a:latin typeface="Arial"/>
                <a:ea typeface="+mn-ea"/>
                <a:cs typeface="+mn-cs"/>
              </a:rPr>
              <a:t>5</a:t>
            </a:r>
          </a:p>
        </p:txBody>
      </p:sp>
      <p:pic>
        <p:nvPicPr>
          <p:cNvPr id="32" name="Picture 31">
            <a:extLst>
              <a:ext uri="{FF2B5EF4-FFF2-40B4-BE49-F238E27FC236}">
                <a16:creationId xmlns:a16="http://schemas.microsoft.com/office/drawing/2014/main" id="{7044F498-4206-4370-A305-A5185ADE9A9E}"/>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1416717" y="82924"/>
            <a:ext cx="564583" cy="564583"/>
          </a:xfrm>
          <a:prstGeom prst="rect">
            <a:avLst/>
          </a:prstGeom>
        </p:spPr>
      </p:pic>
      <p:grpSp>
        <p:nvGrpSpPr>
          <p:cNvPr id="52" name="Group 51">
            <a:extLst>
              <a:ext uri="{FF2B5EF4-FFF2-40B4-BE49-F238E27FC236}">
                <a16:creationId xmlns:a16="http://schemas.microsoft.com/office/drawing/2014/main" id="{444082FE-C1E1-40E7-B67E-B73B887F7123}"/>
              </a:ext>
            </a:extLst>
          </p:cNvPr>
          <p:cNvGrpSpPr/>
          <p:nvPr/>
        </p:nvGrpSpPr>
        <p:grpSpPr>
          <a:xfrm>
            <a:off x="612292" y="6134319"/>
            <a:ext cx="9077274" cy="844627"/>
            <a:chOff x="612292" y="6134319"/>
            <a:chExt cx="9077274" cy="844627"/>
          </a:xfrm>
        </p:grpSpPr>
        <p:sp>
          <p:nvSpPr>
            <p:cNvPr id="53" name="Rectangle 52">
              <a:extLst>
                <a:ext uri="{FF2B5EF4-FFF2-40B4-BE49-F238E27FC236}">
                  <a16:creationId xmlns:a16="http://schemas.microsoft.com/office/drawing/2014/main" id="{7B703767-D8B6-44AE-ACB0-241914BE6733}"/>
                </a:ext>
              </a:extLst>
            </p:cNvPr>
            <p:cNvSpPr/>
            <p:nvPr/>
          </p:nvSpPr>
          <p:spPr>
            <a:xfrm>
              <a:off x="2211049" y="6135686"/>
              <a:ext cx="433132" cy="58477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w="3175">
                    <a:solidFill>
                      <a:srgbClr val="404040"/>
                    </a:solidFill>
                  </a:ln>
                  <a:solidFill>
                    <a:srgbClr val="FFC000"/>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dirty="0">
                <a:ln w="3175">
                  <a:solidFill>
                    <a:srgbClr val="404040"/>
                  </a:solidFill>
                </a:ln>
                <a:solidFill>
                  <a:srgbClr val="FFC000"/>
                </a:solidFill>
                <a:effectLst/>
                <a:uLnTx/>
                <a:uFillTx/>
                <a:latin typeface="Arial"/>
                <a:ea typeface="+mn-ea"/>
                <a:cs typeface="+mn-cs"/>
              </a:endParaRPr>
            </a:p>
          </p:txBody>
        </p:sp>
        <p:sp>
          <p:nvSpPr>
            <p:cNvPr id="54" name="Rectangle 53">
              <a:extLst>
                <a:ext uri="{FF2B5EF4-FFF2-40B4-BE49-F238E27FC236}">
                  <a16:creationId xmlns:a16="http://schemas.microsoft.com/office/drawing/2014/main" id="{2367D13F-3D97-4BEF-A747-28D668B5E8D1}"/>
                </a:ext>
              </a:extLst>
            </p:cNvPr>
            <p:cNvSpPr/>
            <p:nvPr/>
          </p:nvSpPr>
          <p:spPr>
            <a:xfrm>
              <a:off x="3739998" y="6135686"/>
              <a:ext cx="433132" cy="58477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w="3175">
                    <a:solidFill>
                      <a:srgbClr val="404040"/>
                    </a:solidFill>
                  </a:ln>
                  <a:solidFill>
                    <a:srgbClr val="C00000"/>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dirty="0">
                <a:ln w="3175">
                  <a:solidFill>
                    <a:srgbClr val="404040"/>
                  </a:solidFill>
                </a:ln>
                <a:solidFill>
                  <a:srgbClr val="C00000"/>
                </a:solidFill>
                <a:effectLst/>
                <a:uLnTx/>
                <a:uFillTx/>
                <a:latin typeface="Arial"/>
                <a:ea typeface="+mn-ea"/>
                <a:cs typeface="+mn-cs"/>
              </a:endParaRPr>
            </a:p>
          </p:txBody>
        </p:sp>
        <p:sp>
          <p:nvSpPr>
            <p:cNvPr id="55" name="Rectangle 54">
              <a:extLst>
                <a:ext uri="{FF2B5EF4-FFF2-40B4-BE49-F238E27FC236}">
                  <a16:creationId xmlns:a16="http://schemas.microsoft.com/office/drawing/2014/main" id="{4BB311DC-2DBB-4BC4-8E38-A0370F5F0FAB}"/>
                </a:ext>
              </a:extLst>
            </p:cNvPr>
            <p:cNvSpPr/>
            <p:nvPr/>
          </p:nvSpPr>
          <p:spPr>
            <a:xfrm>
              <a:off x="1571554" y="6134319"/>
              <a:ext cx="433132" cy="58477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w="3175">
                    <a:solidFill>
                      <a:srgbClr val="404040"/>
                    </a:solidFill>
                  </a:ln>
                  <a:solidFill>
                    <a:srgbClr val="00B050"/>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dirty="0">
                <a:ln w="3175">
                  <a:solidFill>
                    <a:srgbClr val="404040"/>
                  </a:solidFill>
                </a:ln>
                <a:solidFill>
                  <a:srgbClr val="00B050"/>
                </a:solidFill>
                <a:effectLst/>
                <a:uLnTx/>
                <a:uFillTx/>
                <a:latin typeface="Arial"/>
                <a:ea typeface="+mn-ea"/>
                <a:cs typeface="+mn-cs"/>
              </a:endParaRPr>
            </a:p>
          </p:txBody>
        </p:sp>
        <p:sp>
          <p:nvSpPr>
            <p:cNvPr id="56" name="Rectangle 55">
              <a:extLst>
                <a:ext uri="{FF2B5EF4-FFF2-40B4-BE49-F238E27FC236}">
                  <a16:creationId xmlns:a16="http://schemas.microsoft.com/office/drawing/2014/main" id="{3BE643CE-589D-4DDC-BA9B-1211E88A9D59}"/>
                </a:ext>
              </a:extLst>
            </p:cNvPr>
            <p:cNvSpPr/>
            <p:nvPr/>
          </p:nvSpPr>
          <p:spPr>
            <a:xfrm>
              <a:off x="6046502" y="6135686"/>
              <a:ext cx="433132" cy="58477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w="3175">
                    <a:solidFill>
                      <a:srgbClr val="404040"/>
                    </a:solidFill>
                  </a:ln>
                  <a:solidFill>
                    <a:srgbClr val="919396"/>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dirty="0">
                <a:ln w="3175">
                  <a:solidFill>
                    <a:srgbClr val="404040"/>
                  </a:solidFill>
                </a:ln>
                <a:solidFill>
                  <a:srgbClr val="919396"/>
                </a:solidFill>
                <a:effectLst/>
                <a:uLnTx/>
                <a:uFillTx/>
                <a:latin typeface="Arial"/>
                <a:ea typeface="+mn-ea"/>
                <a:cs typeface="+mn-cs"/>
              </a:endParaRPr>
            </a:p>
          </p:txBody>
        </p:sp>
        <p:grpSp>
          <p:nvGrpSpPr>
            <p:cNvPr id="57" name="Group 56">
              <a:extLst>
                <a:ext uri="{FF2B5EF4-FFF2-40B4-BE49-F238E27FC236}">
                  <a16:creationId xmlns:a16="http://schemas.microsoft.com/office/drawing/2014/main" id="{39B47792-4BC5-4474-B0C9-CF2EAB1844B9}"/>
                </a:ext>
              </a:extLst>
            </p:cNvPr>
            <p:cNvGrpSpPr/>
            <p:nvPr/>
          </p:nvGrpSpPr>
          <p:grpSpPr>
            <a:xfrm>
              <a:off x="612292" y="6367772"/>
              <a:ext cx="9077274" cy="611174"/>
              <a:chOff x="612292" y="6367772"/>
              <a:chExt cx="9077274" cy="611174"/>
            </a:xfrm>
          </p:grpSpPr>
          <p:sp>
            <p:nvSpPr>
              <p:cNvPr id="59" name="Text Placeholder 3">
                <a:extLst>
                  <a:ext uri="{FF2B5EF4-FFF2-40B4-BE49-F238E27FC236}">
                    <a16:creationId xmlns:a16="http://schemas.microsoft.com/office/drawing/2014/main" id="{C178F7FE-B433-4AB7-ACA7-DADE553F1FC3}"/>
                  </a:ext>
                </a:extLst>
              </p:cNvPr>
              <p:cNvSpPr txBox="1">
                <a:spLocks/>
              </p:cNvSpPr>
              <p:nvPr/>
            </p:nvSpPr>
            <p:spPr>
              <a:xfrm>
                <a:off x="612292" y="6653452"/>
                <a:ext cx="1063112" cy="138499"/>
              </a:xfrm>
              <a:prstGeom prst="rect">
                <a:avLst/>
              </a:prstGeom>
            </p:spPr>
            <p:txBody>
              <a:bodyPr wrap="none" tIns="0" bIns="0" anchor="ctr">
                <a:spAutoFit/>
              </a:bodyPr>
              <a:lstStyle>
                <a:defPPr>
                  <a:defRPr lang="en-US"/>
                </a:defPPr>
                <a:lvl1pPr lvl="0" algn="ctr" defTabSz="914308">
                  <a:defRPr sz="1600" kern="0">
                    <a:solidFill>
                      <a:schemeClr val="bg2"/>
                    </a:solidFill>
                    <a:latin typeface="Arial" panose="020B0604020202020204" pitchFamily="34" charset="0"/>
                    <a:cs typeface="Arial" panose="020B0604020202020204" pitchFamily="34" charset="0"/>
                  </a:defRPr>
                </a:lvl1pPr>
                <a:lvl2pPr marL="685773"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2pPr>
                <a:lvl3pPr marL="1142954"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3pPr>
                <a:lvl4pPr marL="1600136"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4pPr>
                <a:lvl5pPr marL="2057318"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5pPr>
                <a:lvl6pPr marL="2514499"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81"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63"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45"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Variation Status</a:t>
                </a:r>
              </a:p>
            </p:txBody>
          </p:sp>
          <p:sp>
            <p:nvSpPr>
              <p:cNvPr id="60" name="Rectangle 59">
                <a:extLst>
                  <a:ext uri="{FF2B5EF4-FFF2-40B4-BE49-F238E27FC236}">
                    <a16:creationId xmlns:a16="http://schemas.microsoft.com/office/drawing/2014/main" id="{4C846362-DE56-471E-BCC9-9EC3FBD94673}"/>
                  </a:ext>
                </a:extLst>
              </p:cNvPr>
              <p:cNvSpPr/>
              <p:nvPr/>
            </p:nvSpPr>
            <p:spPr>
              <a:xfrm>
                <a:off x="2952545" y="6653452"/>
                <a:ext cx="1124026"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Clinical variation</a:t>
                </a:r>
              </a:p>
            </p:txBody>
          </p:sp>
          <p:sp>
            <p:nvSpPr>
              <p:cNvPr id="61" name="Rectangle 60">
                <a:extLst>
                  <a:ext uri="{FF2B5EF4-FFF2-40B4-BE49-F238E27FC236}">
                    <a16:creationId xmlns:a16="http://schemas.microsoft.com/office/drawing/2014/main" id="{3D3278D3-0684-4F89-9723-9639152511D9}"/>
                  </a:ext>
                </a:extLst>
              </p:cNvPr>
              <p:cNvSpPr/>
              <p:nvPr/>
            </p:nvSpPr>
            <p:spPr>
              <a:xfrm>
                <a:off x="4564553" y="6653452"/>
                <a:ext cx="1438214"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Geographical variation</a:t>
                </a:r>
              </a:p>
            </p:txBody>
          </p:sp>
          <p:sp>
            <p:nvSpPr>
              <p:cNvPr id="62" name="Rectangle 61">
                <a:extLst>
                  <a:ext uri="{FF2B5EF4-FFF2-40B4-BE49-F238E27FC236}">
                    <a16:creationId xmlns:a16="http://schemas.microsoft.com/office/drawing/2014/main" id="{78B3C1B9-19E0-4221-886A-C6CB352EE5D4}"/>
                  </a:ext>
                </a:extLst>
              </p:cNvPr>
              <p:cNvSpPr/>
              <p:nvPr/>
            </p:nvSpPr>
            <p:spPr>
              <a:xfrm>
                <a:off x="1820366" y="6653452"/>
                <a:ext cx="918841"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No Variation</a:t>
                </a:r>
              </a:p>
            </p:txBody>
          </p:sp>
          <p:sp>
            <p:nvSpPr>
              <p:cNvPr id="63" name="Text Placeholder 3">
                <a:extLst>
                  <a:ext uri="{FF2B5EF4-FFF2-40B4-BE49-F238E27FC236}">
                    <a16:creationId xmlns:a16="http://schemas.microsoft.com/office/drawing/2014/main" id="{5511F2CD-EEB6-4F0F-9C6C-C532977AFC35}"/>
                  </a:ext>
                </a:extLst>
              </p:cNvPr>
              <p:cNvSpPr txBox="1">
                <a:spLocks/>
              </p:cNvSpPr>
              <p:nvPr/>
            </p:nvSpPr>
            <p:spPr>
              <a:xfrm>
                <a:off x="612292" y="6402174"/>
                <a:ext cx="909223" cy="138499"/>
              </a:xfrm>
              <a:prstGeom prst="rect">
                <a:avLst/>
              </a:prstGeom>
            </p:spPr>
            <p:txBody>
              <a:bodyPr wrap="none" tIns="0" bIns="0" anchor="ctr">
                <a:spAutoFit/>
              </a:bodyPr>
              <a:lstStyle>
                <a:defPPr>
                  <a:defRPr lang="en-US"/>
                </a:defPPr>
                <a:lvl1pPr lvl="0" algn="ctr" defTabSz="914308">
                  <a:defRPr sz="1600" kern="0">
                    <a:solidFill>
                      <a:schemeClr val="bg2"/>
                    </a:solidFill>
                    <a:latin typeface="Arial" panose="020B0604020202020204" pitchFamily="34" charset="0"/>
                    <a:cs typeface="Arial" panose="020B0604020202020204" pitchFamily="34" charset="0"/>
                  </a:defRPr>
                </a:lvl1pPr>
                <a:lvl2pPr marL="685773"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2pPr>
                <a:lvl3pPr marL="1142954"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3pPr>
                <a:lvl4pPr marL="1600136"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4pPr>
                <a:lvl5pPr marL="2057318"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5pPr>
                <a:lvl6pPr marL="2514499"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81"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63"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45"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Metric Status</a:t>
                </a:r>
              </a:p>
            </p:txBody>
          </p:sp>
          <p:sp>
            <p:nvSpPr>
              <p:cNvPr id="64" name="Rectangle 63">
                <a:extLst>
                  <a:ext uri="{FF2B5EF4-FFF2-40B4-BE49-F238E27FC236}">
                    <a16:creationId xmlns:a16="http://schemas.microsoft.com/office/drawing/2014/main" id="{26BE7538-3B82-4107-A7C8-3AAF05383D74}"/>
                  </a:ext>
                </a:extLst>
              </p:cNvPr>
              <p:cNvSpPr/>
              <p:nvPr/>
            </p:nvSpPr>
            <p:spPr>
              <a:xfrm>
                <a:off x="4000341" y="6413627"/>
                <a:ext cx="752129"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 Not good</a:t>
                </a:r>
              </a:p>
            </p:txBody>
          </p:sp>
          <p:sp>
            <p:nvSpPr>
              <p:cNvPr id="65" name="Rectangle 64">
                <a:extLst>
                  <a:ext uri="{FF2B5EF4-FFF2-40B4-BE49-F238E27FC236}">
                    <a16:creationId xmlns:a16="http://schemas.microsoft.com/office/drawing/2014/main" id="{5210C48D-AD67-4697-97B8-DE224D7DCE93}"/>
                  </a:ext>
                </a:extLst>
              </p:cNvPr>
              <p:cNvSpPr/>
              <p:nvPr/>
            </p:nvSpPr>
            <p:spPr>
              <a:xfrm>
                <a:off x="1820366" y="6413627"/>
                <a:ext cx="566181"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 Good</a:t>
                </a:r>
              </a:p>
            </p:txBody>
          </p:sp>
          <p:sp>
            <p:nvSpPr>
              <p:cNvPr id="66" name="Rectangle 65">
                <a:extLst>
                  <a:ext uri="{FF2B5EF4-FFF2-40B4-BE49-F238E27FC236}">
                    <a16:creationId xmlns:a16="http://schemas.microsoft.com/office/drawing/2014/main" id="{9ABF55BE-0C78-4DBF-983D-D80E52CE7AED}"/>
                  </a:ext>
                </a:extLst>
              </p:cNvPr>
              <p:cNvSpPr/>
              <p:nvPr/>
            </p:nvSpPr>
            <p:spPr>
              <a:xfrm>
                <a:off x="2466153" y="6413627"/>
                <a:ext cx="1457450"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Room for improvement</a:t>
                </a:r>
              </a:p>
            </p:txBody>
          </p:sp>
          <p:sp>
            <p:nvSpPr>
              <p:cNvPr id="67" name="Text Placeholder 3">
                <a:extLst>
                  <a:ext uri="{FF2B5EF4-FFF2-40B4-BE49-F238E27FC236}">
                    <a16:creationId xmlns:a16="http://schemas.microsoft.com/office/drawing/2014/main" id="{D10CC892-0289-4E7F-BC6C-36EFB85D4F48}"/>
                  </a:ext>
                </a:extLst>
              </p:cNvPr>
              <p:cNvSpPr txBox="1">
                <a:spLocks/>
              </p:cNvSpPr>
              <p:nvPr/>
            </p:nvSpPr>
            <p:spPr>
              <a:xfrm>
                <a:off x="7760874" y="6389314"/>
                <a:ext cx="1928692" cy="415498"/>
              </a:xfrm>
              <a:prstGeom prst="rect">
                <a:avLst/>
              </a:prstGeom>
            </p:spPr>
            <p:txBody>
              <a:bodyPr wrap="square" tIns="0" bIns="0" anchor="ctr">
                <a:spAutoFit/>
              </a:bodyPr>
              <a:lstStyle>
                <a:defPPr>
                  <a:defRPr lang="en-US"/>
                </a:defPPr>
                <a:lvl1pPr lvl="0" algn="ctr" defTabSz="914308">
                  <a:defRPr sz="1600" kern="0">
                    <a:solidFill>
                      <a:schemeClr val="bg2"/>
                    </a:solidFill>
                    <a:latin typeface="Arial" panose="020B0604020202020204" pitchFamily="34" charset="0"/>
                    <a:cs typeface="Arial" panose="020B0604020202020204" pitchFamily="34" charset="0"/>
                  </a:defRPr>
                </a:lvl1pPr>
                <a:lvl2pPr marL="685773"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2pPr>
                <a:lvl3pPr marL="1142954"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3pPr>
                <a:lvl4pPr marL="1600136"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4pPr>
                <a:lvl5pPr marL="2057318"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5pPr>
                <a:lvl6pPr marL="2514499"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81"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63"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45"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Detailed definitions of the specific criteria for each metric are provided in slide notes</a:t>
                </a:r>
              </a:p>
            </p:txBody>
          </p:sp>
          <p:sp>
            <p:nvSpPr>
              <p:cNvPr id="73" name="Right Bracket 72">
                <a:extLst>
                  <a:ext uri="{FF2B5EF4-FFF2-40B4-BE49-F238E27FC236}">
                    <a16:creationId xmlns:a16="http://schemas.microsoft.com/office/drawing/2014/main" id="{6613356A-7735-4BA0-99FD-002500C84562}"/>
                  </a:ext>
                </a:extLst>
              </p:cNvPr>
              <p:cNvSpPr/>
              <p:nvPr/>
            </p:nvSpPr>
            <p:spPr>
              <a:xfrm>
                <a:off x="7750909" y="6367772"/>
                <a:ext cx="65086" cy="448758"/>
              </a:xfrm>
              <a:prstGeom prst="righ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404040"/>
                  </a:solidFill>
                  <a:effectLst/>
                  <a:uLnTx/>
                  <a:uFillTx/>
                  <a:latin typeface="Arial"/>
                  <a:ea typeface="+mn-ea"/>
                  <a:cs typeface="+mn-cs"/>
                </a:endParaRPr>
              </a:p>
            </p:txBody>
          </p:sp>
          <p:sp>
            <p:nvSpPr>
              <p:cNvPr id="74" name="Rectangle 73">
                <a:extLst>
                  <a:ext uri="{FF2B5EF4-FFF2-40B4-BE49-F238E27FC236}">
                    <a16:creationId xmlns:a16="http://schemas.microsoft.com/office/drawing/2014/main" id="{A40EA47B-CF9C-4923-9401-4FCCCF7A3D78}"/>
                  </a:ext>
                </a:extLst>
              </p:cNvPr>
              <p:cNvSpPr/>
              <p:nvPr/>
            </p:nvSpPr>
            <p:spPr>
              <a:xfrm>
                <a:off x="1566066" y="6394171"/>
                <a:ext cx="433132" cy="58477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w="3175">
                      <a:solidFill>
                        <a:srgbClr val="404040"/>
                      </a:solidFill>
                    </a:ln>
                    <a:solidFill>
                      <a:srgbClr val="FFFFFF"/>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dirty="0">
                  <a:ln w="3175">
                    <a:solidFill>
                      <a:srgbClr val="404040"/>
                    </a:solidFill>
                  </a:ln>
                  <a:solidFill>
                    <a:srgbClr val="FFFFFF"/>
                  </a:solidFill>
                  <a:effectLst/>
                  <a:uLnTx/>
                  <a:uFillTx/>
                  <a:latin typeface="Arial"/>
                  <a:ea typeface="+mn-ea"/>
                  <a:cs typeface="+mn-cs"/>
                </a:endParaRPr>
              </a:p>
            </p:txBody>
          </p:sp>
          <p:pic>
            <p:nvPicPr>
              <p:cNvPr id="75" name="Graphic 74" descr="Map with pin">
                <a:extLst>
                  <a:ext uri="{FF2B5EF4-FFF2-40B4-BE49-F238E27FC236}">
                    <a16:creationId xmlns:a16="http://schemas.microsoft.com/office/drawing/2014/main" id="{FA0DB452-403A-4A82-8A17-7D07E7C13641}"/>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366187" y="6592151"/>
                <a:ext cx="253885" cy="253885"/>
              </a:xfrm>
              <a:prstGeom prst="rect">
                <a:avLst/>
              </a:prstGeom>
            </p:spPr>
          </p:pic>
          <p:pic>
            <p:nvPicPr>
              <p:cNvPr id="76" name="Graphic 75" descr="DNA">
                <a:extLst>
                  <a:ext uri="{FF2B5EF4-FFF2-40B4-BE49-F238E27FC236}">
                    <a16:creationId xmlns:a16="http://schemas.microsoft.com/office/drawing/2014/main" id="{28300344-0D49-47F5-A861-EC5418D42281}"/>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rot="2124302">
                <a:off x="2777090" y="6594765"/>
                <a:ext cx="253885" cy="253885"/>
              </a:xfrm>
              <a:prstGeom prst="rect">
                <a:avLst/>
              </a:prstGeom>
            </p:spPr>
          </p:pic>
          <p:sp>
            <p:nvSpPr>
              <p:cNvPr id="77" name="Rectangle 76">
                <a:extLst>
                  <a:ext uri="{FF2B5EF4-FFF2-40B4-BE49-F238E27FC236}">
                    <a16:creationId xmlns:a16="http://schemas.microsoft.com/office/drawing/2014/main" id="{04B59AE1-D24E-41A6-8147-5B8B36460716}"/>
                  </a:ext>
                </a:extLst>
              </p:cNvPr>
              <p:cNvSpPr/>
              <p:nvPr/>
            </p:nvSpPr>
            <p:spPr>
              <a:xfrm>
                <a:off x="6288418" y="6413627"/>
                <a:ext cx="1610650" cy="138499"/>
              </a:xfrm>
              <a:prstGeom prst="rect">
                <a:avLst/>
              </a:prstGeom>
            </p:spPr>
            <p:txBody>
              <a:bodyPr wrap="squar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 Not </a:t>
                </a:r>
                <a:r>
                  <a:rPr kumimoji="0" lang="en-US" sz="900" b="0" i="0" u="none" strike="noStrike" kern="0" cap="none" spc="0" normalizeH="0" baseline="0" noProof="0" dirty="0" err="1">
                    <a:ln>
                      <a:noFill/>
                    </a:ln>
                    <a:solidFill>
                      <a:srgbClr val="404040"/>
                    </a:solidFill>
                    <a:effectLst/>
                    <a:uLnTx/>
                    <a:uFillTx/>
                    <a:latin typeface="Arial" panose="020B0604020202020204" pitchFamily="34" charset="0"/>
                    <a:ea typeface="+mn-ea"/>
                    <a:cs typeface="Arial" panose="020B0604020202020204" pitchFamily="34" charset="0"/>
                  </a:rPr>
                  <a:t>authorised</a:t>
                </a:r>
                <a:r>
                  <a:rPr kumimoji="0" lang="en-US" sz="900" b="0"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/assessed</a:t>
                </a:r>
              </a:p>
            </p:txBody>
          </p:sp>
          <p:sp>
            <p:nvSpPr>
              <p:cNvPr id="78" name="Rectangle 77">
                <a:extLst>
                  <a:ext uri="{FF2B5EF4-FFF2-40B4-BE49-F238E27FC236}">
                    <a16:creationId xmlns:a16="http://schemas.microsoft.com/office/drawing/2014/main" id="{BFE43C83-80DC-478C-95F9-7B52726CFA33}"/>
                  </a:ext>
                </a:extLst>
              </p:cNvPr>
              <p:cNvSpPr/>
              <p:nvPr/>
            </p:nvSpPr>
            <p:spPr>
              <a:xfrm>
                <a:off x="4835902" y="6413627"/>
                <a:ext cx="1438214" cy="138499"/>
              </a:xfrm>
              <a:prstGeom prst="rect">
                <a:avLst/>
              </a:prstGeom>
            </p:spPr>
            <p:txBody>
              <a:bodyPr wrap="squar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 Early access program</a:t>
                </a:r>
              </a:p>
            </p:txBody>
          </p:sp>
        </p:grpSp>
        <p:sp>
          <p:nvSpPr>
            <p:cNvPr id="58" name="Rectangle 57">
              <a:extLst>
                <a:ext uri="{FF2B5EF4-FFF2-40B4-BE49-F238E27FC236}">
                  <a16:creationId xmlns:a16="http://schemas.microsoft.com/office/drawing/2014/main" id="{00468D84-5758-426D-8423-73108CD275BF}"/>
                </a:ext>
              </a:extLst>
            </p:cNvPr>
            <p:cNvSpPr/>
            <p:nvPr/>
          </p:nvSpPr>
          <p:spPr>
            <a:xfrm>
              <a:off x="4573331" y="6135686"/>
              <a:ext cx="433132" cy="58477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w="3175">
                    <a:solidFill>
                      <a:srgbClr val="404040"/>
                    </a:solidFill>
                  </a:ln>
                  <a:solidFill>
                    <a:srgbClr val="0073AE"/>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dirty="0">
                <a:ln w="3175">
                  <a:solidFill>
                    <a:srgbClr val="404040"/>
                  </a:solidFill>
                </a:ln>
                <a:solidFill>
                  <a:srgbClr val="0073AE"/>
                </a:solidFill>
                <a:effectLst/>
                <a:uLnTx/>
                <a:uFillTx/>
                <a:latin typeface="Arial"/>
                <a:ea typeface="+mn-ea"/>
                <a:cs typeface="+mn-cs"/>
              </a:endParaRPr>
            </a:p>
          </p:txBody>
        </p:sp>
      </p:grpSp>
    </p:spTree>
    <p:extLst>
      <p:ext uri="{BB962C8B-B14F-4D97-AF65-F5344CB8AC3E}">
        <p14:creationId xmlns:p14="http://schemas.microsoft.com/office/powerpoint/2010/main" val="28723010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6BC68896-FC20-4F7A-A43B-655D2810BB14}"/>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0485" name="think-cell Slide" r:id="rId6" imgW="359" imgH="360" progId="TCLayout.ActiveDocument.1">
                  <p:embed/>
                </p:oleObj>
              </mc:Choice>
              <mc:Fallback>
                <p:oleObj name="think-cell Slide" r:id="rId6" imgW="359" imgH="360" progId="TCLayout.ActiveDocument.1">
                  <p:embed/>
                  <p:pic>
                    <p:nvPicPr>
                      <p:cNvPr id="7" name="Object 6" hidden="1">
                        <a:extLst>
                          <a:ext uri="{FF2B5EF4-FFF2-40B4-BE49-F238E27FC236}">
                            <a16:creationId xmlns:a16="http://schemas.microsoft.com/office/drawing/2014/main" id="{6BC68896-FC20-4F7A-A43B-655D2810BB14}"/>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6" name="Rectangle 5" hidden="1">
            <a:extLst>
              <a:ext uri="{FF2B5EF4-FFF2-40B4-BE49-F238E27FC236}">
                <a16:creationId xmlns:a16="http://schemas.microsoft.com/office/drawing/2014/main" id="{24C19769-C9CD-4994-81A6-43B826998D5C}"/>
              </a:ext>
            </a:extLst>
          </p:cNvPr>
          <p:cNvSpPr/>
          <p:nvPr>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00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sym typeface="Arial" panose="020B0604020202020204" pitchFamily="34" charset="0"/>
            </a:endParaRPr>
          </a:p>
        </p:txBody>
      </p:sp>
      <p:sp>
        <p:nvSpPr>
          <p:cNvPr id="2" name="Title 1">
            <a:extLst>
              <a:ext uri="{FF2B5EF4-FFF2-40B4-BE49-F238E27FC236}">
                <a16:creationId xmlns:a16="http://schemas.microsoft.com/office/drawing/2014/main" id="{DF131541-4DE9-4EE3-88A1-B68AEED62F58}"/>
              </a:ext>
            </a:extLst>
          </p:cNvPr>
          <p:cNvSpPr>
            <a:spLocks noGrp="1"/>
          </p:cNvSpPr>
          <p:nvPr>
            <p:ph type="title"/>
          </p:nvPr>
        </p:nvSpPr>
        <p:spPr/>
        <p:txBody>
          <a:bodyPr/>
          <a:lstStyle/>
          <a:p>
            <a:r>
              <a:rPr lang="en-US"/>
              <a:t>Access Tracker: Political leadership &amp; policy </a:t>
            </a:r>
          </a:p>
        </p:txBody>
      </p:sp>
      <p:graphicFrame>
        <p:nvGraphicFramePr>
          <p:cNvPr id="8" name="Table 7">
            <a:extLst>
              <a:ext uri="{FF2B5EF4-FFF2-40B4-BE49-F238E27FC236}">
                <a16:creationId xmlns:a16="http://schemas.microsoft.com/office/drawing/2014/main" id="{45A5E32E-B4F9-4AFD-8765-3F7A3DF27051}"/>
              </a:ext>
            </a:extLst>
          </p:cNvPr>
          <p:cNvGraphicFramePr>
            <a:graphicFrameLocks noGrp="1"/>
          </p:cNvGraphicFramePr>
          <p:nvPr>
            <p:extLst>
              <p:ext uri="{D42A27DB-BD31-4B8C-83A1-F6EECF244321}">
                <p14:modId xmlns:p14="http://schemas.microsoft.com/office/powerpoint/2010/main" val="858170756"/>
              </p:ext>
            </p:extLst>
          </p:nvPr>
        </p:nvGraphicFramePr>
        <p:xfrm>
          <a:off x="711199" y="1179723"/>
          <a:ext cx="11160000" cy="5059680"/>
        </p:xfrm>
        <a:graphic>
          <a:graphicData uri="http://schemas.openxmlformats.org/drawingml/2006/table">
            <a:tbl>
              <a:tblPr firstRow="1" bandRow="1">
                <a:tableStyleId>{5C22544A-7EE6-4342-B048-85BDC9FD1C3A}</a:tableStyleId>
              </a:tblPr>
              <a:tblGrid>
                <a:gridCol w="1728000">
                  <a:extLst>
                    <a:ext uri="{9D8B030D-6E8A-4147-A177-3AD203B41FA5}">
                      <a16:colId xmlns:a16="http://schemas.microsoft.com/office/drawing/2014/main" val="3503383727"/>
                    </a:ext>
                  </a:extLst>
                </a:gridCol>
                <a:gridCol w="7560000">
                  <a:extLst>
                    <a:ext uri="{9D8B030D-6E8A-4147-A177-3AD203B41FA5}">
                      <a16:colId xmlns:a16="http://schemas.microsoft.com/office/drawing/2014/main" val="1107795009"/>
                    </a:ext>
                  </a:extLst>
                </a:gridCol>
                <a:gridCol w="936000">
                  <a:extLst>
                    <a:ext uri="{9D8B030D-6E8A-4147-A177-3AD203B41FA5}">
                      <a16:colId xmlns:a16="http://schemas.microsoft.com/office/drawing/2014/main" val="2565063402"/>
                    </a:ext>
                  </a:extLst>
                </a:gridCol>
                <a:gridCol w="936000">
                  <a:extLst>
                    <a:ext uri="{9D8B030D-6E8A-4147-A177-3AD203B41FA5}">
                      <a16:colId xmlns:a16="http://schemas.microsoft.com/office/drawing/2014/main" val="4106821079"/>
                    </a:ext>
                  </a:extLst>
                </a:gridCol>
              </a:tblGrid>
              <a:tr h="278182">
                <a:tc>
                  <a:txBody>
                    <a:bodyPr/>
                    <a:lstStyle/>
                    <a:p>
                      <a:r>
                        <a:rPr lang="en-US" sz="1400">
                          <a:solidFill>
                            <a:schemeClr val="tx1"/>
                          </a:solidFill>
                        </a:rPr>
                        <a:t>Area</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r>
                        <a:rPr lang="en-US" sz="1400">
                          <a:solidFill>
                            <a:schemeClr val="tx1"/>
                          </a:solidFill>
                        </a:rPr>
                        <a:t>Summary </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914363" rtl="0" eaLnBrk="1" fontAlgn="auto" latinLnBrk="0" hangingPunct="1">
                        <a:lnSpc>
                          <a:spcPct val="100000"/>
                        </a:lnSpc>
                        <a:spcBef>
                          <a:spcPts val="0"/>
                        </a:spcBef>
                        <a:spcAft>
                          <a:spcPts val="0"/>
                        </a:spcAft>
                        <a:buClrTx/>
                        <a:buSzTx/>
                        <a:buFontTx/>
                        <a:buNone/>
                        <a:tabLst/>
                        <a:defRPr/>
                      </a:pPr>
                      <a:r>
                        <a:rPr lang="en-US" sz="1400">
                          <a:solidFill>
                            <a:schemeClr val="tx1"/>
                          </a:solidFill>
                        </a:rPr>
                        <a:t>Status</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914363" rtl="0" eaLnBrk="1" fontAlgn="auto" latinLnBrk="0" hangingPunct="1">
                        <a:lnSpc>
                          <a:spcPct val="100000"/>
                        </a:lnSpc>
                        <a:spcBef>
                          <a:spcPts val="0"/>
                        </a:spcBef>
                        <a:spcAft>
                          <a:spcPts val="0"/>
                        </a:spcAft>
                        <a:buClrTx/>
                        <a:buSzTx/>
                        <a:buFontTx/>
                        <a:buNone/>
                        <a:tabLst/>
                        <a:defRPr/>
                      </a:pPr>
                      <a:r>
                        <a:rPr lang="en-US" sz="1400">
                          <a:solidFill>
                            <a:schemeClr val="tx1"/>
                          </a:solidFill>
                        </a:rPr>
                        <a:t>Variation</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4174310670"/>
                  </a:ext>
                </a:extLst>
              </a:tr>
              <a:tr h="1752547">
                <a:tc>
                  <a:txBody>
                    <a:bodyPr/>
                    <a:lstStyle/>
                    <a:p>
                      <a:pPr algn="ctr"/>
                      <a:r>
                        <a:rPr lang="en-US" sz="1200" b="1" dirty="0">
                          <a:solidFill>
                            <a:schemeClr val="tx1"/>
                          </a:solidFill>
                        </a:rPr>
                        <a:t>National strategies for rare / genetic disorders</a:t>
                      </a:r>
                    </a:p>
                    <a:p>
                      <a:pPr algn="ctr"/>
                      <a:endParaRPr lang="en-US" sz="1200" b="1" dirty="0">
                        <a:solidFill>
                          <a:schemeClr val="tx1"/>
                        </a:solidFill>
                      </a:endParaRPr>
                    </a:p>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1050" b="0" i="1" u="none" strike="noStrike" kern="1200" cap="none" spc="0" normalizeH="0" baseline="0" noProof="0" dirty="0">
                          <a:ln>
                            <a:noFill/>
                          </a:ln>
                          <a:solidFill>
                            <a:srgbClr val="404040"/>
                          </a:solidFill>
                          <a:effectLst/>
                          <a:uLnTx/>
                          <a:uFillTx/>
                          <a:latin typeface="Arial" panose="020B0604020202020204" pitchFamily="34" charset="0"/>
                          <a:ea typeface="+mn-ea"/>
                          <a:cs typeface="+mn-cs"/>
                        </a:rPr>
                        <a:t>Assessment conducted:</a:t>
                      </a:r>
                    </a:p>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1050" b="1" i="1" u="none" strike="noStrike" kern="1200" cap="none" spc="0" normalizeH="0" baseline="0" noProof="0" dirty="0">
                          <a:ln>
                            <a:noFill/>
                          </a:ln>
                          <a:solidFill>
                            <a:srgbClr val="404040"/>
                          </a:solidFill>
                          <a:effectLst/>
                          <a:uLnTx/>
                          <a:uFillTx/>
                          <a:latin typeface="Arial" panose="020B0604020202020204" pitchFamily="34" charset="0"/>
                          <a:ea typeface="+mn-ea"/>
                          <a:cs typeface="+mn-cs"/>
                        </a:rPr>
                        <a:t>Jan-2021</a:t>
                      </a:r>
                    </a:p>
                  </a:txBody>
                  <a:tcPr marL="36000" marR="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171450" marR="0" lvl="0"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srgbClr val="404040"/>
                          </a:solidFill>
                          <a:effectLst/>
                          <a:uLnTx/>
                          <a:uFillTx/>
                          <a:latin typeface="+mn-lt"/>
                          <a:ea typeface="+mn-ea"/>
                          <a:cs typeface="+mn-cs"/>
                        </a:rPr>
                        <a:t>There is no national strategy dedicated to SMA but it is indirectly covered by the national RD strategy as a designated rare disorder.</a:t>
                      </a:r>
                    </a:p>
                    <a:p>
                      <a:pPr marL="171450" marR="0" lvl="0"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srgbClr val="404040"/>
                          </a:solidFill>
                          <a:effectLst/>
                          <a:uLnTx/>
                          <a:uFillTx/>
                          <a:latin typeface="+mn-lt"/>
                          <a:ea typeface="+mn-ea"/>
                          <a:cs typeface="+mn-cs"/>
                        </a:rPr>
                        <a:t>In October 2013, a National Plan for Rare Diseases (NPZZ) was </a:t>
                      </a:r>
                      <a:r>
                        <a:rPr lang="en-GB" sz="1200" strike="noStrike" baseline="0"/>
                        <a:t>adopted as a result of the 2009 European Council recommendations requiring member states to devise their RD strategies.</a:t>
                      </a:r>
                      <a:r>
                        <a:rPr lang="en-GB" sz="1200" strike="noStrike" baseline="30000"/>
                        <a:t>[1]</a:t>
                      </a:r>
                    </a:p>
                    <a:p>
                      <a:pPr marL="628632" marR="0" lvl="1"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a:ln>
                            <a:noFill/>
                          </a:ln>
                          <a:solidFill>
                            <a:srgbClr val="404040"/>
                          </a:solidFill>
                          <a:effectLst/>
                          <a:uLnTx/>
                          <a:uFillTx/>
                          <a:latin typeface="+mn-lt"/>
                          <a:ea typeface="+mn-ea"/>
                          <a:cs typeface="+mn-cs"/>
                        </a:rPr>
                        <a:t>The National Plan provides recommendations in 6 key areas: 1) the unfamiliarity with rare diseases, 2) information and communication, 3) care and availability of treatment, 4) research, 5) more focus on patients with rare diseases, and 6) direction for coordination going forwards.</a:t>
                      </a:r>
                      <a:r>
                        <a:rPr kumimoji="0" lang="en-GB" sz="1200" b="0" i="0" u="none" strike="noStrike" kern="1200" cap="none" spc="0" normalizeH="0" baseline="30000" noProof="0">
                          <a:ln>
                            <a:noFill/>
                          </a:ln>
                          <a:solidFill>
                            <a:srgbClr val="404040"/>
                          </a:solidFill>
                          <a:effectLst/>
                          <a:uLnTx/>
                          <a:uFillTx/>
                          <a:latin typeface="+mn-lt"/>
                          <a:ea typeface="+mn-ea"/>
                          <a:cs typeface="+mn-cs"/>
                        </a:rPr>
                        <a:t>[1]</a:t>
                      </a:r>
                    </a:p>
                    <a:p>
                      <a:pPr marL="628632" marR="0" lvl="1"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a:ln>
                            <a:noFill/>
                          </a:ln>
                          <a:solidFill>
                            <a:srgbClr val="404040"/>
                          </a:solidFill>
                          <a:effectLst/>
                          <a:uLnTx/>
                          <a:uFillTx/>
                          <a:latin typeface="+mn-lt"/>
                          <a:ea typeface="+mn-ea"/>
                          <a:cs typeface="+mn-cs"/>
                        </a:rPr>
                        <a:t>Recommendations are split into short-, medium- and long-term priorities and have assigned responsibility</a:t>
                      </a:r>
                      <a:r>
                        <a:rPr kumimoji="0" lang="en-GB" sz="1200" b="0" i="0" u="none" strike="noStrike" kern="1200" cap="none" spc="0" normalizeH="0" baseline="30000" noProof="0">
                          <a:ln>
                            <a:noFill/>
                          </a:ln>
                          <a:solidFill>
                            <a:srgbClr val="404040"/>
                          </a:solidFill>
                          <a:effectLst/>
                          <a:uLnTx/>
                          <a:uFillTx/>
                          <a:latin typeface="+mn-lt"/>
                          <a:ea typeface="+mn-ea"/>
                          <a:cs typeface="+mn-cs"/>
                        </a:rPr>
                        <a:t>[1]</a:t>
                      </a:r>
                      <a:r>
                        <a:rPr kumimoji="0" lang="en-GB" sz="1200" b="0" i="0" u="none" strike="noStrike" kern="1200" cap="none" spc="0" normalizeH="0" baseline="0" noProof="0">
                          <a:ln>
                            <a:noFill/>
                          </a:ln>
                          <a:solidFill>
                            <a:srgbClr val="404040"/>
                          </a:solidFill>
                          <a:effectLst/>
                          <a:uLnTx/>
                          <a:uFillTx/>
                          <a:latin typeface="+mn-lt"/>
                          <a:ea typeface="+mn-ea"/>
                          <a:cs typeface="+mn-cs"/>
                        </a:rPr>
                        <a:t> and funding was set aside to implement the strategy.</a:t>
                      </a:r>
                      <a:r>
                        <a:rPr kumimoji="0" lang="en-GB" sz="1200" b="0" i="0" u="none" strike="noStrike" kern="1200" cap="none" spc="0" normalizeH="0" baseline="30000" noProof="0">
                          <a:ln>
                            <a:noFill/>
                          </a:ln>
                          <a:solidFill>
                            <a:srgbClr val="404040"/>
                          </a:solidFill>
                          <a:effectLst/>
                          <a:uLnTx/>
                          <a:uFillTx/>
                          <a:latin typeface="+mn-lt"/>
                          <a:ea typeface="+mn-ea"/>
                          <a:cs typeface="+mn-cs"/>
                        </a:rPr>
                        <a:t>[2]</a:t>
                      </a:r>
                    </a:p>
                    <a:p>
                      <a:pPr marL="171450" marR="0" lvl="0"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a:ln>
                            <a:noFill/>
                          </a:ln>
                          <a:solidFill>
                            <a:srgbClr val="404040"/>
                          </a:solidFill>
                          <a:effectLst/>
                          <a:uLnTx/>
                          <a:uFillTx/>
                          <a:latin typeface="+mn-lt"/>
                          <a:ea typeface="+mn-ea"/>
                          <a:cs typeface="+mn-cs"/>
                        </a:rPr>
                        <a:t>There are no progress reports on the implementation of the NPZZ nor any renewal of the plan since 2013.</a:t>
                      </a:r>
                      <a:endParaRPr kumimoji="0" lang="en-US" sz="1200" b="0" i="0" u="none" strike="noStrike" kern="1200" cap="none" spc="0" normalizeH="0" baseline="0" noProof="0">
                        <a:ln>
                          <a:noFill/>
                        </a:ln>
                        <a:solidFill>
                          <a:srgbClr val="404040"/>
                        </a:solidFill>
                        <a:effectLst/>
                        <a:uLnTx/>
                        <a:uFillTx/>
                        <a:latin typeface="+mn-lt"/>
                        <a:ea typeface="+mn-ea"/>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marL="0" marR="0" lvl="0" indent="0" algn="ctr"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4000" b="0" i="0" u="none" strike="noStrike" kern="0" cap="none" spc="0" normalizeH="0" baseline="0" noProof="0">
                          <a:ln w="3175">
                            <a:solidFill>
                              <a:schemeClr val="tx1"/>
                            </a:solidFill>
                          </a:ln>
                          <a:solidFill>
                            <a:srgbClr val="FFC000"/>
                          </a:solidFill>
                          <a:effectLst/>
                          <a:uLnTx/>
                          <a:uFillTx/>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4000" b="0" i="0" u="none" strike="noStrike" kern="0" cap="none" spc="0" normalizeH="0" baseline="0" noProof="0">
                          <a:ln w="3175">
                            <a:solidFill>
                              <a:schemeClr val="tx1"/>
                            </a:solidFill>
                          </a:ln>
                          <a:solidFill>
                            <a:schemeClr val="bg1"/>
                          </a:solidFill>
                          <a:effectLst/>
                          <a:uLnTx/>
                          <a:uFillTx/>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546774863"/>
                  </a:ext>
                </a:extLst>
              </a:tr>
              <a:tr h="2754003">
                <a:tc>
                  <a:txBody>
                    <a:bodyPr/>
                    <a:lstStyle/>
                    <a:p>
                      <a:pPr algn="ctr"/>
                      <a:r>
                        <a:rPr lang="en-US" sz="1200" b="1" dirty="0">
                          <a:solidFill>
                            <a:schemeClr val="tx1"/>
                          </a:solidFill>
                        </a:rPr>
                        <a:t>Patient organisations and advocacy</a:t>
                      </a:r>
                    </a:p>
                    <a:p>
                      <a:pPr algn="ctr"/>
                      <a:endParaRPr lang="en-US" sz="1200" b="1" dirty="0">
                        <a:solidFill>
                          <a:schemeClr val="tx1"/>
                        </a:solidFill>
                      </a:endParaRPr>
                    </a:p>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1050" b="0" i="1" u="none" strike="noStrike" kern="1200" cap="none" spc="0" normalizeH="0" baseline="0" noProof="0" dirty="0">
                          <a:ln>
                            <a:noFill/>
                          </a:ln>
                          <a:solidFill>
                            <a:srgbClr val="404040"/>
                          </a:solidFill>
                          <a:effectLst/>
                          <a:uLnTx/>
                          <a:uFillTx/>
                          <a:latin typeface="Arial" panose="020B0604020202020204" pitchFamily="34" charset="0"/>
                          <a:ea typeface="+mn-ea"/>
                          <a:cs typeface="+mn-cs"/>
                        </a:rPr>
                        <a:t>Assessment conducted:</a:t>
                      </a:r>
                    </a:p>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1050" b="1" i="1" u="none" strike="noStrike" kern="1200" cap="none" spc="0" normalizeH="0" baseline="0" noProof="0" dirty="0">
                          <a:ln>
                            <a:noFill/>
                          </a:ln>
                          <a:solidFill>
                            <a:srgbClr val="404040"/>
                          </a:solidFill>
                          <a:effectLst/>
                          <a:uLnTx/>
                          <a:uFillTx/>
                          <a:latin typeface="Arial" panose="020B0604020202020204" pitchFamily="34" charset="0"/>
                          <a:ea typeface="+mn-ea"/>
                          <a:cs typeface="+mn-cs"/>
                        </a:rPr>
                        <a:t>Jan-2021</a:t>
                      </a:r>
                    </a:p>
                  </a:txBody>
                  <a:tcPr marL="36000" marR="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171450" marR="0" lvl="0"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err="1">
                          <a:ln>
                            <a:noFill/>
                          </a:ln>
                          <a:solidFill>
                            <a:srgbClr val="404040"/>
                          </a:solidFill>
                          <a:effectLst/>
                          <a:uLnTx/>
                          <a:uFillTx/>
                          <a:latin typeface="+mn-lt"/>
                          <a:ea typeface="+mn-ea"/>
                          <a:cs typeface="+mn-cs"/>
                        </a:rPr>
                        <a:t>Prinses</a:t>
                      </a:r>
                      <a:r>
                        <a:rPr kumimoji="0" lang="en-US" sz="1200" b="0" i="0" u="none" strike="noStrike" kern="1200" cap="none" spc="0" normalizeH="0" baseline="0" noProof="0">
                          <a:ln>
                            <a:noFill/>
                          </a:ln>
                          <a:solidFill>
                            <a:srgbClr val="404040"/>
                          </a:solidFill>
                          <a:effectLst/>
                          <a:uLnTx/>
                          <a:uFillTx/>
                          <a:latin typeface="+mn-lt"/>
                          <a:ea typeface="+mn-ea"/>
                          <a:cs typeface="+mn-cs"/>
                        </a:rPr>
                        <a:t> Beatrix </a:t>
                      </a:r>
                      <a:r>
                        <a:rPr kumimoji="0" lang="en-US" sz="1200" b="0" i="0" u="none" strike="noStrike" kern="1200" cap="none" spc="0" normalizeH="0" baseline="0" noProof="0" err="1">
                          <a:ln>
                            <a:noFill/>
                          </a:ln>
                          <a:solidFill>
                            <a:srgbClr val="404040"/>
                          </a:solidFill>
                          <a:effectLst/>
                          <a:uLnTx/>
                          <a:uFillTx/>
                          <a:latin typeface="+mn-lt"/>
                          <a:ea typeface="+mn-ea"/>
                          <a:cs typeface="+mn-cs"/>
                        </a:rPr>
                        <a:t>Spierfonds</a:t>
                      </a:r>
                      <a:r>
                        <a:rPr kumimoji="0" lang="en-US" sz="1200" b="0" i="0" u="none" strike="noStrike" kern="1200" cap="none" spc="0" normalizeH="0" baseline="0" noProof="0">
                          <a:ln>
                            <a:noFill/>
                          </a:ln>
                          <a:solidFill>
                            <a:srgbClr val="404040"/>
                          </a:solidFill>
                          <a:effectLst/>
                          <a:uLnTx/>
                          <a:uFillTx/>
                          <a:latin typeface="+mn-lt"/>
                          <a:ea typeface="+mn-ea"/>
                          <a:cs typeface="+mn-cs"/>
                        </a:rPr>
                        <a:t> is a Dutch foundation supporting patients with NMDs in the Netherlands and are a member of SMA Europe. Over the past 5 years they have invested over €1M in SMA research.</a:t>
                      </a:r>
                      <a:r>
                        <a:rPr kumimoji="0" lang="en-US" sz="1200" b="0" i="0" u="none" strike="noStrike" kern="1200" cap="none" spc="0" normalizeH="0" baseline="30000" noProof="0">
                          <a:ln>
                            <a:noFill/>
                          </a:ln>
                          <a:solidFill>
                            <a:srgbClr val="404040"/>
                          </a:solidFill>
                          <a:effectLst/>
                          <a:uLnTx/>
                          <a:uFillTx/>
                          <a:latin typeface="+mn-lt"/>
                          <a:ea typeface="+mn-ea"/>
                          <a:cs typeface="+mn-cs"/>
                        </a:rPr>
                        <a:t>[3]</a:t>
                      </a:r>
                    </a:p>
                    <a:p>
                      <a:pPr marL="628632" marR="0" lvl="1"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srgbClr val="404040"/>
                          </a:solidFill>
                          <a:effectLst/>
                          <a:uLnTx/>
                          <a:uFillTx/>
                          <a:latin typeface="+mn-lt"/>
                          <a:ea typeface="+mn-ea"/>
                          <a:cs typeface="+mn-cs"/>
                        </a:rPr>
                        <a:t>Although this is a foundation to support patients suffering for a range of NMDs, funding/donations can be earmarked specifically for SMA.</a:t>
                      </a:r>
                      <a:r>
                        <a:rPr kumimoji="0" lang="en-US" sz="1200" b="0" i="0" u="none" strike="noStrike" kern="1200" cap="none" spc="0" normalizeH="0" baseline="30000" noProof="0">
                          <a:ln>
                            <a:noFill/>
                          </a:ln>
                          <a:solidFill>
                            <a:srgbClr val="404040"/>
                          </a:solidFill>
                          <a:effectLst/>
                          <a:uLnTx/>
                          <a:uFillTx/>
                          <a:latin typeface="+mn-lt"/>
                          <a:ea typeface="+mn-ea"/>
                          <a:cs typeface="+mn-cs"/>
                        </a:rPr>
                        <a:t>[4] </a:t>
                      </a:r>
                    </a:p>
                    <a:p>
                      <a:pPr marL="171450" marR="0" lvl="0"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err="1">
                          <a:ln>
                            <a:noFill/>
                          </a:ln>
                          <a:solidFill>
                            <a:srgbClr val="404040"/>
                          </a:solidFill>
                          <a:effectLst/>
                          <a:uLnTx/>
                          <a:uFillTx/>
                          <a:latin typeface="+mn-lt"/>
                          <a:ea typeface="+mn-ea"/>
                          <a:cs typeface="+mn-cs"/>
                        </a:rPr>
                        <a:t>Spierziekten</a:t>
                      </a:r>
                      <a:r>
                        <a:rPr kumimoji="0" lang="en-US" sz="1200" b="0" i="0" u="none" strike="noStrike" kern="1200" cap="none" spc="0" normalizeH="0" baseline="0" noProof="0">
                          <a:ln>
                            <a:noFill/>
                          </a:ln>
                          <a:solidFill>
                            <a:srgbClr val="404040"/>
                          </a:solidFill>
                          <a:effectLst/>
                          <a:uLnTx/>
                          <a:uFillTx/>
                          <a:latin typeface="+mn-lt"/>
                          <a:ea typeface="+mn-ea"/>
                          <a:cs typeface="+mn-cs"/>
                        </a:rPr>
                        <a:t>, the Dutch Neuromuscular Disease Association, also a member of SMA Europe, has a diagnosis group dedicated to the support of SMA patients. The association focuses on improving social and medical care for patients particularly around diagnosis, rehabilitation and genetic counselling.</a:t>
                      </a:r>
                      <a:r>
                        <a:rPr kumimoji="0" lang="en-US" sz="1200" b="0" i="0" u="none" strike="noStrike" kern="1200" cap="none" spc="0" normalizeH="0" baseline="30000" noProof="0">
                          <a:ln>
                            <a:noFill/>
                          </a:ln>
                          <a:solidFill>
                            <a:srgbClr val="404040"/>
                          </a:solidFill>
                          <a:effectLst/>
                          <a:uLnTx/>
                          <a:uFillTx/>
                          <a:latin typeface="+mn-lt"/>
                          <a:ea typeface="+mn-ea"/>
                          <a:cs typeface="+mn-cs"/>
                        </a:rPr>
                        <a:t>[3,5]</a:t>
                      </a:r>
                    </a:p>
                    <a:p>
                      <a:pPr marL="171450" marR="0" lvl="0"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srgbClr val="404040"/>
                          </a:solidFill>
                          <a:effectLst/>
                          <a:uLnTx/>
                          <a:uFillTx/>
                          <a:latin typeface="+mn-lt"/>
                          <a:ea typeface="+mn-ea"/>
                          <a:cs typeface="+mn-cs"/>
                        </a:rPr>
                        <a:t>These two </a:t>
                      </a:r>
                      <a:r>
                        <a:rPr kumimoji="0" lang="en-US" sz="1200" b="0" i="0" u="none" strike="noStrike" kern="1200" cap="none" spc="0" normalizeH="0" baseline="0" noProof="0" err="1">
                          <a:ln>
                            <a:noFill/>
                          </a:ln>
                          <a:solidFill>
                            <a:srgbClr val="404040"/>
                          </a:solidFill>
                          <a:effectLst/>
                          <a:uLnTx/>
                          <a:uFillTx/>
                          <a:latin typeface="+mn-lt"/>
                          <a:ea typeface="+mn-ea"/>
                          <a:cs typeface="+mn-cs"/>
                        </a:rPr>
                        <a:t>organisations</a:t>
                      </a:r>
                      <a:r>
                        <a:rPr kumimoji="0" lang="en-US" sz="1200" b="0" i="0" u="none" strike="noStrike" kern="1200" cap="none" spc="0" normalizeH="0" baseline="0" noProof="0">
                          <a:ln>
                            <a:noFill/>
                          </a:ln>
                          <a:solidFill>
                            <a:srgbClr val="404040"/>
                          </a:solidFill>
                          <a:effectLst/>
                          <a:uLnTx/>
                          <a:uFillTx/>
                          <a:latin typeface="+mn-lt"/>
                          <a:ea typeface="+mn-ea"/>
                          <a:cs typeface="+mn-cs"/>
                        </a:rPr>
                        <a:t> have joined forces under the motto of ‘SMA out of the world!’ aiming to raise money to support research towards a cure for SMA.</a:t>
                      </a:r>
                      <a:r>
                        <a:rPr kumimoji="0" lang="en-US" sz="1200" b="0" i="0" u="none" strike="noStrike" kern="1200" cap="none" spc="0" normalizeH="0" baseline="30000" noProof="0">
                          <a:ln>
                            <a:noFill/>
                          </a:ln>
                          <a:solidFill>
                            <a:srgbClr val="404040"/>
                          </a:solidFill>
                          <a:effectLst/>
                          <a:uLnTx/>
                          <a:uFillTx/>
                          <a:latin typeface="+mn-lt"/>
                          <a:ea typeface="+mn-ea"/>
                          <a:cs typeface="+mn-cs"/>
                        </a:rPr>
                        <a:t>[4]</a:t>
                      </a:r>
                    </a:p>
                    <a:p>
                      <a:pPr marL="171450" marR="0" lvl="0"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srgbClr val="404040"/>
                          </a:solidFill>
                          <a:effectLst/>
                          <a:uLnTx/>
                          <a:uFillTx/>
                          <a:latin typeface="+mn-lt"/>
                          <a:ea typeface="+mn-ea"/>
                          <a:cs typeface="+mn-cs"/>
                        </a:rPr>
                        <a:t>Patient </a:t>
                      </a:r>
                      <a:r>
                        <a:rPr kumimoji="0" lang="en-US" sz="1200" b="0" i="0" u="none" strike="noStrike" kern="1200" cap="none" spc="0" normalizeH="0" baseline="0" noProof="0" err="1">
                          <a:ln>
                            <a:noFill/>
                          </a:ln>
                          <a:solidFill>
                            <a:srgbClr val="404040"/>
                          </a:solidFill>
                          <a:effectLst/>
                          <a:uLnTx/>
                          <a:uFillTx/>
                          <a:latin typeface="+mn-lt"/>
                          <a:ea typeface="+mn-ea"/>
                          <a:cs typeface="+mn-cs"/>
                        </a:rPr>
                        <a:t>organisations</a:t>
                      </a:r>
                      <a:r>
                        <a:rPr kumimoji="0" lang="en-US" sz="1200" b="0" i="0" u="none" strike="noStrike" kern="1200" cap="none" spc="0" normalizeH="0" baseline="0" noProof="0">
                          <a:ln>
                            <a:noFill/>
                          </a:ln>
                          <a:solidFill>
                            <a:srgbClr val="404040"/>
                          </a:solidFill>
                          <a:effectLst/>
                          <a:uLnTx/>
                          <a:uFillTx/>
                          <a:latin typeface="+mn-lt"/>
                          <a:ea typeface="+mn-ea"/>
                          <a:cs typeface="+mn-cs"/>
                        </a:rPr>
                        <a:t> were involved in the development of the NPZZ through their representation at the advisory board of the NPZZ.</a:t>
                      </a:r>
                      <a:r>
                        <a:rPr kumimoji="0" lang="en-US" sz="1200" b="0" i="0" u="none" strike="noStrike" kern="1200" cap="none" spc="0" normalizeH="0" baseline="30000" noProof="0">
                          <a:ln>
                            <a:noFill/>
                          </a:ln>
                          <a:solidFill>
                            <a:srgbClr val="404040"/>
                          </a:solidFill>
                          <a:effectLst/>
                          <a:uLnTx/>
                          <a:uFillTx/>
                          <a:latin typeface="+mn-lt"/>
                          <a:ea typeface="+mn-ea"/>
                          <a:cs typeface="+mn-cs"/>
                        </a:rPr>
                        <a:t>[1]</a:t>
                      </a:r>
                    </a:p>
                    <a:p>
                      <a:pPr marL="171450" marR="0" lvl="0"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srgbClr val="404040"/>
                          </a:solidFill>
                          <a:effectLst/>
                          <a:uLnTx/>
                          <a:uFillTx/>
                          <a:latin typeface="+mn-lt"/>
                          <a:ea typeface="+mn-ea"/>
                          <a:cs typeface="+mn-cs"/>
                        </a:rPr>
                        <a:t>Unlike in other markets, funding for patient </a:t>
                      </a:r>
                      <a:r>
                        <a:rPr kumimoji="0" lang="en-US" sz="1200" b="0" i="0" u="none" strike="noStrike" kern="1200" cap="none" spc="0" normalizeH="0" baseline="0" noProof="0" err="1">
                          <a:ln>
                            <a:noFill/>
                          </a:ln>
                          <a:solidFill>
                            <a:srgbClr val="404040"/>
                          </a:solidFill>
                          <a:effectLst/>
                          <a:uLnTx/>
                          <a:uFillTx/>
                          <a:latin typeface="+mn-lt"/>
                          <a:ea typeface="+mn-ea"/>
                          <a:cs typeface="+mn-cs"/>
                        </a:rPr>
                        <a:t>organisations</a:t>
                      </a:r>
                      <a:r>
                        <a:rPr kumimoji="0" lang="en-US" sz="1200" b="0" i="0" u="none" strike="noStrike" kern="1200" cap="none" spc="0" normalizeH="0" baseline="0" noProof="0">
                          <a:ln>
                            <a:noFill/>
                          </a:ln>
                          <a:solidFill>
                            <a:srgbClr val="404040"/>
                          </a:solidFill>
                          <a:effectLst/>
                          <a:uLnTx/>
                          <a:uFillTx/>
                          <a:latin typeface="+mn-lt"/>
                          <a:ea typeface="+mn-ea"/>
                          <a:cs typeface="+mn-cs"/>
                        </a:rPr>
                        <a:t> in the Netherlands is available through the ‘Fonds PGO’ although the budget for this was decreased from €42M to €23M between 2012 – 2015.</a:t>
                      </a:r>
                      <a:r>
                        <a:rPr kumimoji="0" lang="en-US" sz="1200" b="0" i="0" u="none" strike="noStrike" kern="1200" cap="none" spc="0" normalizeH="0" baseline="30000" noProof="0">
                          <a:ln>
                            <a:noFill/>
                          </a:ln>
                          <a:solidFill>
                            <a:srgbClr val="404040"/>
                          </a:solidFill>
                          <a:effectLst/>
                          <a:uLnTx/>
                          <a:uFillTx/>
                          <a:latin typeface="+mn-lt"/>
                          <a:ea typeface="+mn-ea"/>
                          <a:cs typeface="+mn-cs"/>
                        </a:rPr>
                        <a:t>[2]</a:t>
                      </a:r>
                    </a:p>
                    <a:p>
                      <a:pPr marL="171450" marR="0" lvl="0"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srgbClr val="404040"/>
                          </a:solidFill>
                          <a:effectLst/>
                          <a:uLnTx/>
                          <a:uFillTx/>
                          <a:latin typeface="+mn-lt"/>
                          <a:ea typeface="+mn-ea"/>
                          <a:cs typeface="+mn-cs"/>
                        </a:rPr>
                        <a:t>Muscles for Muscles, an advocacy group for patients with muscular disorders (not an SMA Europe member), also provides research funding and support for SMA families through their children’s center </a:t>
                      </a:r>
                      <a:r>
                        <a:rPr kumimoji="0" lang="en-US" sz="1200" b="0" i="0" u="none" strike="noStrike" kern="1200" cap="none" spc="0" normalizeH="0" baseline="30000" noProof="0">
                          <a:ln>
                            <a:noFill/>
                          </a:ln>
                          <a:solidFill>
                            <a:srgbClr val="404040"/>
                          </a:solidFill>
                          <a:effectLst/>
                          <a:uLnTx/>
                          <a:uFillTx/>
                          <a:latin typeface="+mn-lt"/>
                          <a:ea typeface="+mn-ea"/>
                          <a:cs typeface="+mn-cs"/>
                        </a:rPr>
                        <a:t>[6]</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marL="0" marR="0" lvl="0" indent="0" algn="ctr"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4000" b="0" i="0" u="none" strike="noStrike" kern="0" cap="none" spc="0" normalizeH="0" baseline="0" noProof="0">
                          <a:ln w="3175">
                            <a:solidFill>
                              <a:schemeClr val="tx1"/>
                            </a:solidFill>
                          </a:ln>
                          <a:solidFill>
                            <a:srgbClr val="00B050"/>
                          </a:solidFill>
                          <a:effectLst/>
                          <a:uLnTx/>
                          <a:uFillTx/>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4000" b="0" i="0" u="none" strike="noStrike" kern="0" cap="none" spc="0" normalizeH="0" baseline="0" noProof="0" dirty="0">
                          <a:ln w="3175">
                            <a:solidFill>
                              <a:schemeClr val="tx1"/>
                            </a:solidFill>
                          </a:ln>
                          <a:solidFill>
                            <a:schemeClr val="bg1"/>
                          </a:solidFill>
                          <a:effectLst/>
                          <a:uLnTx/>
                          <a:uFillTx/>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019984816"/>
                  </a:ext>
                </a:extLst>
              </a:tr>
            </a:tbl>
          </a:graphicData>
        </a:graphic>
      </p:graphicFrame>
      <p:sp>
        <p:nvSpPr>
          <p:cNvPr id="9" name="Rectangle 8">
            <a:extLst>
              <a:ext uri="{FF2B5EF4-FFF2-40B4-BE49-F238E27FC236}">
                <a16:creationId xmlns:a16="http://schemas.microsoft.com/office/drawing/2014/main" id="{4BD11552-560E-49BB-8567-A69749BEE45A}"/>
              </a:ext>
            </a:extLst>
          </p:cNvPr>
          <p:cNvSpPr/>
          <p:nvPr/>
        </p:nvSpPr>
        <p:spPr>
          <a:xfrm>
            <a:off x="-2463" y="1493820"/>
            <a:ext cx="144000" cy="760493"/>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11" name="Rectangle 10">
            <a:extLst>
              <a:ext uri="{FF2B5EF4-FFF2-40B4-BE49-F238E27FC236}">
                <a16:creationId xmlns:a16="http://schemas.microsoft.com/office/drawing/2014/main" id="{F793DB0E-20DB-4BD6-8861-6838CDBC4663}"/>
              </a:ext>
            </a:extLst>
          </p:cNvPr>
          <p:cNvSpPr/>
          <p:nvPr/>
        </p:nvSpPr>
        <p:spPr>
          <a:xfrm>
            <a:off x="-2463" y="2257759"/>
            <a:ext cx="144000" cy="1050202"/>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12" name="Rectangle 11">
            <a:extLst>
              <a:ext uri="{FF2B5EF4-FFF2-40B4-BE49-F238E27FC236}">
                <a16:creationId xmlns:a16="http://schemas.microsoft.com/office/drawing/2014/main" id="{758371B2-8851-4AD0-A83B-5E00C4A9AB6C}"/>
              </a:ext>
            </a:extLst>
          </p:cNvPr>
          <p:cNvSpPr/>
          <p:nvPr/>
        </p:nvSpPr>
        <p:spPr>
          <a:xfrm>
            <a:off x="-2463" y="3311407"/>
            <a:ext cx="144000" cy="720000"/>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13" name="Rectangle 12">
            <a:extLst>
              <a:ext uri="{FF2B5EF4-FFF2-40B4-BE49-F238E27FC236}">
                <a16:creationId xmlns:a16="http://schemas.microsoft.com/office/drawing/2014/main" id="{43EBD597-EFB4-472A-B9D4-C6F11303E7BB}"/>
              </a:ext>
            </a:extLst>
          </p:cNvPr>
          <p:cNvSpPr/>
          <p:nvPr/>
        </p:nvSpPr>
        <p:spPr>
          <a:xfrm>
            <a:off x="-2463" y="4034853"/>
            <a:ext cx="144000" cy="720000"/>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14" name="Rectangle 13">
            <a:extLst>
              <a:ext uri="{FF2B5EF4-FFF2-40B4-BE49-F238E27FC236}">
                <a16:creationId xmlns:a16="http://schemas.microsoft.com/office/drawing/2014/main" id="{65D040AE-1786-4C90-9012-D69CF86BAB0E}"/>
              </a:ext>
            </a:extLst>
          </p:cNvPr>
          <p:cNvSpPr/>
          <p:nvPr/>
        </p:nvSpPr>
        <p:spPr>
          <a:xfrm>
            <a:off x="-2463" y="4758297"/>
            <a:ext cx="144000" cy="1422896"/>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15" name="Rectangle 14">
            <a:extLst>
              <a:ext uri="{FF2B5EF4-FFF2-40B4-BE49-F238E27FC236}">
                <a16:creationId xmlns:a16="http://schemas.microsoft.com/office/drawing/2014/main" id="{24C668B6-667C-4324-A84F-09C9647E014F}"/>
              </a:ext>
            </a:extLst>
          </p:cNvPr>
          <p:cNvSpPr/>
          <p:nvPr/>
        </p:nvSpPr>
        <p:spPr>
          <a:xfrm rot="16200000">
            <a:off x="-814137" y="2324044"/>
            <a:ext cx="2082300" cy="276999"/>
          </a:xfrm>
          <a:prstGeom prst="rect">
            <a:avLst/>
          </a:prstGeom>
        </p:spPr>
        <p:txBody>
          <a:bodyPr wrap="square">
            <a:spAutoFit/>
          </a:bodyPr>
          <a:lstStyle/>
          <a:p>
            <a:pPr marL="0" marR="0" lvl="0" indent="0" algn="r" defTabSz="914363"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404040"/>
                </a:solidFill>
                <a:effectLst/>
                <a:uLnTx/>
                <a:uFillTx/>
                <a:latin typeface="Arial"/>
                <a:ea typeface="+mn-ea"/>
                <a:cs typeface="+mn-cs"/>
              </a:rPr>
              <a:t>Political leadership &amp; policy</a:t>
            </a:r>
          </a:p>
        </p:txBody>
      </p:sp>
      <p:pic>
        <p:nvPicPr>
          <p:cNvPr id="23" name="Picture 22">
            <a:extLst>
              <a:ext uri="{FF2B5EF4-FFF2-40B4-BE49-F238E27FC236}">
                <a16:creationId xmlns:a16="http://schemas.microsoft.com/office/drawing/2014/main" id="{78BC7E99-A4BA-4B54-B366-8EDD2EA4C79D}"/>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1416717" y="82924"/>
            <a:ext cx="564583" cy="564583"/>
          </a:xfrm>
          <a:prstGeom prst="rect">
            <a:avLst/>
          </a:prstGeom>
        </p:spPr>
      </p:pic>
      <p:grpSp>
        <p:nvGrpSpPr>
          <p:cNvPr id="49" name="Group 48">
            <a:extLst>
              <a:ext uri="{FF2B5EF4-FFF2-40B4-BE49-F238E27FC236}">
                <a16:creationId xmlns:a16="http://schemas.microsoft.com/office/drawing/2014/main" id="{0B77571E-F312-4766-A840-BC1696606AE6}"/>
              </a:ext>
            </a:extLst>
          </p:cNvPr>
          <p:cNvGrpSpPr/>
          <p:nvPr/>
        </p:nvGrpSpPr>
        <p:grpSpPr>
          <a:xfrm>
            <a:off x="695325" y="6144081"/>
            <a:ext cx="8921891" cy="844627"/>
            <a:chOff x="612292" y="6134319"/>
            <a:chExt cx="8921891" cy="844627"/>
          </a:xfrm>
        </p:grpSpPr>
        <p:sp>
          <p:nvSpPr>
            <p:cNvPr id="50" name="Text Placeholder 3">
              <a:extLst>
                <a:ext uri="{FF2B5EF4-FFF2-40B4-BE49-F238E27FC236}">
                  <a16:creationId xmlns:a16="http://schemas.microsoft.com/office/drawing/2014/main" id="{4FA30FE0-8A28-4C4A-8B73-49DF990D6242}"/>
                </a:ext>
              </a:extLst>
            </p:cNvPr>
            <p:cNvSpPr txBox="1">
              <a:spLocks/>
            </p:cNvSpPr>
            <p:nvPr/>
          </p:nvSpPr>
          <p:spPr>
            <a:xfrm>
              <a:off x="612292" y="6653452"/>
              <a:ext cx="1063112" cy="138499"/>
            </a:xfrm>
            <a:prstGeom prst="rect">
              <a:avLst/>
            </a:prstGeom>
          </p:spPr>
          <p:txBody>
            <a:bodyPr wrap="non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srgbClr val="404040"/>
                  </a:solidFill>
                  <a:effectLst/>
                  <a:uLnTx/>
                  <a:uFillTx/>
                  <a:latin typeface="Arial"/>
                  <a:ea typeface="+mn-ea"/>
                  <a:cs typeface="+mn-cs"/>
                </a:rPr>
                <a:t>Variation Status</a:t>
              </a:r>
            </a:p>
          </p:txBody>
        </p:sp>
        <p:sp>
          <p:nvSpPr>
            <p:cNvPr id="51" name="Rectangle 50">
              <a:extLst>
                <a:ext uri="{FF2B5EF4-FFF2-40B4-BE49-F238E27FC236}">
                  <a16:creationId xmlns:a16="http://schemas.microsoft.com/office/drawing/2014/main" id="{8ABDA1D2-C59E-4A07-A723-6C4880FEC1B5}"/>
                </a:ext>
              </a:extLst>
            </p:cNvPr>
            <p:cNvSpPr/>
            <p:nvPr/>
          </p:nvSpPr>
          <p:spPr>
            <a:xfrm>
              <a:off x="2952545" y="6653452"/>
              <a:ext cx="1124026" cy="138499"/>
            </a:xfrm>
            <a:prstGeom prst="rect">
              <a:avLst/>
            </a:prstGeom>
          </p:spPr>
          <p:txBody>
            <a:bodyPr wrap="non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Clinical variation</a:t>
              </a:r>
            </a:p>
          </p:txBody>
        </p:sp>
        <p:sp>
          <p:nvSpPr>
            <p:cNvPr id="52" name="Rectangle 51">
              <a:extLst>
                <a:ext uri="{FF2B5EF4-FFF2-40B4-BE49-F238E27FC236}">
                  <a16:creationId xmlns:a16="http://schemas.microsoft.com/office/drawing/2014/main" id="{0AB8BFAF-B2C6-48C0-8360-268AF780E3BF}"/>
                </a:ext>
              </a:extLst>
            </p:cNvPr>
            <p:cNvSpPr/>
            <p:nvPr/>
          </p:nvSpPr>
          <p:spPr>
            <a:xfrm>
              <a:off x="4564553" y="6653452"/>
              <a:ext cx="1438214" cy="138499"/>
            </a:xfrm>
            <a:prstGeom prst="rect">
              <a:avLst/>
            </a:prstGeom>
          </p:spPr>
          <p:txBody>
            <a:bodyPr wrap="non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Geographical variation</a:t>
              </a:r>
            </a:p>
          </p:txBody>
        </p:sp>
        <p:sp>
          <p:nvSpPr>
            <p:cNvPr id="53" name="Rectangle 52">
              <a:extLst>
                <a:ext uri="{FF2B5EF4-FFF2-40B4-BE49-F238E27FC236}">
                  <a16:creationId xmlns:a16="http://schemas.microsoft.com/office/drawing/2014/main" id="{D130BA0A-7E68-4E60-9FD6-EAC4BBA26BC1}"/>
                </a:ext>
              </a:extLst>
            </p:cNvPr>
            <p:cNvSpPr/>
            <p:nvPr/>
          </p:nvSpPr>
          <p:spPr>
            <a:xfrm>
              <a:off x="1820366" y="6653452"/>
              <a:ext cx="918841" cy="138499"/>
            </a:xfrm>
            <a:prstGeom prst="rect">
              <a:avLst/>
            </a:prstGeom>
          </p:spPr>
          <p:txBody>
            <a:bodyPr wrap="non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No Variation</a:t>
              </a:r>
            </a:p>
          </p:txBody>
        </p:sp>
        <p:sp>
          <p:nvSpPr>
            <p:cNvPr id="54" name="Text Placeholder 3">
              <a:extLst>
                <a:ext uri="{FF2B5EF4-FFF2-40B4-BE49-F238E27FC236}">
                  <a16:creationId xmlns:a16="http://schemas.microsoft.com/office/drawing/2014/main" id="{C935A38D-5A90-4116-8DF0-961E02DC10EB}"/>
                </a:ext>
              </a:extLst>
            </p:cNvPr>
            <p:cNvSpPr txBox="1">
              <a:spLocks/>
            </p:cNvSpPr>
            <p:nvPr/>
          </p:nvSpPr>
          <p:spPr>
            <a:xfrm>
              <a:off x="612292" y="6402174"/>
              <a:ext cx="909223" cy="138499"/>
            </a:xfrm>
            <a:prstGeom prst="rect">
              <a:avLst/>
            </a:prstGeom>
          </p:spPr>
          <p:txBody>
            <a:bodyPr wrap="non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srgbClr val="404040"/>
                  </a:solidFill>
                  <a:effectLst/>
                  <a:uLnTx/>
                  <a:uFillTx/>
                  <a:latin typeface="Arial"/>
                  <a:ea typeface="+mn-ea"/>
                  <a:cs typeface="+mn-cs"/>
                </a:rPr>
                <a:t>Metric Status</a:t>
              </a:r>
            </a:p>
          </p:txBody>
        </p:sp>
        <p:sp>
          <p:nvSpPr>
            <p:cNvPr id="55" name="Rectangle 54">
              <a:extLst>
                <a:ext uri="{FF2B5EF4-FFF2-40B4-BE49-F238E27FC236}">
                  <a16:creationId xmlns:a16="http://schemas.microsoft.com/office/drawing/2014/main" id="{4FE1F5D1-80EA-450C-AB58-BD4BC5B68A2B}"/>
                </a:ext>
              </a:extLst>
            </p:cNvPr>
            <p:cNvSpPr/>
            <p:nvPr/>
          </p:nvSpPr>
          <p:spPr>
            <a:xfrm>
              <a:off x="4564553" y="6402174"/>
              <a:ext cx="752129" cy="138499"/>
            </a:xfrm>
            <a:prstGeom prst="rect">
              <a:avLst/>
            </a:prstGeom>
          </p:spPr>
          <p:txBody>
            <a:bodyPr wrap="non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Not good</a:t>
              </a:r>
            </a:p>
          </p:txBody>
        </p:sp>
        <p:sp>
          <p:nvSpPr>
            <p:cNvPr id="56" name="Rectangle 55">
              <a:extLst>
                <a:ext uri="{FF2B5EF4-FFF2-40B4-BE49-F238E27FC236}">
                  <a16:creationId xmlns:a16="http://schemas.microsoft.com/office/drawing/2014/main" id="{EAC977AC-5BC4-4481-92DC-F6DEA6EA695E}"/>
                </a:ext>
              </a:extLst>
            </p:cNvPr>
            <p:cNvSpPr/>
            <p:nvPr/>
          </p:nvSpPr>
          <p:spPr>
            <a:xfrm>
              <a:off x="1820366" y="6402174"/>
              <a:ext cx="566181" cy="138499"/>
            </a:xfrm>
            <a:prstGeom prst="rect">
              <a:avLst/>
            </a:prstGeom>
          </p:spPr>
          <p:txBody>
            <a:bodyPr wrap="non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Good</a:t>
              </a:r>
            </a:p>
          </p:txBody>
        </p:sp>
        <p:sp>
          <p:nvSpPr>
            <p:cNvPr id="57" name="Rectangle 56">
              <a:extLst>
                <a:ext uri="{FF2B5EF4-FFF2-40B4-BE49-F238E27FC236}">
                  <a16:creationId xmlns:a16="http://schemas.microsoft.com/office/drawing/2014/main" id="{08622682-F4F9-4E74-BDB4-A3F9DD84245C}"/>
                </a:ext>
              </a:extLst>
            </p:cNvPr>
            <p:cNvSpPr/>
            <p:nvPr/>
          </p:nvSpPr>
          <p:spPr>
            <a:xfrm>
              <a:off x="2952545" y="6402174"/>
              <a:ext cx="1457450" cy="138499"/>
            </a:xfrm>
            <a:prstGeom prst="rect">
              <a:avLst/>
            </a:prstGeom>
          </p:spPr>
          <p:txBody>
            <a:bodyPr wrap="non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Room for improvement</a:t>
              </a:r>
            </a:p>
          </p:txBody>
        </p:sp>
        <p:sp>
          <p:nvSpPr>
            <p:cNvPr id="58" name="Text Placeholder 3">
              <a:extLst>
                <a:ext uri="{FF2B5EF4-FFF2-40B4-BE49-F238E27FC236}">
                  <a16:creationId xmlns:a16="http://schemas.microsoft.com/office/drawing/2014/main" id="{DF8DB7B8-C098-467B-9F02-4958C47F54EC}"/>
                </a:ext>
              </a:extLst>
            </p:cNvPr>
            <p:cNvSpPr txBox="1">
              <a:spLocks/>
            </p:cNvSpPr>
            <p:nvPr/>
          </p:nvSpPr>
          <p:spPr>
            <a:xfrm>
              <a:off x="7031856" y="6458563"/>
              <a:ext cx="2502327" cy="276999"/>
            </a:xfrm>
            <a:prstGeom prst="rect">
              <a:avLst/>
            </a:prstGeom>
          </p:spPr>
          <p:txBody>
            <a:bodyPr wrap="squar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srgbClr val="404040"/>
                  </a:solidFill>
                  <a:effectLst/>
                  <a:uLnTx/>
                  <a:uFillTx/>
                  <a:latin typeface="Arial"/>
                  <a:ea typeface="+mn-ea"/>
                  <a:cs typeface="+mn-cs"/>
                </a:rPr>
                <a:t>Detailed definitions of the specific criteria for each metric are provided in slide notes</a:t>
              </a:r>
            </a:p>
          </p:txBody>
        </p:sp>
        <p:sp>
          <p:nvSpPr>
            <p:cNvPr id="59" name="Right Bracket 58">
              <a:extLst>
                <a:ext uri="{FF2B5EF4-FFF2-40B4-BE49-F238E27FC236}">
                  <a16:creationId xmlns:a16="http://schemas.microsoft.com/office/drawing/2014/main" id="{F979A38C-82D1-40DA-BFA0-6713B8A3F368}"/>
                </a:ext>
              </a:extLst>
            </p:cNvPr>
            <p:cNvSpPr/>
            <p:nvPr/>
          </p:nvSpPr>
          <p:spPr>
            <a:xfrm>
              <a:off x="6985535" y="6345239"/>
              <a:ext cx="65086" cy="448758"/>
            </a:xfrm>
            <a:prstGeom prst="righ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404040"/>
                </a:solidFill>
                <a:effectLst/>
                <a:uLnTx/>
                <a:uFillTx/>
                <a:latin typeface="Arial"/>
                <a:ea typeface="+mn-ea"/>
                <a:cs typeface="+mn-cs"/>
              </a:endParaRPr>
            </a:p>
          </p:txBody>
        </p:sp>
        <p:sp>
          <p:nvSpPr>
            <p:cNvPr id="60" name="Rectangle 59">
              <a:extLst>
                <a:ext uri="{FF2B5EF4-FFF2-40B4-BE49-F238E27FC236}">
                  <a16:creationId xmlns:a16="http://schemas.microsoft.com/office/drawing/2014/main" id="{AACFAEF6-00C3-46F0-8D53-231D3C9D7F09}"/>
                </a:ext>
              </a:extLst>
            </p:cNvPr>
            <p:cNvSpPr/>
            <p:nvPr/>
          </p:nvSpPr>
          <p:spPr>
            <a:xfrm>
              <a:off x="2697441" y="6134319"/>
              <a:ext cx="433132" cy="584775"/>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a:ln w="3175">
                    <a:solidFill>
                      <a:srgbClr val="404040"/>
                    </a:solidFill>
                  </a:ln>
                  <a:solidFill>
                    <a:srgbClr val="FFC000"/>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a:ln w="3175">
                  <a:solidFill>
                    <a:srgbClr val="404040"/>
                  </a:solidFill>
                </a:ln>
                <a:solidFill>
                  <a:srgbClr val="FFC000"/>
                </a:solidFill>
                <a:effectLst/>
                <a:uLnTx/>
                <a:uFillTx/>
                <a:latin typeface="Arial"/>
                <a:ea typeface="+mn-ea"/>
                <a:cs typeface="+mn-cs"/>
              </a:endParaRPr>
            </a:p>
          </p:txBody>
        </p:sp>
        <p:sp>
          <p:nvSpPr>
            <p:cNvPr id="61" name="Rectangle 60">
              <a:extLst>
                <a:ext uri="{FF2B5EF4-FFF2-40B4-BE49-F238E27FC236}">
                  <a16:creationId xmlns:a16="http://schemas.microsoft.com/office/drawing/2014/main" id="{33B9F01D-B3B0-4C98-8313-AD5E011655FC}"/>
                </a:ext>
              </a:extLst>
            </p:cNvPr>
            <p:cNvSpPr/>
            <p:nvPr/>
          </p:nvSpPr>
          <p:spPr>
            <a:xfrm>
              <a:off x="4304210" y="6134319"/>
              <a:ext cx="433132" cy="584775"/>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a:ln w="3175">
                    <a:solidFill>
                      <a:srgbClr val="404040"/>
                    </a:solidFill>
                  </a:ln>
                  <a:solidFill>
                    <a:srgbClr val="C00000"/>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a:ln w="3175">
                  <a:solidFill>
                    <a:srgbClr val="404040"/>
                  </a:solidFill>
                </a:ln>
                <a:solidFill>
                  <a:srgbClr val="C00000"/>
                </a:solidFill>
                <a:effectLst/>
                <a:uLnTx/>
                <a:uFillTx/>
                <a:latin typeface="Arial"/>
                <a:ea typeface="+mn-ea"/>
                <a:cs typeface="+mn-cs"/>
              </a:endParaRPr>
            </a:p>
          </p:txBody>
        </p:sp>
        <p:sp>
          <p:nvSpPr>
            <p:cNvPr id="62" name="Rectangle 61">
              <a:extLst>
                <a:ext uri="{FF2B5EF4-FFF2-40B4-BE49-F238E27FC236}">
                  <a16:creationId xmlns:a16="http://schemas.microsoft.com/office/drawing/2014/main" id="{94454322-AFF9-4468-895F-4543C96F34D2}"/>
                </a:ext>
              </a:extLst>
            </p:cNvPr>
            <p:cNvSpPr/>
            <p:nvPr/>
          </p:nvSpPr>
          <p:spPr>
            <a:xfrm>
              <a:off x="1571554" y="6134319"/>
              <a:ext cx="433132" cy="584775"/>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a:ln w="3175">
                    <a:solidFill>
                      <a:srgbClr val="404040"/>
                    </a:solidFill>
                  </a:ln>
                  <a:solidFill>
                    <a:srgbClr val="00B050"/>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a:ln w="3175">
                  <a:solidFill>
                    <a:srgbClr val="404040"/>
                  </a:solidFill>
                </a:ln>
                <a:solidFill>
                  <a:srgbClr val="00B050"/>
                </a:solidFill>
                <a:effectLst/>
                <a:uLnTx/>
                <a:uFillTx/>
                <a:latin typeface="Arial"/>
                <a:ea typeface="+mn-ea"/>
                <a:cs typeface="+mn-cs"/>
              </a:endParaRPr>
            </a:p>
          </p:txBody>
        </p:sp>
        <p:sp>
          <p:nvSpPr>
            <p:cNvPr id="63" name="Rectangle 62">
              <a:extLst>
                <a:ext uri="{FF2B5EF4-FFF2-40B4-BE49-F238E27FC236}">
                  <a16:creationId xmlns:a16="http://schemas.microsoft.com/office/drawing/2014/main" id="{0748C438-0B58-44B2-883A-F4866229380B}"/>
                </a:ext>
              </a:extLst>
            </p:cNvPr>
            <p:cNvSpPr/>
            <p:nvPr/>
          </p:nvSpPr>
          <p:spPr>
            <a:xfrm>
              <a:off x="1566066" y="6394171"/>
              <a:ext cx="433132" cy="584775"/>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a:ln w="3175">
                    <a:solidFill>
                      <a:srgbClr val="404040"/>
                    </a:solidFill>
                  </a:ln>
                  <a:solidFill>
                    <a:srgbClr val="FFFFFF"/>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a:ln w="3175">
                  <a:solidFill>
                    <a:srgbClr val="404040"/>
                  </a:solidFill>
                </a:ln>
                <a:solidFill>
                  <a:srgbClr val="FFFFFF"/>
                </a:solidFill>
                <a:effectLst/>
                <a:uLnTx/>
                <a:uFillTx/>
                <a:latin typeface="Arial"/>
                <a:ea typeface="+mn-ea"/>
                <a:cs typeface="+mn-cs"/>
              </a:endParaRPr>
            </a:p>
          </p:txBody>
        </p:sp>
        <p:pic>
          <p:nvPicPr>
            <p:cNvPr id="64" name="Graphic 47" descr="Map with pin">
              <a:extLst>
                <a:ext uri="{FF2B5EF4-FFF2-40B4-BE49-F238E27FC236}">
                  <a16:creationId xmlns:a16="http://schemas.microsoft.com/office/drawing/2014/main" id="{B3842732-49AB-4C83-9641-C354A571CE7E}"/>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366187" y="6592151"/>
              <a:ext cx="253885" cy="253885"/>
            </a:xfrm>
            <a:prstGeom prst="rect">
              <a:avLst/>
            </a:prstGeom>
          </p:spPr>
        </p:pic>
        <p:pic>
          <p:nvPicPr>
            <p:cNvPr id="65" name="Graphic 67" descr="DNA">
              <a:extLst>
                <a:ext uri="{FF2B5EF4-FFF2-40B4-BE49-F238E27FC236}">
                  <a16:creationId xmlns:a16="http://schemas.microsoft.com/office/drawing/2014/main" id="{E8414853-53E1-40C9-A365-78F42B30D6E4}"/>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rot="2124302">
              <a:off x="2777090" y="6594765"/>
              <a:ext cx="253885" cy="253885"/>
            </a:xfrm>
            <a:prstGeom prst="rect">
              <a:avLst/>
            </a:prstGeom>
          </p:spPr>
        </p:pic>
        <p:sp>
          <p:nvSpPr>
            <p:cNvPr id="66" name="Rectangle 65">
              <a:extLst>
                <a:ext uri="{FF2B5EF4-FFF2-40B4-BE49-F238E27FC236}">
                  <a16:creationId xmlns:a16="http://schemas.microsoft.com/office/drawing/2014/main" id="{B2A93BD3-7063-40F9-AB75-EF1812A369C2}"/>
                </a:ext>
              </a:extLst>
            </p:cNvPr>
            <p:cNvSpPr/>
            <p:nvPr/>
          </p:nvSpPr>
          <p:spPr>
            <a:xfrm>
              <a:off x="5283564" y="6134319"/>
              <a:ext cx="433132" cy="584775"/>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a:ln w="3175">
                    <a:solidFill>
                      <a:srgbClr val="404040"/>
                    </a:solidFill>
                  </a:ln>
                  <a:solidFill>
                    <a:srgbClr val="919396"/>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a:ln w="3175">
                  <a:solidFill>
                    <a:srgbClr val="404040"/>
                  </a:solidFill>
                </a:ln>
                <a:solidFill>
                  <a:srgbClr val="919396"/>
                </a:solidFill>
                <a:effectLst/>
                <a:uLnTx/>
                <a:uFillTx/>
                <a:latin typeface="Arial"/>
                <a:ea typeface="+mn-ea"/>
                <a:cs typeface="+mn-cs"/>
              </a:endParaRPr>
            </a:p>
          </p:txBody>
        </p:sp>
        <p:sp>
          <p:nvSpPr>
            <p:cNvPr id="67" name="Rectangle 66">
              <a:extLst>
                <a:ext uri="{FF2B5EF4-FFF2-40B4-BE49-F238E27FC236}">
                  <a16:creationId xmlns:a16="http://schemas.microsoft.com/office/drawing/2014/main" id="{EC467E89-8D94-4390-BE0A-7E078E5BB938}"/>
                </a:ext>
              </a:extLst>
            </p:cNvPr>
            <p:cNvSpPr/>
            <p:nvPr/>
          </p:nvSpPr>
          <p:spPr>
            <a:xfrm>
              <a:off x="5525480" y="6406196"/>
              <a:ext cx="1610650" cy="138499"/>
            </a:xfrm>
            <a:prstGeom prst="rect">
              <a:avLst/>
            </a:prstGeom>
          </p:spPr>
          <p:txBody>
            <a:bodyPr wrap="squar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Not </a:t>
              </a:r>
              <a:r>
                <a:rPr kumimoji="0" lang="en-US" sz="900" b="0" i="0" u="none" strike="noStrike" kern="0" cap="none" spc="0" normalizeH="0" baseline="0" noProof="0" err="1">
                  <a:ln>
                    <a:noFill/>
                  </a:ln>
                  <a:solidFill>
                    <a:srgbClr val="404040"/>
                  </a:solidFill>
                  <a:effectLst/>
                  <a:uLnTx/>
                  <a:uFillTx/>
                  <a:latin typeface="Arial" panose="020B0604020202020204" pitchFamily="34" charset="0"/>
                  <a:ea typeface="+mn-ea"/>
                  <a:cs typeface="Arial" panose="020B0604020202020204" pitchFamily="34" charset="0"/>
                </a:rPr>
                <a:t>authorised</a:t>
              </a: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/assessed</a:t>
              </a:r>
            </a:p>
          </p:txBody>
        </p:sp>
      </p:grpSp>
    </p:spTree>
    <p:extLst>
      <p:ext uri="{BB962C8B-B14F-4D97-AF65-F5344CB8AC3E}">
        <p14:creationId xmlns:p14="http://schemas.microsoft.com/office/powerpoint/2010/main" val="7912326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6BC68896-FC20-4F7A-A43B-655D2810BB14}"/>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1509" name="think-cell Slide" r:id="rId6" imgW="359" imgH="360" progId="TCLayout.ActiveDocument.1">
                  <p:embed/>
                </p:oleObj>
              </mc:Choice>
              <mc:Fallback>
                <p:oleObj name="think-cell Slide" r:id="rId6" imgW="359" imgH="360" progId="TCLayout.ActiveDocument.1">
                  <p:embed/>
                  <p:pic>
                    <p:nvPicPr>
                      <p:cNvPr id="7" name="Object 6" hidden="1">
                        <a:extLst>
                          <a:ext uri="{FF2B5EF4-FFF2-40B4-BE49-F238E27FC236}">
                            <a16:creationId xmlns:a16="http://schemas.microsoft.com/office/drawing/2014/main" id="{6BC68896-FC20-4F7A-A43B-655D2810BB14}"/>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6" name="Rectangle 5" hidden="1">
            <a:extLst>
              <a:ext uri="{FF2B5EF4-FFF2-40B4-BE49-F238E27FC236}">
                <a16:creationId xmlns:a16="http://schemas.microsoft.com/office/drawing/2014/main" id="{24C19769-C9CD-4994-81A6-43B826998D5C}"/>
              </a:ext>
            </a:extLst>
          </p:cNvPr>
          <p:cNvSpPr/>
          <p:nvPr>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00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sym typeface="Arial" panose="020B0604020202020204" pitchFamily="34" charset="0"/>
            </a:endParaRPr>
          </a:p>
        </p:txBody>
      </p:sp>
      <p:sp>
        <p:nvSpPr>
          <p:cNvPr id="2" name="Title 1">
            <a:extLst>
              <a:ext uri="{FF2B5EF4-FFF2-40B4-BE49-F238E27FC236}">
                <a16:creationId xmlns:a16="http://schemas.microsoft.com/office/drawing/2014/main" id="{DF131541-4DE9-4EE3-88A1-B68AEED62F58}"/>
              </a:ext>
            </a:extLst>
          </p:cNvPr>
          <p:cNvSpPr>
            <a:spLocks noGrp="1"/>
          </p:cNvSpPr>
          <p:nvPr>
            <p:ph type="title"/>
          </p:nvPr>
        </p:nvSpPr>
        <p:spPr/>
        <p:txBody>
          <a:bodyPr/>
          <a:lstStyle/>
          <a:p>
            <a:r>
              <a:rPr lang="en-US"/>
              <a:t>Access Tracker: Healthcare system preparedness</a:t>
            </a:r>
            <a:br>
              <a:rPr lang="en-US"/>
            </a:br>
            <a:endParaRPr lang="en-US"/>
          </a:p>
        </p:txBody>
      </p:sp>
      <p:graphicFrame>
        <p:nvGraphicFramePr>
          <p:cNvPr id="8" name="Table 7">
            <a:extLst>
              <a:ext uri="{FF2B5EF4-FFF2-40B4-BE49-F238E27FC236}">
                <a16:creationId xmlns:a16="http://schemas.microsoft.com/office/drawing/2014/main" id="{45A5E32E-B4F9-4AFD-8765-3F7A3DF27051}"/>
              </a:ext>
            </a:extLst>
          </p:cNvPr>
          <p:cNvGraphicFramePr>
            <a:graphicFrameLocks noGrp="1"/>
          </p:cNvGraphicFramePr>
          <p:nvPr>
            <p:extLst>
              <p:ext uri="{D42A27DB-BD31-4B8C-83A1-F6EECF244321}">
                <p14:modId xmlns:p14="http://schemas.microsoft.com/office/powerpoint/2010/main" val="1125947155"/>
              </p:ext>
            </p:extLst>
          </p:nvPr>
        </p:nvGraphicFramePr>
        <p:xfrm>
          <a:off x="711199" y="1179723"/>
          <a:ext cx="11160000" cy="5059680"/>
        </p:xfrm>
        <a:graphic>
          <a:graphicData uri="http://schemas.openxmlformats.org/drawingml/2006/table">
            <a:tbl>
              <a:tblPr firstRow="1" bandRow="1">
                <a:tableStyleId>{5C22544A-7EE6-4342-B048-85BDC9FD1C3A}</a:tableStyleId>
              </a:tblPr>
              <a:tblGrid>
                <a:gridCol w="1728000">
                  <a:extLst>
                    <a:ext uri="{9D8B030D-6E8A-4147-A177-3AD203B41FA5}">
                      <a16:colId xmlns:a16="http://schemas.microsoft.com/office/drawing/2014/main" val="3503383727"/>
                    </a:ext>
                  </a:extLst>
                </a:gridCol>
                <a:gridCol w="7560000">
                  <a:extLst>
                    <a:ext uri="{9D8B030D-6E8A-4147-A177-3AD203B41FA5}">
                      <a16:colId xmlns:a16="http://schemas.microsoft.com/office/drawing/2014/main" val="1107795009"/>
                    </a:ext>
                  </a:extLst>
                </a:gridCol>
                <a:gridCol w="936000">
                  <a:extLst>
                    <a:ext uri="{9D8B030D-6E8A-4147-A177-3AD203B41FA5}">
                      <a16:colId xmlns:a16="http://schemas.microsoft.com/office/drawing/2014/main" val="2565063402"/>
                    </a:ext>
                  </a:extLst>
                </a:gridCol>
                <a:gridCol w="936000">
                  <a:extLst>
                    <a:ext uri="{9D8B030D-6E8A-4147-A177-3AD203B41FA5}">
                      <a16:colId xmlns:a16="http://schemas.microsoft.com/office/drawing/2014/main" val="3141558827"/>
                    </a:ext>
                  </a:extLst>
                </a:gridCol>
              </a:tblGrid>
              <a:tr h="296865">
                <a:tc>
                  <a:txBody>
                    <a:bodyPr/>
                    <a:lstStyle/>
                    <a:p>
                      <a:r>
                        <a:rPr lang="en-US" sz="1400">
                          <a:solidFill>
                            <a:schemeClr val="tx1"/>
                          </a:solidFill>
                        </a:rPr>
                        <a:t>Area</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r>
                        <a:rPr lang="en-US" sz="1400">
                          <a:solidFill>
                            <a:schemeClr val="tx1"/>
                          </a:solidFill>
                        </a:rPr>
                        <a:t>Summary </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914363" rtl="0" eaLnBrk="1" fontAlgn="auto" latinLnBrk="0" hangingPunct="1">
                        <a:lnSpc>
                          <a:spcPct val="100000"/>
                        </a:lnSpc>
                        <a:spcBef>
                          <a:spcPts val="0"/>
                        </a:spcBef>
                        <a:spcAft>
                          <a:spcPts val="0"/>
                        </a:spcAft>
                        <a:buClrTx/>
                        <a:buSzTx/>
                        <a:buFontTx/>
                        <a:buNone/>
                        <a:tabLst/>
                        <a:defRPr/>
                      </a:pPr>
                      <a:r>
                        <a:rPr lang="en-US" sz="1400">
                          <a:solidFill>
                            <a:schemeClr val="tx1"/>
                          </a:solidFill>
                        </a:rPr>
                        <a:t>Status</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914363" rtl="0" eaLnBrk="1" fontAlgn="auto" latinLnBrk="0" hangingPunct="1">
                        <a:lnSpc>
                          <a:spcPct val="100000"/>
                        </a:lnSpc>
                        <a:spcBef>
                          <a:spcPts val="0"/>
                        </a:spcBef>
                        <a:spcAft>
                          <a:spcPts val="0"/>
                        </a:spcAft>
                        <a:buClrTx/>
                        <a:buSzTx/>
                        <a:buFontTx/>
                        <a:buNone/>
                        <a:tabLst/>
                        <a:defRPr/>
                      </a:pPr>
                      <a:r>
                        <a:rPr lang="en-US" sz="1400">
                          <a:solidFill>
                            <a:schemeClr val="tx1"/>
                          </a:solidFill>
                        </a:rPr>
                        <a:t>Variation</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4174310670"/>
                  </a:ext>
                </a:extLst>
              </a:tr>
              <a:tr h="1689757">
                <a:tc>
                  <a:txBody>
                    <a:bodyPr/>
                    <a:lstStyle/>
                    <a:p>
                      <a:pPr algn="ctr">
                        <a:spcAft>
                          <a:spcPts val="600"/>
                        </a:spcAft>
                      </a:pPr>
                      <a:r>
                        <a:rPr lang="en-US" sz="1200" b="1" dirty="0">
                          <a:solidFill>
                            <a:schemeClr val="bg1"/>
                          </a:solidFill>
                        </a:rPr>
                        <a:t>Epidemiology Estimate</a:t>
                      </a:r>
                    </a:p>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1050" b="0" i="1" u="none" strike="noStrike" kern="1200" cap="none" spc="0" normalizeH="0" baseline="0" noProof="0" dirty="0">
                          <a:ln>
                            <a:noFill/>
                          </a:ln>
                          <a:solidFill>
                            <a:schemeClr val="bg1"/>
                          </a:solidFill>
                          <a:effectLst/>
                          <a:uLnTx/>
                          <a:uFillTx/>
                          <a:latin typeface="Arial" panose="020B0604020202020204" pitchFamily="34" charset="0"/>
                          <a:ea typeface="+mn-ea"/>
                          <a:cs typeface="+mn-cs"/>
                        </a:rPr>
                        <a:t>Assessment conducted:</a:t>
                      </a:r>
                    </a:p>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1050" b="1" i="1" u="none" strike="noStrike" kern="1200" cap="none" spc="0" normalizeH="0" baseline="0" noProof="0" dirty="0">
                          <a:ln>
                            <a:noFill/>
                          </a:ln>
                          <a:solidFill>
                            <a:schemeClr val="bg1"/>
                          </a:solidFill>
                          <a:effectLst/>
                          <a:uLnTx/>
                          <a:uFillTx/>
                          <a:latin typeface="Arial" panose="020B0604020202020204" pitchFamily="34" charset="0"/>
                          <a:ea typeface="+mn-ea"/>
                          <a:cs typeface="+mn-cs"/>
                        </a:rPr>
                        <a:t>Jan-2021</a:t>
                      </a:r>
                    </a:p>
                  </a:txBody>
                  <a:tcPr marL="0" marR="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marL="171450" marR="0" lvl="0"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srgbClr val="404040"/>
                          </a:solidFill>
                          <a:effectLst/>
                          <a:uLnTx/>
                          <a:uFillTx/>
                          <a:latin typeface="+mn-lt"/>
                          <a:ea typeface="+mn-ea"/>
                          <a:cs typeface="+mn-cs"/>
                        </a:rPr>
                        <a:t>A 2017 study used the TREAT-NMD registries to estimate the incidence of SMA in several markets, including the Netherlands where the incidence was estimated between 8.1 – 12.4:100,000 live births within a 95% CI based on responses from both of the genetic laboratories in the Netherlands.</a:t>
                      </a:r>
                      <a:r>
                        <a:rPr kumimoji="0" lang="en-US" sz="1200" b="0" i="0" u="none" strike="noStrike" kern="1200" cap="none" spc="0" normalizeH="0" baseline="30000" noProof="0">
                          <a:ln>
                            <a:noFill/>
                          </a:ln>
                          <a:solidFill>
                            <a:srgbClr val="404040"/>
                          </a:solidFill>
                          <a:effectLst/>
                          <a:uLnTx/>
                          <a:uFillTx/>
                          <a:latin typeface="+mn-lt"/>
                          <a:ea typeface="+mn-ea"/>
                          <a:cs typeface="+mn-cs"/>
                        </a:rPr>
                        <a:t>[1]</a:t>
                      </a:r>
                    </a:p>
                    <a:p>
                      <a:pPr marL="628632" marR="0" lvl="1"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srgbClr val="404040"/>
                          </a:solidFill>
                          <a:effectLst/>
                          <a:uLnTx/>
                          <a:uFillTx/>
                          <a:latin typeface="+mn-lt"/>
                          <a:ea typeface="+mn-ea"/>
                          <a:cs typeface="+mn-cs"/>
                        </a:rPr>
                        <a:t>This equated to 89/885,145 patients born between 2011 – 2015.</a:t>
                      </a:r>
                      <a:r>
                        <a:rPr kumimoji="0" lang="en-US" sz="1200" b="0" i="0" u="none" strike="noStrike" kern="1200" cap="none" spc="0" normalizeH="0" baseline="30000" noProof="0">
                          <a:ln>
                            <a:noFill/>
                          </a:ln>
                          <a:solidFill>
                            <a:srgbClr val="404040"/>
                          </a:solidFill>
                          <a:effectLst/>
                          <a:uLnTx/>
                          <a:uFillTx/>
                          <a:latin typeface="+mn-lt"/>
                          <a:ea typeface="+mn-ea"/>
                          <a:cs typeface="+mn-cs"/>
                        </a:rPr>
                        <a:t>[1]</a:t>
                      </a:r>
                    </a:p>
                    <a:p>
                      <a:pPr marL="628632" marR="0" lvl="1"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srgbClr val="404040"/>
                          </a:solidFill>
                          <a:effectLst/>
                          <a:uLnTx/>
                          <a:uFillTx/>
                          <a:latin typeface="+mn-lt"/>
                          <a:ea typeface="+mn-ea"/>
                          <a:cs typeface="+mn-cs"/>
                        </a:rPr>
                        <a:t>This same study found that incidence rates were comparable in 2015 to the whole period of 2011-2015 indicating that the incidence has remained consistent over time.</a:t>
                      </a:r>
                    </a:p>
                    <a:p>
                      <a:pPr marL="171450" marR="0" lvl="0"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err="1">
                          <a:ln>
                            <a:noFill/>
                          </a:ln>
                          <a:solidFill>
                            <a:srgbClr val="404040"/>
                          </a:solidFill>
                          <a:effectLst/>
                          <a:uLnTx/>
                          <a:uFillTx/>
                          <a:latin typeface="+mn-lt"/>
                          <a:ea typeface="+mn-ea"/>
                          <a:cs typeface="+mn-cs"/>
                        </a:rPr>
                        <a:t>Prinses</a:t>
                      </a:r>
                      <a:r>
                        <a:rPr kumimoji="0" lang="en-US" sz="1200" b="0" i="0" u="none" strike="noStrike" kern="1200" cap="none" spc="0" normalizeH="0" baseline="0" noProof="0">
                          <a:ln>
                            <a:noFill/>
                          </a:ln>
                          <a:solidFill>
                            <a:srgbClr val="404040"/>
                          </a:solidFill>
                          <a:effectLst/>
                          <a:uLnTx/>
                          <a:uFillTx/>
                          <a:latin typeface="+mn-lt"/>
                          <a:ea typeface="+mn-ea"/>
                          <a:cs typeface="+mn-cs"/>
                        </a:rPr>
                        <a:t> Beatrix </a:t>
                      </a:r>
                      <a:r>
                        <a:rPr kumimoji="0" lang="en-US" sz="1200" b="0" i="0" u="none" strike="noStrike" kern="1200" cap="none" spc="0" normalizeH="0" baseline="0" noProof="0" err="1">
                          <a:ln>
                            <a:noFill/>
                          </a:ln>
                          <a:solidFill>
                            <a:srgbClr val="404040"/>
                          </a:solidFill>
                          <a:effectLst/>
                          <a:uLnTx/>
                          <a:uFillTx/>
                          <a:latin typeface="+mn-lt"/>
                          <a:ea typeface="+mn-ea"/>
                          <a:cs typeface="+mn-cs"/>
                        </a:rPr>
                        <a:t>Spierfonds</a:t>
                      </a:r>
                      <a:r>
                        <a:rPr kumimoji="0" lang="en-US" sz="1200" b="0" i="0" u="none" strike="noStrike" kern="1200" cap="none" spc="0" normalizeH="0" baseline="0" noProof="0">
                          <a:ln>
                            <a:noFill/>
                          </a:ln>
                          <a:solidFill>
                            <a:srgbClr val="404040"/>
                          </a:solidFill>
                          <a:effectLst/>
                          <a:uLnTx/>
                          <a:uFillTx/>
                          <a:latin typeface="+mn-lt"/>
                          <a:ea typeface="+mn-ea"/>
                          <a:cs typeface="+mn-cs"/>
                        </a:rPr>
                        <a:t> estimate that there are 20,000 people in the Netherlands with some form of NMD.</a:t>
                      </a:r>
                      <a:r>
                        <a:rPr kumimoji="0" lang="en-US" sz="1200" b="0" i="0" u="none" strike="noStrike" kern="1200" cap="none" spc="0" normalizeH="0" baseline="30000" noProof="0">
                          <a:ln>
                            <a:noFill/>
                          </a:ln>
                          <a:solidFill>
                            <a:srgbClr val="404040"/>
                          </a:solidFill>
                          <a:effectLst/>
                          <a:uLnTx/>
                          <a:uFillTx/>
                          <a:latin typeface="+mn-lt"/>
                          <a:ea typeface="+mn-ea"/>
                          <a:cs typeface="+mn-cs"/>
                        </a:rPr>
                        <a:t>[2]</a:t>
                      </a:r>
                    </a:p>
                    <a:p>
                      <a:pPr marL="171450" marR="0" lvl="0"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srgbClr val="404040"/>
                          </a:solidFill>
                          <a:effectLst/>
                          <a:uLnTx/>
                          <a:uFillTx/>
                          <a:latin typeface="+mn-lt"/>
                          <a:ea typeface="+mn-ea"/>
                          <a:cs typeface="+mn-cs"/>
                        </a:rPr>
                        <a:t>No other national or regional statistics on the number of patients with each type of SMA in the Netherlands is available.</a:t>
                      </a: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marL="0" marR="0" lvl="0" indent="0" algn="ctr"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4000" b="0" i="0" u="none" strike="noStrike" kern="0" cap="none" spc="0" normalizeH="0" baseline="0" noProof="0">
                          <a:ln w="3175">
                            <a:solidFill>
                              <a:schemeClr val="tx1"/>
                            </a:solidFill>
                          </a:ln>
                          <a:solidFill>
                            <a:srgbClr val="FFC000"/>
                          </a:solidFill>
                          <a:effectLst/>
                          <a:uLnTx/>
                          <a:uFillTx/>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4000" b="0" i="0" u="none" strike="noStrike" kern="0" cap="none" spc="0" normalizeH="0" baseline="0" noProof="0">
                          <a:ln w="3175">
                            <a:solidFill>
                              <a:srgbClr val="404040"/>
                            </a:solidFill>
                          </a:ln>
                          <a:solidFill>
                            <a:srgbClr val="FFFFFF"/>
                          </a:solidFill>
                          <a:effectLst/>
                          <a:uLnTx/>
                          <a:uFillTx/>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910890321"/>
                  </a:ext>
                </a:extLst>
              </a:tr>
              <a:tr h="1182830">
                <a:tc>
                  <a:txBody>
                    <a:bodyPr/>
                    <a:lstStyle/>
                    <a:p>
                      <a:pPr algn="ctr"/>
                      <a:r>
                        <a:rPr lang="en-US" sz="1200" b="1" dirty="0">
                          <a:solidFill>
                            <a:schemeClr val="bg1"/>
                          </a:solidFill>
                        </a:rPr>
                        <a:t>National SMA patient registry</a:t>
                      </a:r>
                    </a:p>
                    <a:p>
                      <a:pPr algn="ctr"/>
                      <a:endParaRPr lang="en-US" sz="1200" b="1" dirty="0">
                        <a:solidFill>
                          <a:schemeClr val="bg1"/>
                        </a:solidFill>
                      </a:endParaRPr>
                    </a:p>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1050" b="0" i="1" u="none" strike="noStrike" kern="1200" cap="none" spc="0" normalizeH="0" baseline="0" noProof="0" dirty="0">
                          <a:ln>
                            <a:noFill/>
                          </a:ln>
                          <a:solidFill>
                            <a:srgbClr val="FFFFFF"/>
                          </a:solidFill>
                          <a:effectLst/>
                          <a:uLnTx/>
                          <a:uFillTx/>
                          <a:latin typeface="Arial" panose="020B0604020202020204" pitchFamily="34" charset="0"/>
                          <a:ea typeface="+mn-ea"/>
                          <a:cs typeface="+mn-cs"/>
                        </a:rPr>
                        <a:t>Assessment conducted:</a:t>
                      </a:r>
                    </a:p>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1050" b="1" i="1" u="none" strike="noStrike" kern="1200" cap="none" spc="0" normalizeH="0" baseline="0" noProof="0" dirty="0">
                          <a:ln>
                            <a:noFill/>
                          </a:ln>
                          <a:solidFill>
                            <a:srgbClr val="FFFFFF"/>
                          </a:solidFill>
                          <a:effectLst/>
                          <a:uLnTx/>
                          <a:uFillTx/>
                          <a:latin typeface="Arial" panose="020B0604020202020204" pitchFamily="34" charset="0"/>
                          <a:ea typeface="+mn-ea"/>
                          <a:cs typeface="+mn-cs"/>
                        </a:rPr>
                        <a:t>Jan-2021</a:t>
                      </a:r>
                    </a:p>
                  </a:txBody>
                  <a:tcPr marL="0" marR="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marL="171450" marR="0" lvl="0"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srgbClr val="404040"/>
                          </a:solidFill>
                          <a:effectLst/>
                          <a:uLnTx/>
                          <a:uFillTx/>
                          <a:latin typeface="+mn-lt"/>
                          <a:ea typeface="+mn-ea"/>
                          <a:cs typeface="+mn-cs"/>
                        </a:rPr>
                        <a:t>Working towards adequate and uniform codification and national registration of rare diseases was a long-term (3 years or more) priority highlighted in the Dutch NPZZ.</a:t>
                      </a:r>
                      <a:r>
                        <a:rPr kumimoji="0" lang="en-US" sz="1200" b="0" i="0" u="none" strike="noStrike" kern="1200" cap="none" spc="0" normalizeH="0" baseline="30000" noProof="0">
                          <a:ln>
                            <a:noFill/>
                          </a:ln>
                          <a:solidFill>
                            <a:srgbClr val="404040"/>
                          </a:solidFill>
                          <a:effectLst/>
                          <a:uLnTx/>
                          <a:uFillTx/>
                          <a:latin typeface="+mn-lt"/>
                          <a:ea typeface="+mn-ea"/>
                          <a:cs typeface="+mn-cs"/>
                        </a:rPr>
                        <a:t>[6]</a:t>
                      </a:r>
                    </a:p>
                    <a:p>
                      <a:pPr marL="171450" marR="0" lvl="0"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schemeClr val="tx1"/>
                          </a:solidFill>
                          <a:effectLst/>
                          <a:uLnTx/>
                          <a:uFillTx/>
                          <a:latin typeface="+mn-lt"/>
                          <a:ea typeface="+mn-ea"/>
                          <a:cs typeface="+mn-cs"/>
                        </a:rPr>
                        <a:t>The Dutch SMA Database, formed by at UMC Utrecht, captures clinical and epidemiology data. The initiative is a part of the Spinal Muscular Atrophy, SMN Protein and Genetics Research Program. </a:t>
                      </a:r>
                      <a:r>
                        <a:rPr kumimoji="0" lang="en-US" sz="1200" b="0" i="0" u="none" strike="noStrike" kern="1200" cap="none" spc="0" normalizeH="0" baseline="30000" noProof="0">
                          <a:ln>
                            <a:noFill/>
                          </a:ln>
                          <a:solidFill>
                            <a:schemeClr val="tx1"/>
                          </a:solidFill>
                          <a:effectLst/>
                          <a:uLnTx/>
                          <a:uFillTx/>
                          <a:latin typeface="+mn-lt"/>
                          <a:ea typeface="+mn-ea"/>
                          <a:cs typeface="+mn-cs"/>
                        </a:rPr>
                        <a:t>[12]</a:t>
                      </a:r>
                    </a:p>
                    <a:p>
                      <a:pPr marL="171450" marR="0" lvl="0"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schemeClr val="tx1"/>
                          </a:solidFill>
                          <a:effectLst/>
                          <a:uLnTx/>
                          <a:uFillTx/>
                          <a:latin typeface="+mn-lt"/>
                          <a:ea typeface="+mn-ea"/>
                          <a:cs typeface="+mn-cs"/>
                        </a:rPr>
                        <a:t>Data captured include: clinical presentation of SMA, muscle strength, lung function and genetic tests.</a:t>
                      </a:r>
                      <a:r>
                        <a:rPr kumimoji="0" lang="en-US" sz="1200" b="0" i="0" u="none" strike="noStrike" kern="1200" cap="none" spc="0" normalizeH="0" baseline="30000" noProof="0">
                          <a:ln>
                            <a:noFill/>
                          </a:ln>
                          <a:solidFill>
                            <a:schemeClr val="tx1"/>
                          </a:solidFill>
                          <a:effectLst/>
                          <a:uLnTx/>
                          <a:uFillTx/>
                          <a:latin typeface="+mn-lt"/>
                          <a:ea typeface="+mn-ea"/>
                          <a:cs typeface="+mn-cs"/>
                        </a:rPr>
                        <a:t> [12]</a:t>
                      </a:r>
                      <a:endParaRPr kumimoji="0" lang="en-US" sz="1200" b="0" i="0" u="none" strike="noStrike" kern="1200" cap="none" spc="0" normalizeH="0" baseline="0" noProof="0">
                        <a:ln>
                          <a:noFill/>
                        </a:ln>
                        <a:solidFill>
                          <a:schemeClr val="tx1"/>
                        </a:solidFill>
                        <a:effectLst/>
                        <a:uLnTx/>
                        <a:uFillTx/>
                        <a:latin typeface="+mn-lt"/>
                        <a:ea typeface="+mn-ea"/>
                        <a:cs typeface="+mn-cs"/>
                      </a:endParaRPr>
                    </a:p>
                    <a:p>
                      <a:pPr marL="171450" marR="0" lvl="0"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aseline="0">
                          <a:solidFill>
                            <a:schemeClr val="tx1"/>
                          </a:solidFill>
                        </a:rPr>
                        <a:t>Data from the registry has been used to inform several research papers in recent years regarding the prognosis and clinical characteristics of patients with SMA.</a:t>
                      </a:r>
                      <a:r>
                        <a:rPr lang="en-GB" sz="1200" baseline="30000">
                          <a:solidFill>
                            <a:schemeClr val="tx1"/>
                          </a:solidFill>
                        </a:rPr>
                        <a:t>[13 -16]</a:t>
                      </a: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marL="0" marR="0" lvl="0" indent="0" algn="ctr"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4000" b="0" i="0" u="none" strike="noStrike" kern="0" cap="none" spc="0" normalizeH="0" baseline="0" noProof="0">
                          <a:ln w="3175">
                            <a:solidFill>
                              <a:schemeClr val="tx1"/>
                            </a:solidFill>
                          </a:ln>
                          <a:solidFill>
                            <a:srgbClr val="00B050"/>
                          </a:solidFill>
                          <a:effectLst/>
                          <a:uLnTx/>
                          <a:uFillTx/>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4000" b="0" i="0" u="none" strike="noStrike" kern="0" cap="none" spc="0" normalizeH="0" baseline="0" noProof="0">
                          <a:ln w="3175">
                            <a:solidFill>
                              <a:srgbClr val="404040"/>
                            </a:solidFill>
                          </a:ln>
                          <a:solidFill>
                            <a:srgbClr val="FFFFFF"/>
                          </a:solidFill>
                          <a:effectLst/>
                          <a:uLnTx/>
                          <a:uFillTx/>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74474360"/>
                  </a:ext>
                </a:extLst>
              </a:tr>
              <a:tr h="1520781">
                <a:tc>
                  <a:txBody>
                    <a:bodyPr/>
                    <a:lstStyle/>
                    <a:p>
                      <a:pPr algn="ctr">
                        <a:spcAft>
                          <a:spcPts val="600"/>
                        </a:spcAft>
                      </a:pPr>
                      <a:r>
                        <a:rPr lang="en-US" sz="1200" b="1" dirty="0">
                          <a:solidFill>
                            <a:schemeClr val="bg1"/>
                          </a:solidFill>
                        </a:rPr>
                        <a:t>Infrastructure</a:t>
                      </a:r>
                    </a:p>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1050" b="0" i="1" u="none" strike="noStrike" kern="1200" cap="none" spc="0" normalizeH="0" baseline="0" noProof="0" dirty="0">
                          <a:ln>
                            <a:noFill/>
                          </a:ln>
                          <a:solidFill>
                            <a:srgbClr val="FFFFFF"/>
                          </a:solidFill>
                          <a:effectLst/>
                          <a:uLnTx/>
                          <a:uFillTx/>
                          <a:latin typeface="Arial" panose="020B0604020202020204" pitchFamily="34" charset="0"/>
                          <a:ea typeface="+mn-ea"/>
                          <a:cs typeface="+mn-cs"/>
                        </a:rPr>
                        <a:t>Assessment conducted:</a:t>
                      </a:r>
                    </a:p>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1050" b="1" i="1" u="none" strike="noStrike" kern="1200" cap="none" spc="0" normalizeH="0" baseline="0" noProof="0" dirty="0">
                          <a:ln>
                            <a:noFill/>
                          </a:ln>
                          <a:solidFill>
                            <a:srgbClr val="FFFFFF"/>
                          </a:solidFill>
                          <a:effectLst/>
                          <a:uLnTx/>
                          <a:uFillTx/>
                          <a:latin typeface="Arial" panose="020B0604020202020204" pitchFamily="34" charset="0"/>
                          <a:ea typeface="+mn-ea"/>
                          <a:cs typeface="+mn-cs"/>
                        </a:rPr>
                        <a:t>Jan-2021</a:t>
                      </a:r>
                    </a:p>
                  </a:txBody>
                  <a:tcPr marL="0" marR="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marL="171450" marR="0" lvl="0"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srgbClr val="404040"/>
                          </a:solidFill>
                          <a:effectLst/>
                          <a:uLnTx/>
                          <a:uFillTx/>
                          <a:latin typeface="+mn-lt"/>
                          <a:ea typeface="+mn-ea"/>
                          <a:cs typeface="+mn-cs"/>
                        </a:rPr>
                        <a:t>According to </a:t>
                      </a:r>
                      <a:r>
                        <a:rPr kumimoji="0" lang="en-US" sz="1200" b="0" i="0" u="none" strike="noStrike" kern="1200" cap="none" spc="0" normalizeH="0" baseline="0" noProof="0" err="1">
                          <a:ln>
                            <a:noFill/>
                          </a:ln>
                          <a:solidFill>
                            <a:srgbClr val="404040"/>
                          </a:solidFill>
                          <a:effectLst/>
                          <a:uLnTx/>
                          <a:uFillTx/>
                          <a:latin typeface="+mn-lt"/>
                          <a:ea typeface="+mn-ea"/>
                          <a:cs typeface="+mn-cs"/>
                        </a:rPr>
                        <a:t>Orphanet</a:t>
                      </a:r>
                      <a:r>
                        <a:rPr kumimoji="0" lang="en-US" sz="1200" b="0" i="0" u="none" strike="noStrike" kern="1200" cap="none" spc="0" normalizeH="0" baseline="0" noProof="0">
                          <a:ln>
                            <a:noFill/>
                          </a:ln>
                          <a:solidFill>
                            <a:srgbClr val="404040"/>
                          </a:solidFill>
                          <a:effectLst/>
                          <a:uLnTx/>
                          <a:uFillTx/>
                          <a:latin typeface="+mn-lt"/>
                          <a:ea typeface="+mn-ea"/>
                          <a:cs typeface="+mn-cs"/>
                        </a:rPr>
                        <a:t>, there are 6 designated </a:t>
                      </a:r>
                      <a:r>
                        <a:rPr kumimoji="0" lang="en-US" sz="1200" b="0" i="0" u="none" strike="noStrike" kern="1200" cap="none" spc="0" normalizeH="0" baseline="0" noProof="0" err="1">
                          <a:ln>
                            <a:noFill/>
                          </a:ln>
                          <a:solidFill>
                            <a:srgbClr val="404040"/>
                          </a:solidFill>
                          <a:effectLst/>
                          <a:uLnTx/>
                          <a:uFillTx/>
                          <a:latin typeface="+mn-lt"/>
                          <a:ea typeface="+mn-ea"/>
                          <a:cs typeface="+mn-cs"/>
                        </a:rPr>
                        <a:t>CoE’s</a:t>
                      </a:r>
                      <a:r>
                        <a:rPr kumimoji="0" lang="en-US" sz="1200" b="0" i="0" u="none" strike="noStrike" kern="1200" cap="none" spc="0" normalizeH="0" baseline="0" noProof="0">
                          <a:ln>
                            <a:noFill/>
                          </a:ln>
                          <a:solidFill>
                            <a:srgbClr val="404040"/>
                          </a:solidFill>
                          <a:effectLst/>
                          <a:uLnTx/>
                          <a:uFillTx/>
                          <a:latin typeface="+mn-lt"/>
                          <a:ea typeface="+mn-ea"/>
                          <a:cs typeface="+mn-cs"/>
                        </a:rPr>
                        <a:t> in the Netherlands for managing proximal SMA patients, all of these providing adult care</a:t>
                      </a:r>
                      <a:r>
                        <a:rPr lang="en-GB" sz="1200" baseline="0"/>
                        <a:t>.</a:t>
                      </a:r>
                      <a:r>
                        <a:rPr lang="en-GB" sz="1200" baseline="30000"/>
                        <a:t>[3] </a:t>
                      </a:r>
                    </a:p>
                    <a:p>
                      <a:pPr marL="628632" marR="0" lvl="1"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aseline="0"/>
                        <a:t>Given a total population of 17.1M, this equates to 0.35 </a:t>
                      </a:r>
                      <a:r>
                        <a:rPr lang="en-GB" sz="1200" baseline="0" err="1"/>
                        <a:t>CoEs</a:t>
                      </a:r>
                      <a:r>
                        <a:rPr lang="en-GB" sz="1200" baseline="0"/>
                        <a:t> per 1M of the population.</a:t>
                      </a:r>
                      <a:r>
                        <a:rPr lang="en-GB" sz="1200" baseline="30000"/>
                        <a:t>[11]</a:t>
                      </a:r>
                    </a:p>
                    <a:p>
                      <a:pPr marL="171450" marR="0" lvl="0"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aseline="0"/>
                        <a:t>While all centres can provide care to SMA patients, one centre, UMC Utrecht, is the key SMA-Expert Centre and all SMA patients receive treatment through this centre.</a:t>
                      </a:r>
                      <a:r>
                        <a:rPr lang="en-GB" sz="1200" baseline="30000"/>
                        <a:t>[9,10]</a:t>
                      </a:r>
                    </a:p>
                    <a:p>
                      <a:pPr marL="628632" marR="0" lvl="1"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aseline="0"/>
                        <a:t>All of the </a:t>
                      </a:r>
                      <a:r>
                        <a:rPr lang="en-GB" sz="1200" baseline="0" err="1"/>
                        <a:t>CoEs</a:t>
                      </a:r>
                      <a:r>
                        <a:rPr lang="en-GB" sz="1200" baseline="0"/>
                        <a:t> are part of the NMD European Reference Network (ERN EURO-NMD).</a:t>
                      </a:r>
                      <a:r>
                        <a:rPr lang="en-GB" sz="1200" baseline="30000"/>
                        <a:t>[3,4]</a:t>
                      </a:r>
                    </a:p>
                    <a:p>
                      <a:pPr marL="171450" marR="0" lvl="0"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aseline="0"/>
                        <a:t>There are two genetic laboratories that service the whole of the Netherlands &amp; process diagnostic tests.</a:t>
                      </a:r>
                      <a:r>
                        <a:rPr lang="en-GB" sz="1200" baseline="30000"/>
                        <a:t>[1]</a:t>
                      </a:r>
                    </a:p>
                    <a:p>
                      <a:pPr marL="171450" marR="0" lvl="0"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aseline="0"/>
                        <a:t>A study conducted by the WHO estimated that there were 3.7 neurologists in the Netherlands per 100,000 population.</a:t>
                      </a:r>
                      <a:r>
                        <a:rPr lang="en-GB" sz="1200" baseline="30000"/>
                        <a:t>[5]</a:t>
                      </a: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marL="0" marR="0" lvl="0" indent="0" algn="ctr"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4000" b="0" i="0" u="none" strike="noStrike" kern="0" cap="none" spc="0" normalizeH="0" baseline="0" noProof="0">
                          <a:ln w="3175">
                            <a:solidFill>
                              <a:schemeClr val="tx1"/>
                            </a:solidFill>
                          </a:ln>
                          <a:solidFill>
                            <a:srgbClr val="FFC000"/>
                          </a:solidFill>
                          <a:effectLst/>
                          <a:uLnTx/>
                          <a:uFillTx/>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4000" b="0" i="0" u="none" strike="noStrike" kern="0" cap="none" spc="0" normalizeH="0" baseline="0" noProof="0" dirty="0">
                          <a:ln w="3175">
                            <a:solidFill>
                              <a:srgbClr val="404040"/>
                            </a:solidFill>
                          </a:ln>
                          <a:solidFill>
                            <a:srgbClr val="FFFFFF"/>
                          </a:solidFill>
                          <a:effectLst/>
                          <a:uLnTx/>
                          <a:uFillTx/>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4243503005"/>
                  </a:ext>
                </a:extLst>
              </a:tr>
            </a:tbl>
          </a:graphicData>
        </a:graphic>
      </p:graphicFrame>
      <p:sp>
        <p:nvSpPr>
          <p:cNvPr id="11" name="Rectangle 10">
            <a:extLst>
              <a:ext uri="{FF2B5EF4-FFF2-40B4-BE49-F238E27FC236}">
                <a16:creationId xmlns:a16="http://schemas.microsoft.com/office/drawing/2014/main" id="{4AD0AA53-DFBE-4346-8D38-D72D97E8EB5B}"/>
              </a:ext>
            </a:extLst>
          </p:cNvPr>
          <p:cNvSpPr/>
          <p:nvPr/>
        </p:nvSpPr>
        <p:spPr>
          <a:xfrm>
            <a:off x="-2463" y="1493820"/>
            <a:ext cx="144000" cy="760493"/>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12" name="Rectangle 11">
            <a:extLst>
              <a:ext uri="{FF2B5EF4-FFF2-40B4-BE49-F238E27FC236}">
                <a16:creationId xmlns:a16="http://schemas.microsoft.com/office/drawing/2014/main" id="{2ACB17E7-4933-4F88-8EB6-34F612300013}"/>
              </a:ext>
            </a:extLst>
          </p:cNvPr>
          <p:cNvSpPr/>
          <p:nvPr/>
        </p:nvSpPr>
        <p:spPr>
          <a:xfrm>
            <a:off x="-2463" y="2254313"/>
            <a:ext cx="144000" cy="1050202"/>
          </a:xfrm>
          <a:prstGeom prst="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13" name="Rectangle 12">
            <a:extLst>
              <a:ext uri="{FF2B5EF4-FFF2-40B4-BE49-F238E27FC236}">
                <a16:creationId xmlns:a16="http://schemas.microsoft.com/office/drawing/2014/main" id="{F4993335-8467-4EF4-AB67-F11EDB6CAD70}"/>
              </a:ext>
            </a:extLst>
          </p:cNvPr>
          <p:cNvSpPr/>
          <p:nvPr/>
        </p:nvSpPr>
        <p:spPr>
          <a:xfrm>
            <a:off x="-2463" y="3311406"/>
            <a:ext cx="144000" cy="720000"/>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14" name="Rectangle 13">
            <a:extLst>
              <a:ext uri="{FF2B5EF4-FFF2-40B4-BE49-F238E27FC236}">
                <a16:creationId xmlns:a16="http://schemas.microsoft.com/office/drawing/2014/main" id="{B2ADA964-A829-4B3E-A852-C65E6B3471F4}"/>
              </a:ext>
            </a:extLst>
          </p:cNvPr>
          <p:cNvSpPr/>
          <p:nvPr/>
        </p:nvSpPr>
        <p:spPr>
          <a:xfrm>
            <a:off x="-2463" y="4031406"/>
            <a:ext cx="144000" cy="720000"/>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15" name="Rectangle 14">
            <a:extLst>
              <a:ext uri="{FF2B5EF4-FFF2-40B4-BE49-F238E27FC236}">
                <a16:creationId xmlns:a16="http://schemas.microsoft.com/office/drawing/2014/main" id="{E170BC7C-A1A6-4DD3-B87A-3D72811D2947}"/>
              </a:ext>
            </a:extLst>
          </p:cNvPr>
          <p:cNvSpPr/>
          <p:nvPr/>
        </p:nvSpPr>
        <p:spPr>
          <a:xfrm>
            <a:off x="-2463" y="4758297"/>
            <a:ext cx="144000" cy="1422896"/>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16" name="Rectangle 15">
            <a:extLst>
              <a:ext uri="{FF2B5EF4-FFF2-40B4-BE49-F238E27FC236}">
                <a16:creationId xmlns:a16="http://schemas.microsoft.com/office/drawing/2014/main" id="{0A85E039-550A-4570-98FD-F9BDEB01E733}"/>
              </a:ext>
            </a:extLst>
          </p:cNvPr>
          <p:cNvSpPr/>
          <p:nvPr/>
        </p:nvSpPr>
        <p:spPr>
          <a:xfrm rot="16200000">
            <a:off x="-983890" y="3254286"/>
            <a:ext cx="2421808" cy="276999"/>
          </a:xfrm>
          <a:prstGeom prst="rect">
            <a:avLst/>
          </a:prstGeom>
        </p:spPr>
        <p:txBody>
          <a:bodyPr wrap="square">
            <a:spAutoFit/>
          </a:bodyPr>
          <a:lstStyle/>
          <a:p>
            <a:pPr marL="0" marR="0" lvl="0" indent="0" algn="r" defTabSz="914363"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404040"/>
                </a:solidFill>
                <a:effectLst/>
                <a:uLnTx/>
                <a:uFillTx/>
                <a:latin typeface="Arial"/>
                <a:ea typeface="+mn-ea"/>
                <a:cs typeface="+mn-cs"/>
              </a:rPr>
              <a:t>Healthcare system preparedness</a:t>
            </a:r>
          </a:p>
        </p:txBody>
      </p:sp>
      <p:pic>
        <p:nvPicPr>
          <p:cNvPr id="23" name="Picture 22">
            <a:extLst>
              <a:ext uri="{FF2B5EF4-FFF2-40B4-BE49-F238E27FC236}">
                <a16:creationId xmlns:a16="http://schemas.microsoft.com/office/drawing/2014/main" id="{C0F97E43-C42E-4A76-B2AF-863AFB77C84F}"/>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1416717" y="82924"/>
            <a:ext cx="564583" cy="564583"/>
          </a:xfrm>
          <a:prstGeom prst="rect">
            <a:avLst/>
          </a:prstGeom>
        </p:spPr>
      </p:pic>
      <p:grpSp>
        <p:nvGrpSpPr>
          <p:cNvPr id="31" name="Group 30">
            <a:extLst>
              <a:ext uri="{FF2B5EF4-FFF2-40B4-BE49-F238E27FC236}">
                <a16:creationId xmlns:a16="http://schemas.microsoft.com/office/drawing/2014/main" id="{9AB6CA9B-0A5F-4747-8175-90B26AADCB12}"/>
              </a:ext>
            </a:extLst>
          </p:cNvPr>
          <p:cNvGrpSpPr/>
          <p:nvPr/>
        </p:nvGrpSpPr>
        <p:grpSpPr>
          <a:xfrm>
            <a:off x="695325" y="6144081"/>
            <a:ext cx="8921891" cy="844627"/>
            <a:chOff x="612292" y="6134319"/>
            <a:chExt cx="8921891" cy="844627"/>
          </a:xfrm>
        </p:grpSpPr>
        <p:sp>
          <p:nvSpPr>
            <p:cNvPr id="32" name="Text Placeholder 3">
              <a:extLst>
                <a:ext uri="{FF2B5EF4-FFF2-40B4-BE49-F238E27FC236}">
                  <a16:creationId xmlns:a16="http://schemas.microsoft.com/office/drawing/2014/main" id="{DB080F90-4000-43C7-80CE-40386337A074}"/>
                </a:ext>
              </a:extLst>
            </p:cNvPr>
            <p:cNvSpPr txBox="1">
              <a:spLocks/>
            </p:cNvSpPr>
            <p:nvPr/>
          </p:nvSpPr>
          <p:spPr>
            <a:xfrm>
              <a:off x="612292" y="6653452"/>
              <a:ext cx="1063112" cy="138499"/>
            </a:xfrm>
            <a:prstGeom prst="rect">
              <a:avLst/>
            </a:prstGeom>
          </p:spPr>
          <p:txBody>
            <a:bodyPr wrap="non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srgbClr val="404040"/>
                  </a:solidFill>
                  <a:effectLst/>
                  <a:uLnTx/>
                  <a:uFillTx/>
                  <a:latin typeface="Arial"/>
                  <a:ea typeface="+mn-ea"/>
                  <a:cs typeface="+mn-cs"/>
                </a:rPr>
                <a:t>Variation Status</a:t>
              </a:r>
            </a:p>
          </p:txBody>
        </p:sp>
        <p:sp>
          <p:nvSpPr>
            <p:cNvPr id="33" name="Rectangle 32">
              <a:extLst>
                <a:ext uri="{FF2B5EF4-FFF2-40B4-BE49-F238E27FC236}">
                  <a16:creationId xmlns:a16="http://schemas.microsoft.com/office/drawing/2014/main" id="{49A92026-73D3-4B08-8B69-748E7135A2AD}"/>
                </a:ext>
              </a:extLst>
            </p:cNvPr>
            <p:cNvSpPr/>
            <p:nvPr/>
          </p:nvSpPr>
          <p:spPr>
            <a:xfrm>
              <a:off x="2952545" y="6653452"/>
              <a:ext cx="1124026" cy="138499"/>
            </a:xfrm>
            <a:prstGeom prst="rect">
              <a:avLst/>
            </a:prstGeom>
          </p:spPr>
          <p:txBody>
            <a:bodyPr wrap="non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Clinical variation</a:t>
              </a:r>
            </a:p>
          </p:txBody>
        </p:sp>
        <p:sp>
          <p:nvSpPr>
            <p:cNvPr id="34" name="Rectangle 33">
              <a:extLst>
                <a:ext uri="{FF2B5EF4-FFF2-40B4-BE49-F238E27FC236}">
                  <a16:creationId xmlns:a16="http://schemas.microsoft.com/office/drawing/2014/main" id="{396FF7A3-1CA8-4F05-BE31-11A21FEB95E9}"/>
                </a:ext>
              </a:extLst>
            </p:cNvPr>
            <p:cNvSpPr/>
            <p:nvPr/>
          </p:nvSpPr>
          <p:spPr>
            <a:xfrm>
              <a:off x="4564553" y="6653452"/>
              <a:ext cx="1438214" cy="138499"/>
            </a:xfrm>
            <a:prstGeom prst="rect">
              <a:avLst/>
            </a:prstGeom>
          </p:spPr>
          <p:txBody>
            <a:bodyPr wrap="non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Geographical variation</a:t>
              </a:r>
            </a:p>
          </p:txBody>
        </p:sp>
        <p:sp>
          <p:nvSpPr>
            <p:cNvPr id="35" name="Rectangle 34">
              <a:extLst>
                <a:ext uri="{FF2B5EF4-FFF2-40B4-BE49-F238E27FC236}">
                  <a16:creationId xmlns:a16="http://schemas.microsoft.com/office/drawing/2014/main" id="{568B66F7-AF8B-4F75-BF82-14F3760DB4B0}"/>
                </a:ext>
              </a:extLst>
            </p:cNvPr>
            <p:cNvSpPr/>
            <p:nvPr/>
          </p:nvSpPr>
          <p:spPr>
            <a:xfrm>
              <a:off x="1820366" y="6653452"/>
              <a:ext cx="918841" cy="138499"/>
            </a:xfrm>
            <a:prstGeom prst="rect">
              <a:avLst/>
            </a:prstGeom>
          </p:spPr>
          <p:txBody>
            <a:bodyPr wrap="non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No Variation</a:t>
              </a:r>
            </a:p>
          </p:txBody>
        </p:sp>
        <p:sp>
          <p:nvSpPr>
            <p:cNvPr id="36" name="Text Placeholder 3">
              <a:extLst>
                <a:ext uri="{FF2B5EF4-FFF2-40B4-BE49-F238E27FC236}">
                  <a16:creationId xmlns:a16="http://schemas.microsoft.com/office/drawing/2014/main" id="{22553426-A7C5-47BB-A253-62D1E67271E9}"/>
                </a:ext>
              </a:extLst>
            </p:cNvPr>
            <p:cNvSpPr txBox="1">
              <a:spLocks/>
            </p:cNvSpPr>
            <p:nvPr/>
          </p:nvSpPr>
          <p:spPr>
            <a:xfrm>
              <a:off x="612292" y="6402174"/>
              <a:ext cx="909223" cy="138499"/>
            </a:xfrm>
            <a:prstGeom prst="rect">
              <a:avLst/>
            </a:prstGeom>
          </p:spPr>
          <p:txBody>
            <a:bodyPr wrap="non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srgbClr val="404040"/>
                  </a:solidFill>
                  <a:effectLst/>
                  <a:uLnTx/>
                  <a:uFillTx/>
                  <a:latin typeface="Arial"/>
                  <a:ea typeface="+mn-ea"/>
                  <a:cs typeface="+mn-cs"/>
                </a:rPr>
                <a:t>Metric Status</a:t>
              </a:r>
            </a:p>
          </p:txBody>
        </p:sp>
        <p:sp>
          <p:nvSpPr>
            <p:cNvPr id="37" name="Rectangle 36">
              <a:extLst>
                <a:ext uri="{FF2B5EF4-FFF2-40B4-BE49-F238E27FC236}">
                  <a16:creationId xmlns:a16="http://schemas.microsoft.com/office/drawing/2014/main" id="{E4B6BEB1-2143-409C-8989-8E7CBDF4B41C}"/>
                </a:ext>
              </a:extLst>
            </p:cNvPr>
            <p:cNvSpPr/>
            <p:nvPr/>
          </p:nvSpPr>
          <p:spPr>
            <a:xfrm>
              <a:off x="4564553" y="6402174"/>
              <a:ext cx="752129" cy="138499"/>
            </a:xfrm>
            <a:prstGeom prst="rect">
              <a:avLst/>
            </a:prstGeom>
          </p:spPr>
          <p:txBody>
            <a:bodyPr wrap="non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Not good</a:t>
              </a:r>
            </a:p>
          </p:txBody>
        </p:sp>
        <p:sp>
          <p:nvSpPr>
            <p:cNvPr id="38" name="Rectangle 37">
              <a:extLst>
                <a:ext uri="{FF2B5EF4-FFF2-40B4-BE49-F238E27FC236}">
                  <a16:creationId xmlns:a16="http://schemas.microsoft.com/office/drawing/2014/main" id="{A8C2F33C-CC85-4F5D-8DF9-77127E2F0BBD}"/>
                </a:ext>
              </a:extLst>
            </p:cNvPr>
            <p:cNvSpPr/>
            <p:nvPr/>
          </p:nvSpPr>
          <p:spPr>
            <a:xfrm>
              <a:off x="1820366" y="6402174"/>
              <a:ext cx="566181" cy="138499"/>
            </a:xfrm>
            <a:prstGeom prst="rect">
              <a:avLst/>
            </a:prstGeom>
          </p:spPr>
          <p:txBody>
            <a:bodyPr wrap="non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Good</a:t>
              </a:r>
            </a:p>
          </p:txBody>
        </p:sp>
        <p:sp>
          <p:nvSpPr>
            <p:cNvPr id="50" name="Rectangle 49">
              <a:extLst>
                <a:ext uri="{FF2B5EF4-FFF2-40B4-BE49-F238E27FC236}">
                  <a16:creationId xmlns:a16="http://schemas.microsoft.com/office/drawing/2014/main" id="{B515153C-F096-4DC9-BB40-E6EA5AE2091B}"/>
                </a:ext>
              </a:extLst>
            </p:cNvPr>
            <p:cNvSpPr/>
            <p:nvPr/>
          </p:nvSpPr>
          <p:spPr>
            <a:xfrm>
              <a:off x="2952545" y="6402174"/>
              <a:ext cx="1457450" cy="138499"/>
            </a:xfrm>
            <a:prstGeom prst="rect">
              <a:avLst/>
            </a:prstGeom>
          </p:spPr>
          <p:txBody>
            <a:bodyPr wrap="non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Room for improvement</a:t>
              </a:r>
            </a:p>
          </p:txBody>
        </p:sp>
        <p:sp>
          <p:nvSpPr>
            <p:cNvPr id="51" name="Text Placeholder 3">
              <a:extLst>
                <a:ext uri="{FF2B5EF4-FFF2-40B4-BE49-F238E27FC236}">
                  <a16:creationId xmlns:a16="http://schemas.microsoft.com/office/drawing/2014/main" id="{E6312FD1-8B06-457C-981A-27E25E03375B}"/>
                </a:ext>
              </a:extLst>
            </p:cNvPr>
            <p:cNvSpPr txBox="1">
              <a:spLocks/>
            </p:cNvSpPr>
            <p:nvPr/>
          </p:nvSpPr>
          <p:spPr>
            <a:xfrm>
              <a:off x="7031856" y="6458563"/>
              <a:ext cx="2502327" cy="276999"/>
            </a:xfrm>
            <a:prstGeom prst="rect">
              <a:avLst/>
            </a:prstGeom>
          </p:spPr>
          <p:txBody>
            <a:bodyPr wrap="squar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srgbClr val="404040"/>
                  </a:solidFill>
                  <a:effectLst/>
                  <a:uLnTx/>
                  <a:uFillTx/>
                  <a:latin typeface="Arial"/>
                  <a:ea typeface="+mn-ea"/>
                  <a:cs typeface="+mn-cs"/>
                </a:rPr>
                <a:t>Detailed definitions of the specific criteria for each metric are provided in slide notes</a:t>
              </a:r>
            </a:p>
          </p:txBody>
        </p:sp>
        <p:sp>
          <p:nvSpPr>
            <p:cNvPr id="52" name="Right Bracket 51">
              <a:extLst>
                <a:ext uri="{FF2B5EF4-FFF2-40B4-BE49-F238E27FC236}">
                  <a16:creationId xmlns:a16="http://schemas.microsoft.com/office/drawing/2014/main" id="{594E55B6-F1FF-46E3-BE18-9232FADC381D}"/>
                </a:ext>
              </a:extLst>
            </p:cNvPr>
            <p:cNvSpPr/>
            <p:nvPr/>
          </p:nvSpPr>
          <p:spPr>
            <a:xfrm>
              <a:off x="6985535" y="6345239"/>
              <a:ext cx="65086" cy="448758"/>
            </a:xfrm>
            <a:prstGeom prst="righ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404040"/>
                </a:solidFill>
                <a:effectLst/>
                <a:uLnTx/>
                <a:uFillTx/>
                <a:latin typeface="Arial"/>
                <a:ea typeface="+mn-ea"/>
                <a:cs typeface="+mn-cs"/>
              </a:endParaRPr>
            </a:p>
          </p:txBody>
        </p:sp>
        <p:sp>
          <p:nvSpPr>
            <p:cNvPr id="60" name="Rectangle 59">
              <a:extLst>
                <a:ext uri="{FF2B5EF4-FFF2-40B4-BE49-F238E27FC236}">
                  <a16:creationId xmlns:a16="http://schemas.microsoft.com/office/drawing/2014/main" id="{30C32E3B-D4B8-492E-BCE8-AD19689D06E6}"/>
                </a:ext>
              </a:extLst>
            </p:cNvPr>
            <p:cNvSpPr/>
            <p:nvPr/>
          </p:nvSpPr>
          <p:spPr>
            <a:xfrm>
              <a:off x="2697441" y="6134319"/>
              <a:ext cx="433132" cy="584775"/>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a:ln w="3175">
                    <a:solidFill>
                      <a:srgbClr val="404040"/>
                    </a:solidFill>
                  </a:ln>
                  <a:solidFill>
                    <a:srgbClr val="FFC000"/>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a:ln w="3175">
                  <a:solidFill>
                    <a:srgbClr val="404040"/>
                  </a:solidFill>
                </a:ln>
                <a:solidFill>
                  <a:srgbClr val="FFC000"/>
                </a:solidFill>
                <a:effectLst/>
                <a:uLnTx/>
                <a:uFillTx/>
                <a:latin typeface="Arial"/>
                <a:ea typeface="+mn-ea"/>
                <a:cs typeface="+mn-cs"/>
              </a:endParaRPr>
            </a:p>
          </p:txBody>
        </p:sp>
        <p:sp>
          <p:nvSpPr>
            <p:cNvPr id="61" name="Rectangle 60">
              <a:extLst>
                <a:ext uri="{FF2B5EF4-FFF2-40B4-BE49-F238E27FC236}">
                  <a16:creationId xmlns:a16="http://schemas.microsoft.com/office/drawing/2014/main" id="{BBB2BB99-7534-43B5-BA58-679D7B60BE49}"/>
                </a:ext>
              </a:extLst>
            </p:cNvPr>
            <p:cNvSpPr/>
            <p:nvPr/>
          </p:nvSpPr>
          <p:spPr>
            <a:xfrm>
              <a:off x="4304210" y="6134319"/>
              <a:ext cx="433132" cy="584775"/>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a:ln w="3175">
                    <a:solidFill>
                      <a:srgbClr val="404040"/>
                    </a:solidFill>
                  </a:ln>
                  <a:solidFill>
                    <a:srgbClr val="C00000"/>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a:ln w="3175">
                  <a:solidFill>
                    <a:srgbClr val="404040"/>
                  </a:solidFill>
                </a:ln>
                <a:solidFill>
                  <a:srgbClr val="C00000"/>
                </a:solidFill>
                <a:effectLst/>
                <a:uLnTx/>
                <a:uFillTx/>
                <a:latin typeface="Arial"/>
                <a:ea typeface="+mn-ea"/>
                <a:cs typeface="+mn-cs"/>
              </a:endParaRPr>
            </a:p>
          </p:txBody>
        </p:sp>
        <p:sp>
          <p:nvSpPr>
            <p:cNvPr id="62" name="Rectangle 61">
              <a:extLst>
                <a:ext uri="{FF2B5EF4-FFF2-40B4-BE49-F238E27FC236}">
                  <a16:creationId xmlns:a16="http://schemas.microsoft.com/office/drawing/2014/main" id="{A6B902A0-938C-4DDC-98C9-52DEA7A9B794}"/>
                </a:ext>
              </a:extLst>
            </p:cNvPr>
            <p:cNvSpPr/>
            <p:nvPr/>
          </p:nvSpPr>
          <p:spPr>
            <a:xfrm>
              <a:off x="1571554" y="6134319"/>
              <a:ext cx="433132" cy="584775"/>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a:ln w="3175">
                    <a:solidFill>
                      <a:srgbClr val="404040"/>
                    </a:solidFill>
                  </a:ln>
                  <a:solidFill>
                    <a:srgbClr val="00B050"/>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a:ln w="3175">
                  <a:solidFill>
                    <a:srgbClr val="404040"/>
                  </a:solidFill>
                </a:ln>
                <a:solidFill>
                  <a:srgbClr val="00B050"/>
                </a:solidFill>
                <a:effectLst/>
                <a:uLnTx/>
                <a:uFillTx/>
                <a:latin typeface="Arial"/>
                <a:ea typeface="+mn-ea"/>
                <a:cs typeface="+mn-cs"/>
              </a:endParaRPr>
            </a:p>
          </p:txBody>
        </p:sp>
        <p:sp>
          <p:nvSpPr>
            <p:cNvPr id="63" name="Rectangle 62">
              <a:extLst>
                <a:ext uri="{FF2B5EF4-FFF2-40B4-BE49-F238E27FC236}">
                  <a16:creationId xmlns:a16="http://schemas.microsoft.com/office/drawing/2014/main" id="{9C1DE6AB-7AAF-4234-8FAA-71F00DE55FFA}"/>
                </a:ext>
              </a:extLst>
            </p:cNvPr>
            <p:cNvSpPr/>
            <p:nvPr/>
          </p:nvSpPr>
          <p:spPr>
            <a:xfrm>
              <a:off x="1566066" y="6394171"/>
              <a:ext cx="433132" cy="584775"/>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a:ln w="3175">
                    <a:solidFill>
                      <a:srgbClr val="404040"/>
                    </a:solidFill>
                  </a:ln>
                  <a:solidFill>
                    <a:srgbClr val="FFFFFF"/>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a:ln w="3175">
                  <a:solidFill>
                    <a:srgbClr val="404040"/>
                  </a:solidFill>
                </a:ln>
                <a:solidFill>
                  <a:srgbClr val="FFFFFF"/>
                </a:solidFill>
                <a:effectLst/>
                <a:uLnTx/>
                <a:uFillTx/>
                <a:latin typeface="Arial"/>
                <a:ea typeface="+mn-ea"/>
                <a:cs typeface="+mn-cs"/>
              </a:endParaRPr>
            </a:p>
          </p:txBody>
        </p:sp>
        <p:pic>
          <p:nvPicPr>
            <p:cNvPr id="64" name="Graphic 47" descr="Map with pin">
              <a:extLst>
                <a:ext uri="{FF2B5EF4-FFF2-40B4-BE49-F238E27FC236}">
                  <a16:creationId xmlns:a16="http://schemas.microsoft.com/office/drawing/2014/main" id="{E730359A-504A-4CDB-9886-7D4BAEAD3362}"/>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366187" y="6592151"/>
              <a:ext cx="253885" cy="253885"/>
            </a:xfrm>
            <a:prstGeom prst="rect">
              <a:avLst/>
            </a:prstGeom>
          </p:spPr>
        </p:pic>
        <p:pic>
          <p:nvPicPr>
            <p:cNvPr id="65" name="Graphic 67" descr="DNA">
              <a:extLst>
                <a:ext uri="{FF2B5EF4-FFF2-40B4-BE49-F238E27FC236}">
                  <a16:creationId xmlns:a16="http://schemas.microsoft.com/office/drawing/2014/main" id="{2A8E4717-F0C4-457D-9C6C-4FDE0AB579F5}"/>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rot="2124302">
              <a:off x="2777090" y="6594765"/>
              <a:ext cx="253885" cy="253885"/>
            </a:xfrm>
            <a:prstGeom prst="rect">
              <a:avLst/>
            </a:prstGeom>
          </p:spPr>
        </p:pic>
        <p:sp>
          <p:nvSpPr>
            <p:cNvPr id="66" name="Rectangle 65">
              <a:extLst>
                <a:ext uri="{FF2B5EF4-FFF2-40B4-BE49-F238E27FC236}">
                  <a16:creationId xmlns:a16="http://schemas.microsoft.com/office/drawing/2014/main" id="{A1E930BC-3610-459A-9A02-C366BAE0F87C}"/>
                </a:ext>
              </a:extLst>
            </p:cNvPr>
            <p:cNvSpPr/>
            <p:nvPr/>
          </p:nvSpPr>
          <p:spPr>
            <a:xfrm>
              <a:off x="5283564" y="6134319"/>
              <a:ext cx="433132" cy="584775"/>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a:ln w="3175">
                    <a:solidFill>
                      <a:srgbClr val="404040"/>
                    </a:solidFill>
                  </a:ln>
                  <a:solidFill>
                    <a:srgbClr val="919396"/>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a:ln w="3175">
                  <a:solidFill>
                    <a:srgbClr val="404040"/>
                  </a:solidFill>
                </a:ln>
                <a:solidFill>
                  <a:srgbClr val="919396"/>
                </a:solidFill>
                <a:effectLst/>
                <a:uLnTx/>
                <a:uFillTx/>
                <a:latin typeface="Arial"/>
                <a:ea typeface="+mn-ea"/>
                <a:cs typeface="+mn-cs"/>
              </a:endParaRPr>
            </a:p>
          </p:txBody>
        </p:sp>
        <p:sp>
          <p:nvSpPr>
            <p:cNvPr id="67" name="Rectangle 66">
              <a:extLst>
                <a:ext uri="{FF2B5EF4-FFF2-40B4-BE49-F238E27FC236}">
                  <a16:creationId xmlns:a16="http://schemas.microsoft.com/office/drawing/2014/main" id="{6DC39A09-05D1-47B1-A9F1-23AD8108A4E1}"/>
                </a:ext>
              </a:extLst>
            </p:cNvPr>
            <p:cNvSpPr/>
            <p:nvPr/>
          </p:nvSpPr>
          <p:spPr>
            <a:xfrm>
              <a:off x="5525480" y="6406196"/>
              <a:ext cx="1610650" cy="138499"/>
            </a:xfrm>
            <a:prstGeom prst="rect">
              <a:avLst/>
            </a:prstGeom>
          </p:spPr>
          <p:txBody>
            <a:bodyPr wrap="squar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Not </a:t>
              </a:r>
              <a:r>
                <a:rPr kumimoji="0" lang="en-US" sz="900" b="0" i="0" u="none" strike="noStrike" kern="0" cap="none" spc="0" normalizeH="0" baseline="0" noProof="0" err="1">
                  <a:ln>
                    <a:noFill/>
                  </a:ln>
                  <a:solidFill>
                    <a:srgbClr val="404040"/>
                  </a:solidFill>
                  <a:effectLst/>
                  <a:uLnTx/>
                  <a:uFillTx/>
                  <a:latin typeface="Arial" panose="020B0604020202020204" pitchFamily="34" charset="0"/>
                  <a:ea typeface="+mn-ea"/>
                  <a:cs typeface="Arial" panose="020B0604020202020204" pitchFamily="34" charset="0"/>
                </a:rPr>
                <a:t>authorised</a:t>
              </a: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/assessed</a:t>
              </a:r>
            </a:p>
          </p:txBody>
        </p:sp>
      </p:grpSp>
    </p:spTree>
    <p:extLst>
      <p:ext uri="{BB962C8B-B14F-4D97-AF65-F5344CB8AC3E}">
        <p14:creationId xmlns:p14="http://schemas.microsoft.com/office/powerpoint/2010/main" val="15317463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6BC68896-FC20-4F7A-A43B-655D2810BB14}"/>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2533" name="think-cell Slide" r:id="rId6" imgW="359" imgH="360" progId="TCLayout.ActiveDocument.1">
                  <p:embed/>
                </p:oleObj>
              </mc:Choice>
              <mc:Fallback>
                <p:oleObj name="think-cell Slide" r:id="rId6" imgW="359" imgH="360" progId="TCLayout.ActiveDocument.1">
                  <p:embed/>
                  <p:pic>
                    <p:nvPicPr>
                      <p:cNvPr id="7" name="Object 6" hidden="1">
                        <a:extLst>
                          <a:ext uri="{FF2B5EF4-FFF2-40B4-BE49-F238E27FC236}">
                            <a16:creationId xmlns:a16="http://schemas.microsoft.com/office/drawing/2014/main" id="{6BC68896-FC20-4F7A-A43B-655D2810BB14}"/>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6" name="Rectangle 5" hidden="1">
            <a:extLst>
              <a:ext uri="{FF2B5EF4-FFF2-40B4-BE49-F238E27FC236}">
                <a16:creationId xmlns:a16="http://schemas.microsoft.com/office/drawing/2014/main" id="{24C19769-C9CD-4994-81A6-43B826998D5C}"/>
              </a:ext>
            </a:extLst>
          </p:cNvPr>
          <p:cNvSpPr/>
          <p:nvPr>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00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sym typeface="Arial" panose="020B0604020202020204" pitchFamily="34" charset="0"/>
            </a:endParaRPr>
          </a:p>
        </p:txBody>
      </p:sp>
      <p:sp>
        <p:nvSpPr>
          <p:cNvPr id="2" name="Title 1">
            <a:extLst>
              <a:ext uri="{FF2B5EF4-FFF2-40B4-BE49-F238E27FC236}">
                <a16:creationId xmlns:a16="http://schemas.microsoft.com/office/drawing/2014/main" id="{DF131541-4DE9-4EE3-88A1-B68AEED62F58}"/>
              </a:ext>
            </a:extLst>
          </p:cNvPr>
          <p:cNvSpPr>
            <a:spLocks noGrp="1"/>
          </p:cNvSpPr>
          <p:nvPr>
            <p:ph type="title"/>
          </p:nvPr>
        </p:nvSpPr>
        <p:spPr/>
        <p:txBody>
          <a:bodyPr/>
          <a:lstStyle/>
          <a:p>
            <a:r>
              <a:rPr lang="en-US"/>
              <a:t>Access Tracker: Diagnosis </a:t>
            </a:r>
          </a:p>
        </p:txBody>
      </p:sp>
      <p:graphicFrame>
        <p:nvGraphicFramePr>
          <p:cNvPr id="8" name="Table 7">
            <a:extLst>
              <a:ext uri="{FF2B5EF4-FFF2-40B4-BE49-F238E27FC236}">
                <a16:creationId xmlns:a16="http://schemas.microsoft.com/office/drawing/2014/main" id="{45A5E32E-B4F9-4AFD-8765-3F7A3DF27051}"/>
              </a:ext>
            </a:extLst>
          </p:cNvPr>
          <p:cNvGraphicFramePr>
            <a:graphicFrameLocks noGrp="1"/>
          </p:cNvGraphicFramePr>
          <p:nvPr>
            <p:extLst>
              <p:ext uri="{D42A27DB-BD31-4B8C-83A1-F6EECF244321}">
                <p14:modId xmlns:p14="http://schemas.microsoft.com/office/powerpoint/2010/main" val="3411888194"/>
              </p:ext>
            </p:extLst>
          </p:nvPr>
        </p:nvGraphicFramePr>
        <p:xfrm>
          <a:off x="711199" y="1179722"/>
          <a:ext cx="11160000" cy="4840560"/>
        </p:xfrm>
        <a:graphic>
          <a:graphicData uri="http://schemas.openxmlformats.org/drawingml/2006/table">
            <a:tbl>
              <a:tblPr firstRow="1" bandRow="1">
                <a:tableStyleId>{5C22544A-7EE6-4342-B048-85BDC9FD1C3A}</a:tableStyleId>
              </a:tblPr>
              <a:tblGrid>
                <a:gridCol w="1728000">
                  <a:extLst>
                    <a:ext uri="{9D8B030D-6E8A-4147-A177-3AD203B41FA5}">
                      <a16:colId xmlns:a16="http://schemas.microsoft.com/office/drawing/2014/main" val="3503383727"/>
                    </a:ext>
                  </a:extLst>
                </a:gridCol>
                <a:gridCol w="7560000">
                  <a:extLst>
                    <a:ext uri="{9D8B030D-6E8A-4147-A177-3AD203B41FA5}">
                      <a16:colId xmlns:a16="http://schemas.microsoft.com/office/drawing/2014/main" val="1107795009"/>
                    </a:ext>
                  </a:extLst>
                </a:gridCol>
                <a:gridCol w="936000">
                  <a:extLst>
                    <a:ext uri="{9D8B030D-6E8A-4147-A177-3AD203B41FA5}">
                      <a16:colId xmlns:a16="http://schemas.microsoft.com/office/drawing/2014/main" val="2565063402"/>
                    </a:ext>
                  </a:extLst>
                </a:gridCol>
                <a:gridCol w="936000">
                  <a:extLst>
                    <a:ext uri="{9D8B030D-6E8A-4147-A177-3AD203B41FA5}">
                      <a16:colId xmlns:a16="http://schemas.microsoft.com/office/drawing/2014/main" val="2035187734"/>
                    </a:ext>
                  </a:extLst>
                </a:gridCol>
              </a:tblGrid>
              <a:tr h="360000">
                <a:tc>
                  <a:txBody>
                    <a:bodyPr/>
                    <a:lstStyle/>
                    <a:p>
                      <a:r>
                        <a:rPr lang="en-US" sz="1400">
                          <a:solidFill>
                            <a:schemeClr val="tx1"/>
                          </a:solidFill>
                        </a:rPr>
                        <a:t>Area</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r>
                        <a:rPr lang="en-US" sz="1400">
                          <a:solidFill>
                            <a:schemeClr val="tx1"/>
                          </a:solidFill>
                        </a:rPr>
                        <a:t>Summary </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914363" rtl="0" eaLnBrk="1" fontAlgn="auto" latinLnBrk="0" hangingPunct="1">
                        <a:lnSpc>
                          <a:spcPct val="100000"/>
                        </a:lnSpc>
                        <a:spcBef>
                          <a:spcPts val="0"/>
                        </a:spcBef>
                        <a:spcAft>
                          <a:spcPts val="0"/>
                        </a:spcAft>
                        <a:buClrTx/>
                        <a:buSzTx/>
                        <a:buFontTx/>
                        <a:buNone/>
                        <a:tabLst/>
                        <a:defRPr/>
                      </a:pPr>
                      <a:r>
                        <a:rPr lang="en-US" sz="1400">
                          <a:solidFill>
                            <a:schemeClr val="tx1"/>
                          </a:solidFill>
                        </a:rPr>
                        <a:t>Status</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914363" rtl="0" eaLnBrk="1" fontAlgn="auto" latinLnBrk="0" hangingPunct="1">
                        <a:lnSpc>
                          <a:spcPct val="100000"/>
                        </a:lnSpc>
                        <a:spcBef>
                          <a:spcPts val="0"/>
                        </a:spcBef>
                        <a:spcAft>
                          <a:spcPts val="0"/>
                        </a:spcAft>
                        <a:buClrTx/>
                        <a:buSzTx/>
                        <a:buFontTx/>
                        <a:buNone/>
                        <a:tabLst/>
                        <a:defRPr/>
                      </a:pPr>
                      <a:r>
                        <a:rPr lang="en-US" sz="1400">
                          <a:solidFill>
                            <a:schemeClr val="tx1"/>
                          </a:solidFill>
                        </a:rPr>
                        <a:t>Variation</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4174310670"/>
                  </a:ext>
                </a:extLst>
              </a:tr>
              <a:tr h="1559069">
                <a:tc>
                  <a:txBody>
                    <a:bodyPr/>
                    <a:lstStyle/>
                    <a:p>
                      <a:pPr algn="ctr"/>
                      <a:r>
                        <a:rPr lang="en-US" sz="1200" b="1" dirty="0">
                          <a:solidFill>
                            <a:schemeClr val="bg1"/>
                          </a:solidFill>
                        </a:rPr>
                        <a:t>Efficiency of diagnostic pathway</a:t>
                      </a:r>
                    </a:p>
                    <a:p>
                      <a:pPr algn="ctr"/>
                      <a:endParaRPr lang="en-US" sz="1050" b="1" dirty="0">
                        <a:solidFill>
                          <a:schemeClr val="bg1"/>
                        </a:solidFill>
                      </a:endParaRPr>
                    </a:p>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1050" b="0" i="1" u="none" strike="noStrike" kern="1200" cap="none" spc="0" normalizeH="0" baseline="0" noProof="0" dirty="0">
                          <a:ln>
                            <a:noFill/>
                          </a:ln>
                          <a:solidFill>
                            <a:srgbClr val="FFFFFF"/>
                          </a:solidFill>
                          <a:effectLst/>
                          <a:uLnTx/>
                          <a:uFillTx/>
                          <a:latin typeface="Arial" panose="020B0604020202020204" pitchFamily="34" charset="0"/>
                          <a:ea typeface="+mn-ea"/>
                          <a:cs typeface="+mn-cs"/>
                        </a:rPr>
                        <a:t>Assessment conducted:</a:t>
                      </a:r>
                    </a:p>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1050" b="1" i="1" u="none" strike="noStrike" kern="1200" cap="none" spc="0" normalizeH="0" baseline="0" noProof="0" dirty="0">
                          <a:ln>
                            <a:noFill/>
                          </a:ln>
                          <a:solidFill>
                            <a:srgbClr val="FFFFFF"/>
                          </a:solidFill>
                          <a:effectLst/>
                          <a:uLnTx/>
                          <a:uFillTx/>
                          <a:latin typeface="Arial" panose="020B0604020202020204" pitchFamily="34" charset="0"/>
                          <a:ea typeface="+mn-ea"/>
                          <a:cs typeface="+mn-cs"/>
                        </a:rPr>
                        <a:t>08-Aug-2021</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solidFill>
                  </a:tcPr>
                </a:tc>
                <a:tc>
                  <a:txBody>
                    <a:bodyPr/>
                    <a:lstStyle/>
                    <a:p>
                      <a:pPr marL="0" marR="0" lvl="0" indent="0" algn="l" defTabSz="914363"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200" b="1" i="0" u="none" strike="noStrike" kern="1200" cap="none" spc="0" normalizeH="0" baseline="0" noProof="0" dirty="0">
                          <a:ln>
                            <a:noFill/>
                          </a:ln>
                          <a:solidFill>
                            <a:srgbClr val="404040"/>
                          </a:solidFill>
                          <a:effectLst/>
                          <a:uLnTx/>
                          <a:uFillTx/>
                          <a:latin typeface="+mn-lt"/>
                          <a:ea typeface="+mn-ea"/>
                          <a:cs typeface="+mn-cs"/>
                        </a:rPr>
                        <a:t>Newborn Screening</a:t>
                      </a:r>
                    </a:p>
                    <a:p>
                      <a:pPr marL="171450" marR="0" lvl="0"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404040"/>
                          </a:solidFill>
                          <a:effectLst/>
                          <a:uLnTx/>
                          <a:uFillTx/>
                          <a:latin typeface="+mn-lt"/>
                          <a:ea typeface="+mn-ea"/>
                          <a:cs typeface="+mn-cs"/>
                        </a:rPr>
                        <a:t>A Newborn Blood Spot screening programme (NBS) is available in the Netherlands free of charge. This is managed by the </a:t>
                      </a:r>
                      <a:r>
                        <a:rPr kumimoji="0" lang="en-US" sz="1200" b="0" i="0" u="none" strike="noStrike" kern="1200" cap="none" spc="0" normalizeH="0" baseline="0" noProof="0" dirty="0" err="1">
                          <a:ln>
                            <a:noFill/>
                          </a:ln>
                          <a:solidFill>
                            <a:srgbClr val="404040"/>
                          </a:solidFill>
                          <a:effectLst/>
                          <a:uLnTx/>
                          <a:uFillTx/>
                          <a:latin typeface="+mn-lt"/>
                          <a:ea typeface="+mn-ea"/>
                          <a:cs typeface="+mn-cs"/>
                        </a:rPr>
                        <a:t>RIVM</a:t>
                      </a:r>
                      <a:r>
                        <a:rPr kumimoji="0" lang="en-US" sz="1200" b="0" i="0" u="none" strike="noStrike" kern="1200" cap="none" spc="0" normalizeH="0" baseline="0" noProof="0" dirty="0">
                          <a:ln>
                            <a:noFill/>
                          </a:ln>
                          <a:solidFill>
                            <a:srgbClr val="404040"/>
                          </a:solidFill>
                          <a:effectLst/>
                          <a:uLnTx/>
                          <a:uFillTx/>
                          <a:latin typeface="+mn-lt"/>
                          <a:ea typeface="+mn-ea"/>
                          <a:cs typeface="+mn-cs"/>
                        </a:rPr>
                        <a:t> (National Institute for Public Health &amp; the Environment). </a:t>
                      </a:r>
                      <a:r>
                        <a:rPr kumimoji="0" lang="en-US" sz="1200" b="0" i="0" u="none" strike="noStrike" kern="1200" cap="none" spc="0" normalizeH="0" baseline="30000" noProof="0" dirty="0">
                          <a:ln>
                            <a:noFill/>
                          </a:ln>
                          <a:solidFill>
                            <a:srgbClr val="404040"/>
                          </a:solidFill>
                          <a:effectLst/>
                          <a:uLnTx/>
                          <a:uFillTx/>
                          <a:latin typeface="+mn-lt"/>
                          <a:ea typeface="+mn-ea"/>
                          <a:cs typeface="+mn-cs"/>
                        </a:rPr>
                        <a:t>[2,3]</a:t>
                      </a:r>
                    </a:p>
                    <a:p>
                      <a:pPr marL="628632" marR="0" lvl="1"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404040"/>
                          </a:solidFill>
                          <a:effectLst/>
                          <a:uLnTx/>
                          <a:uFillTx/>
                          <a:latin typeface="+mn-lt"/>
                          <a:ea typeface="+mn-ea"/>
                          <a:cs typeface="+mn-cs"/>
                        </a:rPr>
                        <a:t>Participation in the program is voluntary and was been reported at 99.1% in 2018; no more recent data is available.</a:t>
                      </a:r>
                      <a:r>
                        <a:rPr kumimoji="0" lang="en-US" sz="1200" b="0" i="0" u="none" strike="noStrike" kern="1200" cap="none" spc="0" normalizeH="0" baseline="30000" noProof="0" dirty="0">
                          <a:ln>
                            <a:noFill/>
                          </a:ln>
                          <a:solidFill>
                            <a:srgbClr val="404040"/>
                          </a:solidFill>
                          <a:effectLst/>
                          <a:uLnTx/>
                          <a:uFillTx/>
                          <a:latin typeface="+mn-lt"/>
                          <a:ea typeface="+mn-ea"/>
                          <a:cs typeface="+mn-cs"/>
                        </a:rPr>
                        <a:t>[2]</a:t>
                      </a:r>
                    </a:p>
                    <a:p>
                      <a:pPr marL="628632" marR="0" lvl="1"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404040"/>
                          </a:solidFill>
                          <a:effectLst/>
                          <a:uLnTx/>
                          <a:uFillTx/>
                          <a:latin typeface="+mn-lt"/>
                          <a:ea typeface="+mn-ea"/>
                          <a:cs typeface="+mn-cs"/>
                        </a:rPr>
                        <a:t>The programme currently screens for 24 rare diseases however, SMA is not yet included.</a:t>
                      </a:r>
                      <a:r>
                        <a:rPr kumimoji="0" lang="en-US" sz="1200" b="0" i="0" u="none" strike="noStrike" kern="1200" cap="none" spc="0" normalizeH="0" baseline="30000" noProof="0" dirty="0">
                          <a:ln>
                            <a:noFill/>
                          </a:ln>
                          <a:solidFill>
                            <a:srgbClr val="404040"/>
                          </a:solidFill>
                          <a:effectLst/>
                          <a:uLnTx/>
                          <a:uFillTx/>
                          <a:latin typeface="+mn-lt"/>
                          <a:ea typeface="+mn-ea"/>
                          <a:cs typeface="+mn-cs"/>
                        </a:rPr>
                        <a:t>[4]</a:t>
                      </a:r>
                    </a:p>
                    <a:p>
                      <a:pPr marL="171450" marR="0" lvl="0"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404040"/>
                          </a:solidFill>
                          <a:effectLst/>
                          <a:uLnTx/>
                          <a:uFillTx/>
                          <a:latin typeface="+mn-lt"/>
                          <a:ea typeface="+mn-ea"/>
                          <a:cs typeface="+mn-cs"/>
                        </a:rPr>
                        <a:t>In 2019, the Health Council of the Netherlands recommended that SMA should be included in the neonatal blood spot screening.</a:t>
                      </a:r>
                      <a:r>
                        <a:rPr kumimoji="0" lang="en-US" sz="1200" b="0" i="0" u="none" strike="noStrike" kern="1200" cap="none" spc="0" normalizeH="0" baseline="30000" noProof="0" dirty="0">
                          <a:ln>
                            <a:noFill/>
                          </a:ln>
                          <a:solidFill>
                            <a:srgbClr val="404040"/>
                          </a:solidFill>
                          <a:effectLst/>
                          <a:uLnTx/>
                          <a:uFillTx/>
                          <a:latin typeface="+mn-lt"/>
                          <a:ea typeface="+mn-ea"/>
                          <a:cs typeface="+mn-cs"/>
                        </a:rPr>
                        <a:t>[6]</a:t>
                      </a:r>
                    </a:p>
                    <a:p>
                      <a:pPr marL="628632" marR="0" lvl="1"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404040"/>
                          </a:solidFill>
                          <a:effectLst/>
                          <a:uLnTx/>
                          <a:uFillTx/>
                          <a:latin typeface="+mn-lt"/>
                          <a:ea typeface="+mn-ea"/>
                          <a:cs typeface="+mn-cs"/>
                        </a:rPr>
                        <a:t>This was recommended following a Dutch study validated a fast, robust and inexpensive method of screening for both SMN1 deletions and SMN2 copy numbers.</a:t>
                      </a:r>
                      <a:r>
                        <a:rPr kumimoji="0" lang="en-US" sz="1200" b="0" i="0" u="none" strike="noStrike" kern="1200" cap="none" spc="0" normalizeH="0" baseline="30000" noProof="0" dirty="0">
                          <a:ln>
                            <a:noFill/>
                          </a:ln>
                          <a:solidFill>
                            <a:srgbClr val="404040"/>
                          </a:solidFill>
                          <a:effectLst/>
                          <a:uLnTx/>
                          <a:uFillTx/>
                          <a:latin typeface="+mn-lt"/>
                          <a:ea typeface="+mn-ea"/>
                          <a:cs typeface="+mn-cs"/>
                        </a:rPr>
                        <a:t>[5]</a:t>
                      </a:r>
                    </a:p>
                    <a:p>
                      <a:pPr marL="628632" marR="0" lvl="1"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404040"/>
                          </a:solidFill>
                          <a:effectLst/>
                          <a:uLnTx/>
                          <a:uFillTx/>
                          <a:latin typeface="+mn-lt"/>
                          <a:ea typeface="+mn-ea"/>
                          <a:cs typeface="+mn-cs"/>
                        </a:rPr>
                        <a:t>However, despite the strong recommendation to include SMA in the screening programme, the </a:t>
                      </a:r>
                      <a:r>
                        <a:rPr kumimoji="0" lang="en-US" sz="1200" b="0" i="0" u="none" strike="noStrike" kern="1200" cap="none" spc="0" normalizeH="0" baseline="0" noProof="0" dirty="0" err="1">
                          <a:ln>
                            <a:noFill/>
                          </a:ln>
                          <a:solidFill>
                            <a:srgbClr val="404040"/>
                          </a:solidFill>
                          <a:effectLst/>
                          <a:uLnTx/>
                          <a:uFillTx/>
                          <a:latin typeface="+mn-lt"/>
                          <a:ea typeface="+mn-ea"/>
                          <a:cs typeface="+mn-cs"/>
                        </a:rPr>
                        <a:t>RIVM</a:t>
                      </a:r>
                      <a:r>
                        <a:rPr kumimoji="0" lang="en-US" sz="1200" b="0" i="0" u="none" strike="noStrike" kern="1200" cap="none" spc="0" normalizeH="0" baseline="0" noProof="0" dirty="0">
                          <a:ln>
                            <a:noFill/>
                          </a:ln>
                          <a:solidFill>
                            <a:srgbClr val="404040"/>
                          </a:solidFill>
                          <a:effectLst/>
                          <a:uLnTx/>
                          <a:uFillTx/>
                          <a:latin typeface="+mn-lt"/>
                          <a:ea typeface="+mn-ea"/>
                          <a:cs typeface="+mn-cs"/>
                        </a:rPr>
                        <a:t> have informed the Ministry of Health, Welfare and Sport that this screening would not be able to be implemented until October 2022 at the earliest following a feasibility study that they conducted.</a:t>
                      </a:r>
                      <a:r>
                        <a:rPr kumimoji="0" lang="en-US" sz="1200" b="0" i="0" u="none" strike="noStrike" kern="1200" cap="none" spc="0" normalizeH="0" baseline="30000" noProof="0" dirty="0">
                          <a:ln>
                            <a:noFill/>
                          </a:ln>
                          <a:solidFill>
                            <a:srgbClr val="404040"/>
                          </a:solidFill>
                          <a:effectLst/>
                          <a:uLnTx/>
                          <a:uFillTx/>
                          <a:latin typeface="+mn-lt"/>
                          <a:ea typeface="+mn-ea"/>
                          <a:cs typeface="+mn-cs"/>
                        </a:rPr>
                        <a:t>[7,8]</a:t>
                      </a:r>
                      <a:r>
                        <a:rPr kumimoji="0" lang="en-US" sz="1200" b="0" i="0" u="none" strike="noStrike" kern="1200" cap="none" spc="0" normalizeH="0" baseline="0" noProof="0" dirty="0">
                          <a:ln>
                            <a:noFill/>
                          </a:ln>
                          <a:solidFill>
                            <a:srgbClr val="404040"/>
                          </a:solidFill>
                          <a:effectLst/>
                          <a:uLnTx/>
                          <a:uFillTx/>
                          <a:latin typeface="+mn-lt"/>
                          <a:ea typeface="+mn-ea"/>
                          <a:cs typeface="+mn-cs"/>
                        </a:rPr>
                        <a:t> </a:t>
                      </a:r>
                    </a:p>
                    <a:p>
                      <a:pPr marL="628632" marR="0" lvl="1"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404040"/>
                          </a:solidFill>
                          <a:effectLst/>
                          <a:uLnTx/>
                          <a:uFillTx/>
                          <a:latin typeface="+mn-lt"/>
                          <a:ea typeface="+mn-ea"/>
                          <a:cs typeface="+mn-cs"/>
                        </a:rPr>
                        <a:t>This delay to the actual implementation of SMA in NBS programs has been met with criticism by patients and physicians who continue to push that ‘the sooner patients are identified, the better’.</a:t>
                      </a:r>
                      <a:r>
                        <a:rPr kumimoji="0" lang="en-US" sz="1200" b="0" i="0" u="none" strike="noStrike" kern="1200" cap="none" spc="0" normalizeH="0" baseline="30000" noProof="0" dirty="0">
                          <a:ln>
                            <a:noFill/>
                          </a:ln>
                          <a:solidFill>
                            <a:srgbClr val="404040"/>
                          </a:solidFill>
                          <a:effectLst/>
                          <a:uLnTx/>
                          <a:uFillTx/>
                          <a:latin typeface="+mn-lt"/>
                          <a:ea typeface="+mn-ea"/>
                          <a:cs typeface="+mn-cs"/>
                        </a:rPr>
                        <a:t>[9] </a:t>
                      </a:r>
                    </a:p>
                    <a:p>
                      <a:pPr marL="171450" marR="0" lvl="0"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404040"/>
                          </a:solidFill>
                          <a:effectLst/>
                          <a:uLnTx/>
                          <a:uFillTx/>
                          <a:latin typeface="+mn-lt"/>
                          <a:ea typeface="+mn-ea"/>
                          <a:cs typeface="+mn-cs"/>
                        </a:rPr>
                        <a:t>In the interim period, there does not appear to be a pilot programme running.</a:t>
                      </a:r>
                    </a:p>
                    <a:p>
                      <a:pPr marL="171450" marR="0" lvl="0"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404040"/>
                          </a:solidFill>
                          <a:effectLst/>
                          <a:uLnTx/>
                          <a:uFillTx/>
                          <a:latin typeface="+mn-lt"/>
                          <a:ea typeface="+mn-ea"/>
                          <a:cs typeface="+mn-cs"/>
                        </a:rPr>
                        <a:t>Since 2011, an online register (</a:t>
                      </a:r>
                      <a:r>
                        <a:rPr kumimoji="0" lang="en-US" sz="1200" b="0" i="0" u="none" strike="noStrike" kern="1200" cap="none" spc="0" normalizeH="0" baseline="0" noProof="0" dirty="0" err="1">
                          <a:ln>
                            <a:noFill/>
                          </a:ln>
                          <a:solidFill>
                            <a:srgbClr val="404040"/>
                          </a:solidFill>
                          <a:effectLst/>
                          <a:uLnTx/>
                          <a:uFillTx/>
                          <a:latin typeface="+mn-lt"/>
                          <a:ea typeface="+mn-ea"/>
                          <a:cs typeface="+mn-cs"/>
                        </a:rPr>
                        <a:t>Neorah</a:t>
                      </a:r>
                      <a:r>
                        <a:rPr kumimoji="0" lang="en-US" sz="1200" b="0" i="0" u="none" strike="noStrike" kern="1200" cap="none" spc="0" normalizeH="0" baseline="0" noProof="0" dirty="0">
                          <a:ln>
                            <a:noFill/>
                          </a:ln>
                          <a:solidFill>
                            <a:srgbClr val="404040"/>
                          </a:solidFill>
                          <a:effectLst/>
                          <a:uLnTx/>
                          <a:uFillTx/>
                          <a:latin typeface="+mn-lt"/>
                          <a:ea typeface="+mn-ea"/>
                          <a:cs typeface="+mn-cs"/>
                        </a:rPr>
                        <a:t>) has been used to improve the connection between screening and care by facilitating the referral process and allowing for efficient information exchange.</a:t>
                      </a:r>
                      <a:r>
                        <a:rPr kumimoji="0" lang="en-US" sz="1200" b="0" i="0" u="none" strike="noStrike" kern="1200" cap="none" spc="0" normalizeH="0" baseline="30000" noProof="0" dirty="0">
                          <a:ln>
                            <a:noFill/>
                          </a:ln>
                          <a:solidFill>
                            <a:srgbClr val="404040"/>
                          </a:solidFill>
                          <a:effectLst/>
                          <a:uLnTx/>
                          <a:uFillTx/>
                          <a:latin typeface="+mn-lt"/>
                          <a:ea typeface="+mn-ea"/>
                          <a:cs typeface="+mn-cs"/>
                        </a:rPr>
                        <a:t>[1]</a:t>
                      </a:r>
                    </a:p>
                    <a:p>
                      <a:pPr marL="0" marR="0" lvl="0" indent="0" algn="l" defTabSz="914363"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200" b="1" i="0" u="none" strike="noStrike" kern="1200" cap="none" spc="0" normalizeH="0" baseline="0" noProof="0" dirty="0">
                          <a:ln>
                            <a:noFill/>
                          </a:ln>
                          <a:solidFill>
                            <a:srgbClr val="404040"/>
                          </a:solidFill>
                          <a:effectLst/>
                          <a:uLnTx/>
                          <a:uFillTx/>
                          <a:latin typeface="+mn-lt"/>
                          <a:ea typeface="+mn-ea"/>
                          <a:cs typeface="+mn-cs"/>
                        </a:rPr>
                        <a:t>Genetic Diagnosis</a:t>
                      </a:r>
                    </a:p>
                    <a:p>
                      <a:pPr marL="171450" marR="0" lvl="0"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404040"/>
                          </a:solidFill>
                          <a:effectLst/>
                          <a:uLnTx/>
                          <a:uFillTx/>
                          <a:latin typeface="+mn-lt"/>
                          <a:ea typeface="+mn-ea"/>
                          <a:cs typeface="+mn-cs"/>
                        </a:rPr>
                        <a:t>There are two laboratories in the Netherlands that conduct post-natal diagnostic testing by detecting genetic mutations; one of these laboratories is located in </a:t>
                      </a:r>
                      <a:r>
                        <a:rPr kumimoji="0" lang="en-US" sz="1200" b="0" i="0" u="none" strike="noStrike" kern="1200" cap="none" spc="0" normalizeH="0" baseline="0" noProof="0" dirty="0" err="1">
                          <a:ln>
                            <a:noFill/>
                          </a:ln>
                          <a:solidFill>
                            <a:srgbClr val="404040"/>
                          </a:solidFill>
                          <a:effectLst/>
                          <a:uLnTx/>
                          <a:uFillTx/>
                          <a:latin typeface="+mn-lt"/>
                          <a:ea typeface="+mn-ea"/>
                          <a:cs typeface="+mn-cs"/>
                        </a:rPr>
                        <a:t>UMC</a:t>
                      </a:r>
                      <a:r>
                        <a:rPr kumimoji="0" lang="en-US" sz="1200" b="0" i="0" u="none" strike="noStrike" kern="1200" cap="none" spc="0" normalizeH="0" baseline="0" noProof="0" dirty="0">
                          <a:ln>
                            <a:noFill/>
                          </a:ln>
                          <a:solidFill>
                            <a:srgbClr val="404040"/>
                          </a:solidFill>
                          <a:effectLst/>
                          <a:uLnTx/>
                          <a:uFillTx/>
                          <a:latin typeface="+mn-lt"/>
                          <a:ea typeface="+mn-ea"/>
                          <a:cs typeface="+mn-cs"/>
                        </a:rPr>
                        <a:t> Utrecht (the central coordinating centre for SMA).</a:t>
                      </a:r>
                      <a:r>
                        <a:rPr kumimoji="0" lang="en-US" sz="1200" b="0" i="0" u="none" strike="noStrike" kern="1200" cap="none" spc="0" normalizeH="0" baseline="30000" noProof="0" dirty="0">
                          <a:ln>
                            <a:noFill/>
                          </a:ln>
                          <a:solidFill>
                            <a:srgbClr val="404040"/>
                          </a:solidFill>
                          <a:effectLst/>
                          <a:uLnTx/>
                          <a:uFillTx/>
                          <a:latin typeface="+mn-lt"/>
                          <a:ea typeface="+mn-ea"/>
                          <a:cs typeface="+mn-cs"/>
                        </a:rPr>
                        <a:t>[10]</a:t>
                      </a:r>
                    </a:p>
                    <a:p>
                      <a:pPr marL="171450" marR="0" lvl="0"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404040"/>
                          </a:solidFill>
                          <a:effectLst/>
                          <a:uLnTx/>
                          <a:uFillTx/>
                          <a:latin typeface="+mn-lt"/>
                          <a:ea typeface="+mn-ea"/>
                          <a:cs typeface="+mn-cs"/>
                        </a:rPr>
                        <a:t>Genetic testing is reimbursed by the national health care system.</a:t>
                      </a:r>
                      <a:r>
                        <a:rPr kumimoji="0" lang="en-US" sz="1200" b="0" i="0" u="none" strike="noStrike" kern="1200" cap="none" spc="0" normalizeH="0" baseline="30000" noProof="0" dirty="0">
                          <a:ln>
                            <a:noFill/>
                          </a:ln>
                          <a:solidFill>
                            <a:srgbClr val="404040"/>
                          </a:solidFill>
                          <a:effectLst/>
                          <a:uLnTx/>
                          <a:uFillTx/>
                          <a:latin typeface="+mn-lt"/>
                          <a:ea typeface="+mn-ea"/>
                          <a:cs typeface="+mn-cs"/>
                        </a:rPr>
                        <a:t>[11]</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marL="0" marR="0" lvl="0" indent="0" algn="ctr"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4000" b="0" i="0" u="none" strike="noStrike" kern="0" cap="none" spc="0" normalizeH="0" baseline="0" noProof="0">
                          <a:ln w="3175">
                            <a:solidFill>
                              <a:schemeClr val="tx1"/>
                            </a:solidFill>
                          </a:ln>
                          <a:solidFill>
                            <a:srgbClr val="00B050"/>
                          </a:solidFill>
                          <a:effectLst/>
                          <a:uLnTx/>
                          <a:uFillTx/>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4000" b="0" i="0" u="none" strike="noStrike" kern="0" cap="none" spc="0" normalizeH="0" baseline="0" noProof="0" dirty="0">
                          <a:ln w="3175">
                            <a:solidFill>
                              <a:schemeClr val="tx1"/>
                            </a:solidFill>
                          </a:ln>
                          <a:solidFill>
                            <a:schemeClr val="bg1"/>
                          </a:solidFill>
                          <a:effectLst/>
                          <a:uLnTx/>
                          <a:uFillTx/>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019984816"/>
                  </a:ext>
                </a:extLst>
              </a:tr>
            </a:tbl>
          </a:graphicData>
        </a:graphic>
      </p:graphicFrame>
      <p:sp>
        <p:nvSpPr>
          <p:cNvPr id="11" name="Rectangle 10">
            <a:extLst>
              <a:ext uri="{FF2B5EF4-FFF2-40B4-BE49-F238E27FC236}">
                <a16:creationId xmlns:a16="http://schemas.microsoft.com/office/drawing/2014/main" id="{F5803EFB-FD73-4DAC-AC47-D63B84099B12}"/>
              </a:ext>
            </a:extLst>
          </p:cNvPr>
          <p:cNvSpPr/>
          <p:nvPr/>
        </p:nvSpPr>
        <p:spPr>
          <a:xfrm>
            <a:off x="-2463" y="1493820"/>
            <a:ext cx="144000" cy="760493"/>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12" name="Rectangle 11">
            <a:extLst>
              <a:ext uri="{FF2B5EF4-FFF2-40B4-BE49-F238E27FC236}">
                <a16:creationId xmlns:a16="http://schemas.microsoft.com/office/drawing/2014/main" id="{8EE53449-1337-4D0A-B137-B8FE9A2095D3}"/>
              </a:ext>
            </a:extLst>
          </p:cNvPr>
          <p:cNvSpPr/>
          <p:nvPr/>
        </p:nvSpPr>
        <p:spPr>
          <a:xfrm>
            <a:off x="-2463" y="2254313"/>
            <a:ext cx="144000" cy="1050202"/>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13" name="Rectangle 12">
            <a:extLst>
              <a:ext uri="{FF2B5EF4-FFF2-40B4-BE49-F238E27FC236}">
                <a16:creationId xmlns:a16="http://schemas.microsoft.com/office/drawing/2014/main" id="{CC9BCB8C-C2B0-4D9E-A6B7-8AD77A2A8BD0}"/>
              </a:ext>
            </a:extLst>
          </p:cNvPr>
          <p:cNvSpPr/>
          <p:nvPr/>
        </p:nvSpPr>
        <p:spPr>
          <a:xfrm>
            <a:off x="-2463" y="3311406"/>
            <a:ext cx="144000" cy="720000"/>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14" name="Rectangle 13">
            <a:extLst>
              <a:ext uri="{FF2B5EF4-FFF2-40B4-BE49-F238E27FC236}">
                <a16:creationId xmlns:a16="http://schemas.microsoft.com/office/drawing/2014/main" id="{97C55936-BC76-46F6-B80D-7E4434E28FC6}"/>
              </a:ext>
            </a:extLst>
          </p:cNvPr>
          <p:cNvSpPr/>
          <p:nvPr/>
        </p:nvSpPr>
        <p:spPr>
          <a:xfrm>
            <a:off x="-2463" y="4031406"/>
            <a:ext cx="144000" cy="720000"/>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15" name="Rectangle 14">
            <a:extLst>
              <a:ext uri="{FF2B5EF4-FFF2-40B4-BE49-F238E27FC236}">
                <a16:creationId xmlns:a16="http://schemas.microsoft.com/office/drawing/2014/main" id="{8CD778A5-5FB1-4E1D-A270-D89141CDEB93}"/>
              </a:ext>
            </a:extLst>
          </p:cNvPr>
          <p:cNvSpPr/>
          <p:nvPr/>
        </p:nvSpPr>
        <p:spPr>
          <a:xfrm>
            <a:off x="-2463" y="4758297"/>
            <a:ext cx="144000" cy="1422896"/>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16" name="Rectangle 15">
            <a:extLst>
              <a:ext uri="{FF2B5EF4-FFF2-40B4-BE49-F238E27FC236}">
                <a16:creationId xmlns:a16="http://schemas.microsoft.com/office/drawing/2014/main" id="{AC009285-7507-4EA7-89BB-54FD6359B140}"/>
              </a:ext>
            </a:extLst>
          </p:cNvPr>
          <p:cNvSpPr/>
          <p:nvPr/>
        </p:nvSpPr>
        <p:spPr>
          <a:xfrm rot="16200000">
            <a:off x="-225664" y="3555308"/>
            <a:ext cx="905358" cy="276999"/>
          </a:xfrm>
          <a:prstGeom prst="rect">
            <a:avLst/>
          </a:prstGeom>
        </p:spPr>
        <p:txBody>
          <a:bodyPr wrap="square">
            <a:spAutoFit/>
          </a:bodyPr>
          <a:lstStyle/>
          <a:p>
            <a:pPr marL="0" marR="0" lvl="0" indent="0" algn="r" defTabSz="914363"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404040"/>
                </a:solidFill>
                <a:effectLst/>
                <a:uLnTx/>
                <a:uFillTx/>
                <a:latin typeface="Arial"/>
                <a:ea typeface="+mn-ea"/>
                <a:cs typeface="+mn-cs"/>
              </a:rPr>
              <a:t>Diagnosis</a:t>
            </a:r>
          </a:p>
        </p:txBody>
      </p:sp>
      <p:pic>
        <p:nvPicPr>
          <p:cNvPr id="28" name="Picture 27">
            <a:extLst>
              <a:ext uri="{FF2B5EF4-FFF2-40B4-BE49-F238E27FC236}">
                <a16:creationId xmlns:a16="http://schemas.microsoft.com/office/drawing/2014/main" id="{BE455DF6-FF8A-4575-BFF5-29D15DB9834E}"/>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1416717" y="82924"/>
            <a:ext cx="564583" cy="564583"/>
          </a:xfrm>
          <a:prstGeom prst="rect">
            <a:avLst/>
          </a:prstGeom>
        </p:spPr>
      </p:pic>
      <p:grpSp>
        <p:nvGrpSpPr>
          <p:cNvPr id="31" name="Group 30">
            <a:extLst>
              <a:ext uri="{FF2B5EF4-FFF2-40B4-BE49-F238E27FC236}">
                <a16:creationId xmlns:a16="http://schemas.microsoft.com/office/drawing/2014/main" id="{9ECECB7C-BFED-4CDF-A175-A76AF2CC0C85}"/>
              </a:ext>
            </a:extLst>
          </p:cNvPr>
          <p:cNvGrpSpPr/>
          <p:nvPr/>
        </p:nvGrpSpPr>
        <p:grpSpPr>
          <a:xfrm>
            <a:off x="695325" y="6144081"/>
            <a:ext cx="8921891" cy="844627"/>
            <a:chOff x="612292" y="6134319"/>
            <a:chExt cx="8921891" cy="844627"/>
          </a:xfrm>
        </p:grpSpPr>
        <p:sp>
          <p:nvSpPr>
            <p:cNvPr id="32" name="Text Placeholder 3">
              <a:extLst>
                <a:ext uri="{FF2B5EF4-FFF2-40B4-BE49-F238E27FC236}">
                  <a16:creationId xmlns:a16="http://schemas.microsoft.com/office/drawing/2014/main" id="{565726EA-6B83-4E3B-AA11-7C752C0AFB4E}"/>
                </a:ext>
              </a:extLst>
            </p:cNvPr>
            <p:cNvSpPr txBox="1">
              <a:spLocks/>
            </p:cNvSpPr>
            <p:nvPr/>
          </p:nvSpPr>
          <p:spPr>
            <a:xfrm>
              <a:off x="612292" y="6653452"/>
              <a:ext cx="1063112" cy="138499"/>
            </a:xfrm>
            <a:prstGeom prst="rect">
              <a:avLst/>
            </a:prstGeom>
          </p:spPr>
          <p:txBody>
            <a:bodyPr wrap="non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srgbClr val="404040"/>
                  </a:solidFill>
                  <a:effectLst/>
                  <a:uLnTx/>
                  <a:uFillTx/>
                  <a:latin typeface="Arial"/>
                  <a:ea typeface="+mn-ea"/>
                  <a:cs typeface="+mn-cs"/>
                </a:rPr>
                <a:t>Variation Status</a:t>
              </a:r>
            </a:p>
          </p:txBody>
        </p:sp>
        <p:sp>
          <p:nvSpPr>
            <p:cNvPr id="33" name="Rectangle 32">
              <a:extLst>
                <a:ext uri="{FF2B5EF4-FFF2-40B4-BE49-F238E27FC236}">
                  <a16:creationId xmlns:a16="http://schemas.microsoft.com/office/drawing/2014/main" id="{89429A6A-346C-4542-B9FA-9AA8B288FB59}"/>
                </a:ext>
              </a:extLst>
            </p:cNvPr>
            <p:cNvSpPr/>
            <p:nvPr/>
          </p:nvSpPr>
          <p:spPr>
            <a:xfrm>
              <a:off x="2952545" y="6653452"/>
              <a:ext cx="1124026" cy="138499"/>
            </a:xfrm>
            <a:prstGeom prst="rect">
              <a:avLst/>
            </a:prstGeom>
          </p:spPr>
          <p:txBody>
            <a:bodyPr wrap="non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Clinical variation</a:t>
              </a:r>
            </a:p>
          </p:txBody>
        </p:sp>
        <p:sp>
          <p:nvSpPr>
            <p:cNvPr id="34" name="Rectangle 33">
              <a:extLst>
                <a:ext uri="{FF2B5EF4-FFF2-40B4-BE49-F238E27FC236}">
                  <a16:creationId xmlns:a16="http://schemas.microsoft.com/office/drawing/2014/main" id="{79920A22-6832-4F29-A315-EBABAD1B4850}"/>
                </a:ext>
              </a:extLst>
            </p:cNvPr>
            <p:cNvSpPr/>
            <p:nvPr/>
          </p:nvSpPr>
          <p:spPr>
            <a:xfrm>
              <a:off x="4564553" y="6653452"/>
              <a:ext cx="1438214" cy="138499"/>
            </a:xfrm>
            <a:prstGeom prst="rect">
              <a:avLst/>
            </a:prstGeom>
          </p:spPr>
          <p:txBody>
            <a:bodyPr wrap="non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Geographical variation</a:t>
              </a:r>
            </a:p>
          </p:txBody>
        </p:sp>
        <p:sp>
          <p:nvSpPr>
            <p:cNvPr id="35" name="Rectangle 34">
              <a:extLst>
                <a:ext uri="{FF2B5EF4-FFF2-40B4-BE49-F238E27FC236}">
                  <a16:creationId xmlns:a16="http://schemas.microsoft.com/office/drawing/2014/main" id="{CD585B15-DB4D-454E-B4D5-21D9EF1AC8C0}"/>
                </a:ext>
              </a:extLst>
            </p:cNvPr>
            <p:cNvSpPr/>
            <p:nvPr/>
          </p:nvSpPr>
          <p:spPr>
            <a:xfrm>
              <a:off x="1820366" y="6653452"/>
              <a:ext cx="918841" cy="138499"/>
            </a:xfrm>
            <a:prstGeom prst="rect">
              <a:avLst/>
            </a:prstGeom>
          </p:spPr>
          <p:txBody>
            <a:bodyPr wrap="non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No Variation</a:t>
              </a:r>
            </a:p>
          </p:txBody>
        </p:sp>
        <p:sp>
          <p:nvSpPr>
            <p:cNvPr id="36" name="Text Placeholder 3">
              <a:extLst>
                <a:ext uri="{FF2B5EF4-FFF2-40B4-BE49-F238E27FC236}">
                  <a16:creationId xmlns:a16="http://schemas.microsoft.com/office/drawing/2014/main" id="{B744F7FC-34EB-4965-A703-07251ECD1E8F}"/>
                </a:ext>
              </a:extLst>
            </p:cNvPr>
            <p:cNvSpPr txBox="1">
              <a:spLocks/>
            </p:cNvSpPr>
            <p:nvPr/>
          </p:nvSpPr>
          <p:spPr>
            <a:xfrm>
              <a:off x="612292" y="6402174"/>
              <a:ext cx="909223" cy="138499"/>
            </a:xfrm>
            <a:prstGeom prst="rect">
              <a:avLst/>
            </a:prstGeom>
          </p:spPr>
          <p:txBody>
            <a:bodyPr wrap="non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srgbClr val="404040"/>
                  </a:solidFill>
                  <a:effectLst/>
                  <a:uLnTx/>
                  <a:uFillTx/>
                  <a:latin typeface="Arial"/>
                  <a:ea typeface="+mn-ea"/>
                  <a:cs typeface="+mn-cs"/>
                </a:rPr>
                <a:t>Metric Status</a:t>
              </a:r>
            </a:p>
          </p:txBody>
        </p:sp>
        <p:sp>
          <p:nvSpPr>
            <p:cNvPr id="37" name="Rectangle 36">
              <a:extLst>
                <a:ext uri="{FF2B5EF4-FFF2-40B4-BE49-F238E27FC236}">
                  <a16:creationId xmlns:a16="http://schemas.microsoft.com/office/drawing/2014/main" id="{E3B65CCC-5F9A-4ADA-9F2A-87222D1BD2CF}"/>
                </a:ext>
              </a:extLst>
            </p:cNvPr>
            <p:cNvSpPr/>
            <p:nvPr/>
          </p:nvSpPr>
          <p:spPr>
            <a:xfrm>
              <a:off x="4564553" y="6402174"/>
              <a:ext cx="752129" cy="138499"/>
            </a:xfrm>
            <a:prstGeom prst="rect">
              <a:avLst/>
            </a:prstGeom>
          </p:spPr>
          <p:txBody>
            <a:bodyPr wrap="non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Not good</a:t>
              </a:r>
            </a:p>
          </p:txBody>
        </p:sp>
        <p:sp>
          <p:nvSpPr>
            <p:cNvPr id="38" name="Rectangle 37">
              <a:extLst>
                <a:ext uri="{FF2B5EF4-FFF2-40B4-BE49-F238E27FC236}">
                  <a16:creationId xmlns:a16="http://schemas.microsoft.com/office/drawing/2014/main" id="{F13B5FBE-C115-4EA1-9220-EEE9DD2884AE}"/>
                </a:ext>
              </a:extLst>
            </p:cNvPr>
            <p:cNvSpPr/>
            <p:nvPr/>
          </p:nvSpPr>
          <p:spPr>
            <a:xfrm>
              <a:off x="1820366" y="6402174"/>
              <a:ext cx="566181" cy="138499"/>
            </a:xfrm>
            <a:prstGeom prst="rect">
              <a:avLst/>
            </a:prstGeom>
          </p:spPr>
          <p:txBody>
            <a:bodyPr wrap="non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Good</a:t>
              </a:r>
            </a:p>
          </p:txBody>
        </p:sp>
        <p:sp>
          <p:nvSpPr>
            <p:cNvPr id="39" name="Rectangle 38">
              <a:extLst>
                <a:ext uri="{FF2B5EF4-FFF2-40B4-BE49-F238E27FC236}">
                  <a16:creationId xmlns:a16="http://schemas.microsoft.com/office/drawing/2014/main" id="{E6AE5CC9-0D38-4B2A-A545-53BC8E949117}"/>
                </a:ext>
              </a:extLst>
            </p:cNvPr>
            <p:cNvSpPr/>
            <p:nvPr/>
          </p:nvSpPr>
          <p:spPr>
            <a:xfrm>
              <a:off x="2952545" y="6402174"/>
              <a:ext cx="1457450" cy="138499"/>
            </a:xfrm>
            <a:prstGeom prst="rect">
              <a:avLst/>
            </a:prstGeom>
          </p:spPr>
          <p:txBody>
            <a:bodyPr wrap="non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Room for improvement</a:t>
              </a:r>
            </a:p>
          </p:txBody>
        </p:sp>
        <p:sp>
          <p:nvSpPr>
            <p:cNvPr id="40" name="Text Placeholder 3">
              <a:extLst>
                <a:ext uri="{FF2B5EF4-FFF2-40B4-BE49-F238E27FC236}">
                  <a16:creationId xmlns:a16="http://schemas.microsoft.com/office/drawing/2014/main" id="{A83C784A-BDBB-4EF9-953E-B9E550DD6684}"/>
                </a:ext>
              </a:extLst>
            </p:cNvPr>
            <p:cNvSpPr txBox="1">
              <a:spLocks/>
            </p:cNvSpPr>
            <p:nvPr/>
          </p:nvSpPr>
          <p:spPr>
            <a:xfrm>
              <a:off x="7031856" y="6458563"/>
              <a:ext cx="2502327" cy="276999"/>
            </a:xfrm>
            <a:prstGeom prst="rect">
              <a:avLst/>
            </a:prstGeom>
          </p:spPr>
          <p:txBody>
            <a:bodyPr wrap="squar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srgbClr val="404040"/>
                  </a:solidFill>
                  <a:effectLst/>
                  <a:uLnTx/>
                  <a:uFillTx/>
                  <a:latin typeface="Arial"/>
                  <a:ea typeface="+mn-ea"/>
                  <a:cs typeface="+mn-cs"/>
                </a:rPr>
                <a:t>Detailed definitions of the specific criteria for each metric are provided in slide notes</a:t>
              </a:r>
            </a:p>
          </p:txBody>
        </p:sp>
        <p:sp>
          <p:nvSpPr>
            <p:cNvPr id="41" name="Right Bracket 40">
              <a:extLst>
                <a:ext uri="{FF2B5EF4-FFF2-40B4-BE49-F238E27FC236}">
                  <a16:creationId xmlns:a16="http://schemas.microsoft.com/office/drawing/2014/main" id="{1CAE7C5B-73A8-4871-BDBE-B9D3E34D08E4}"/>
                </a:ext>
              </a:extLst>
            </p:cNvPr>
            <p:cNvSpPr/>
            <p:nvPr/>
          </p:nvSpPr>
          <p:spPr>
            <a:xfrm>
              <a:off x="6985535" y="6345239"/>
              <a:ext cx="65086" cy="448758"/>
            </a:xfrm>
            <a:prstGeom prst="righ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404040"/>
                </a:solidFill>
                <a:effectLst/>
                <a:uLnTx/>
                <a:uFillTx/>
                <a:latin typeface="Arial"/>
                <a:ea typeface="+mn-ea"/>
                <a:cs typeface="+mn-cs"/>
              </a:endParaRPr>
            </a:p>
          </p:txBody>
        </p:sp>
        <p:sp>
          <p:nvSpPr>
            <p:cNvPr id="42" name="Rectangle 41">
              <a:extLst>
                <a:ext uri="{FF2B5EF4-FFF2-40B4-BE49-F238E27FC236}">
                  <a16:creationId xmlns:a16="http://schemas.microsoft.com/office/drawing/2014/main" id="{440B4E9B-2F55-4001-91E1-D50A405FD013}"/>
                </a:ext>
              </a:extLst>
            </p:cNvPr>
            <p:cNvSpPr/>
            <p:nvPr/>
          </p:nvSpPr>
          <p:spPr>
            <a:xfrm>
              <a:off x="2697441" y="6134319"/>
              <a:ext cx="433132" cy="584775"/>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a:ln w="3175">
                    <a:solidFill>
                      <a:srgbClr val="404040"/>
                    </a:solidFill>
                  </a:ln>
                  <a:solidFill>
                    <a:srgbClr val="FFC000"/>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a:ln w="3175">
                  <a:solidFill>
                    <a:srgbClr val="404040"/>
                  </a:solidFill>
                </a:ln>
                <a:solidFill>
                  <a:srgbClr val="FFC000"/>
                </a:solidFill>
                <a:effectLst/>
                <a:uLnTx/>
                <a:uFillTx/>
                <a:latin typeface="Arial"/>
                <a:ea typeface="+mn-ea"/>
                <a:cs typeface="+mn-cs"/>
              </a:endParaRPr>
            </a:p>
          </p:txBody>
        </p:sp>
        <p:sp>
          <p:nvSpPr>
            <p:cNvPr id="43" name="Rectangle 42">
              <a:extLst>
                <a:ext uri="{FF2B5EF4-FFF2-40B4-BE49-F238E27FC236}">
                  <a16:creationId xmlns:a16="http://schemas.microsoft.com/office/drawing/2014/main" id="{178A44D9-6CEB-4A67-BF2D-D208B964438C}"/>
                </a:ext>
              </a:extLst>
            </p:cNvPr>
            <p:cNvSpPr/>
            <p:nvPr/>
          </p:nvSpPr>
          <p:spPr>
            <a:xfrm>
              <a:off x="4304210" y="6134319"/>
              <a:ext cx="433132" cy="584775"/>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a:ln w="3175">
                    <a:solidFill>
                      <a:srgbClr val="404040"/>
                    </a:solidFill>
                  </a:ln>
                  <a:solidFill>
                    <a:srgbClr val="C00000"/>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a:ln w="3175">
                  <a:solidFill>
                    <a:srgbClr val="404040"/>
                  </a:solidFill>
                </a:ln>
                <a:solidFill>
                  <a:srgbClr val="C00000"/>
                </a:solidFill>
                <a:effectLst/>
                <a:uLnTx/>
                <a:uFillTx/>
                <a:latin typeface="Arial"/>
                <a:ea typeface="+mn-ea"/>
                <a:cs typeface="+mn-cs"/>
              </a:endParaRPr>
            </a:p>
          </p:txBody>
        </p:sp>
        <p:sp>
          <p:nvSpPr>
            <p:cNvPr id="44" name="Rectangle 43">
              <a:extLst>
                <a:ext uri="{FF2B5EF4-FFF2-40B4-BE49-F238E27FC236}">
                  <a16:creationId xmlns:a16="http://schemas.microsoft.com/office/drawing/2014/main" id="{DD92D0C9-8E0E-4546-96D6-67AAC9DFEC84}"/>
                </a:ext>
              </a:extLst>
            </p:cNvPr>
            <p:cNvSpPr/>
            <p:nvPr/>
          </p:nvSpPr>
          <p:spPr>
            <a:xfrm>
              <a:off x="1571554" y="6134319"/>
              <a:ext cx="433132" cy="584775"/>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a:ln w="3175">
                    <a:solidFill>
                      <a:srgbClr val="404040"/>
                    </a:solidFill>
                  </a:ln>
                  <a:solidFill>
                    <a:srgbClr val="00B050"/>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a:ln w="3175">
                  <a:solidFill>
                    <a:srgbClr val="404040"/>
                  </a:solidFill>
                </a:ln>
                <a:solidFill>
                  <a:srgbClr val="00B050"/>
                </a:solidFill>
                <a:effectLst/>
                <a:uLnTx/>
                <a:uFillTx/>
                <a:latin typeface="Arial"/>
                <a:ea typeface="+mn-ea"/>
                <a:cs typeface="+mn-cs"/>
              </a:endParaRPr>
            </a:p>
          </p:txBody>
        </p:sp>
        <p:sp>
          <p:nvSpPr>
            <p:cNvPr id="45" name="Rectangle 44">
              <a:extLst>
                <a:ext uri="{FF2B5EF4-FFF2-40B4-BE49-F238E27FC236}">
                  <a16:creationId xmlns:a16="http://schemas.microsoft.com/office/drawing/2014/main" id="{DC02820D-A66C-49AD-85F0-DC6B50CDBF87}"/>
                </a:ext>
              </a:extLst>
            </p:cNvPr>
            <p:cNvSpPr/>
            <p:nvPr/>
          </p:nvSpPr>
          <p:spPr>
            <a:xfrm>
              <a:off x="1566066" y="6394171"/>
              <a:ext cx="433132" cy="584775"/>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a:ln w="3175">
                    <a:solidFill>
                      <a:srgbClr val="404040"/>
                    </a:solidFill>
                  </a:ln>
                  <a:solidFill>
                    <a:srgbClr val="FFFFFF"/>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a:ln w="3175">
                  <a:solidFill>
                    <a:srgbClr val="404040"/>
                  </a:solidFill>
                </a:ln>
                <a:solidFill>
                  <a:srgbClr val="FFFFFF"/>
                </a:solidFill>
                <a:effectLst/>
                <a:uLnTx/>
                <a:uFillTx/>
                <a:latin typeface="Arial"/>
                <a:ea typeface="+mn-ea"/>
                <a:cs typeface="+mn-cs"/>
              </a:endParaRPr>
            </a:p>
          </p:txBody>
        </p:sp>
        <p:pic>
          <p:nvPicPr>
            <p:cNvPr id="46" name="Graphic 47" descr="Map with pin">
              <a:extLst>
                <a:ext uri="{FF2B5EF4-FFF2-40B4-BE49-F238E27FC236}">
                  <a16:creationId xmlns:a16="http://schemas.microsoft.com/office/drawing/2014/main" id="{A7A70F5A-C63E-4C77-BC59-82CB5BA0EF47}"/>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366187" y="6592151"/>
              <a:ext cx="253885" cy="253885"/>
            </a:xfrm>
            <a:prstGeom prst="rect">
              <a:avLst/>
            </a:prstGeom>
          </p:spPr>
        </p:pic>
        <p:pic>
          <p:nvPicPr>
            <p:cNvPr id="65" name="Graphic 67" descr="DNA">
              <a:extLst>
                <a:ext uri="{FF2B5EF4-FFF2-40B4-BE49-F238E27FC236}">
                  <a16:creationId xmlns:a16="http://schemas.microsoft.com/office/drawing/2014/main" id="{A880C658-0668-4D76-8649-045AD5EE9439}"/>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rot="2124302">
              <a:off x="2777090" y="6594765"/>
              <a:ext cx="253885" cy="253885"/>
            </a:xfrm>
            <a:prstGeom prst="rect">
              <a:avLst/>
            </a:prstGeom>
          </p:spPr>
        </p:pic>
        <p:sp>
          <p:nvSpPr>
            <p:cNvPr id="66" name="Rectangle 65">
              <a:extLst>
                <a:ext uri="{FF2B5EF4-FFF2-40B4-BE49-F238E27FC236}">
                  <a16:creationId xmlns:a16="http://schemas.microsoft.com/office/drawing/2014/main" id="{1C63FCCE-1559-4088-B98B-47327A790E05}"/>
                </a:ext>
              </a:extLst>
            </p:cNvPr>
            <p:cNvSpPr/>
            <p:nvPr/>
          </p:nvSpPr>
          <p:spPr>
            <a:xfrm>
              <a:off x="5283564" y="6134319"/>
              <a:ext cx="433132" cy="584775"/>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a:ln w="3175">
                    <a:solidFill>
                      <a:srgbClr val="404040"/>
                    </a:solidFill>
                  </a:ln>
                  <a:solidFill>
                    <a:srgbClr val="919396"/>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a:ln w="3175">
                  <a:solidFill>
                    <a:srgbClr val="404040"/>
                  </a:solidFill>
                </a:ln>
                <a:solidFill>
                  <a:srgbClr val="919396"/>
                </a:solidFill>
                <a:effectLst/>
                <a:uLnTx/>
                <a:uFillTx/>
                <a:latin typeface="Arial"/>
                <a:ea typeface="+mn-ea"/>
                <a:cs typeface="+mn-cs"/>
              </a:endParaRPr>
            </a:p>
          </p:txBody>
        </p:sp>
        <p:sp>
          <p:nvSpPr>
            <p:cNvPr id="67" name="Rectangle 66">
              <a:extLst>
                <a:ext uri="{FF2B5EF4-FFF2-40B4-BE49-F238E27FC236}">
                  <a16:creationId xmlns:a16="http://schemas.microsoft.com/office/drawing/2014/main" id="{7C3D9AF6-A74B-45E1-B797-DF14F551CB7B}"/>
                </a:ext>
              </a:extLst>
            </p:cNvPr>
            <p:cNvSpPr/>
            <p:nvPr/>
          </p:nvSpPr>
          <p:spPr>
            <a:xfrm>
              <a:off x="5525480" y="6406196"/>
              <a:ext cx="1610650" cy="138499"/>
            </a:xfrm>
            <a:prstGeom prst="rect">
              <a:avLst/>
            </a:prstGeom>
          </p:spPr>
          <p:txBody>
            <a:bodyPr wrap="squar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Not </a:t>
              </a:r>
              <a:r>
                <a:rPr kumimoji="0" lang="en-US" sz="900" b="0" i="0" u="none" strike="noStrike" kern="0" cap="none" spc="0" normalizeH="0" baseline="0" noProof="0" err="1">
                  <a:ln>
                    <a:noFill/>
                  </a:ln>
                  <a:solidFill>
                    <a:srgbClr val="404040"/>
                  </a:solidFill>
                  <a:effectLst/>
                  <a:uLnTx/>
                  <a:uFillTx/>
                  <a:latin typeface="Arial" panose="020B0604020202020204" pitchFamily="34" charset="0"/>
                  <a:ea typeface="+mn-ea"/>
                  <a:cs typeface="Arial" panose="020B0604020202020204" pitchFamily="34" charset="0"/>
                </a:rPr>
                <a:t>authorised</a:t>
              </a: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/assessed</a:t>
              </a:r>
            </a:p>
          </p:txBody>
        </p:sp>
      </p:grpSp>
    </p:spTree>
    <p:extLst>
      <p:ext uri="{BB962C8B-B14F-4D97-AF65-F5344CB8AC3E}">
        <p14:creationId xmlns:p14="http://schemas.microsoft.com/office/powerpoint/2010/main" val="350441835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lt;root reqver=&quot;25060&quot;&gt;&lt;version val=&quot;28418&quot;/&gt;&lt;CPresentation id=&quot;1&quot;&gt;&lt;m_precDefaultNumber&gt;&lt;m_yearfmt&gt;&lt;begin val=&quot;0&quot;/&gt;&lt;end val=&quot;4&quot;/&gt;&lt;/m_yearfmt&gt;&lt;/m_precDefaultNumber&gt;&lt;m_precDefaultPercent&gt;&lt;m_yearfmt&gt;&lt;begin val=&quot;0&quot;/&gt;&lt;end val=&quot;4&quot;/&gt;&lt;/m_yearfmt&gt;&lt;/m_precDefaultPercent&gt;&lt;m_precDefaultDate&gt;&lt;m_yearfmt&gt;&lt;begin val=&quot;0&quot;/&gt;&lt;end val=&quot;4&quot;/&gt;&lt;/m_yearfmt&gt;&lt;/m_precDefaultDate&gt;&lt;m_precDefaultYear&gt;&lt;m_yearfmt&gt;&lt;begin val=&quot;0&quot;/&gt;&lt;end val=&quot;4&quot;/&gt;&lt;/m_yearfmt&gt;&lt;/m_precDefaultYear&gt;&lt;m_precDefaultQuarter&gt;&lt;m_bNumberIsYear val=&quot;0&quot;/&gt;&lt;m_strFormatTime&gt;Q%5&lt;/m_strFormatTime&gt;&lt;m_yearfmt&gt;&lt;begin val=&quot;0&quot;/&gt;&lt;end val=&quot;4&quot;/&gt;&lt;/m_yearfmt&gt;&lt;/m_precDefaultQuarter&gt;&lt;m_precDefaultMonth&gt;&lt;m_yearfmt&gt;&lt;begin val=&quot;0&quot;/&gt;&lt;end val=&quot;4&quot;/&gt;&lt;/m_yearfmt&gt;&lt;/m_precDefaultMonth&gt;&lt;m_precDefaultWeek&gt;&lt;m_yearfmt&gt;&lt;begin val=&quot;0&quot;/&gt;&lt;end val=&quot;4&quot;/&gt;&lt;/m_yearfmt&gt;&lt;/m_precDefaultWeek&gt;&lt;m_precDefaultDay&gt;&lt;m_bNumberIsYear val=&quot;0&quot;/&gt;&lt;m_strFormatTime&gt;%#d&lt;/m_strFormatTime&gt;&lt;m_yearfmt&gt;&lt;begin val=&quot;0&quot;/&gt;&lt;end val=&quot;4&quot;/&gt;&lt;/m_yearfmt&gt;&lt;/m_precDefaultDay&gt;&lt;m_mruColor&gt;&lt;m_vecMRU length=&quot;0&quot;/&gt;&lt;/m_mruColor&gt;&lt;/CPresentation&gt;&lt;/root&gt;"/>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P.S3fwJS4ftPvIxfgM43Zw"/>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LtooacJqe99iweBRNxcQ3g"/>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pdhDUNWOvkQxEy1XpiVUNA"/>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mZWZix5Rca_RvvSxqPTQog"/>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UYkoLRd7CLa_K5lbKE_aMg"/>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G345Rcu74bRm1D.gEQ8nvg"/>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pseTgifkidlzcFTdy60EaA"/>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P.S3fwJS4ftPvIxfgM43Zw"/>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LtooacJqe99iweBRNxcQ3g"/>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pdhDUNWOvkQxEy1XpiVUNA"/>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mZWZix5Rca_RvvSxqPTQog"/>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sUE0Z1WhkH0TiSilQzyo.A"/>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sUE0Z1WhkH0TiSilQzyo.A"/>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sUE0Z1WhkH0TiSilQzyo.A"/>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tIfyCJGAUxB3f6CHkLFpX3w"/>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UYkoLRd7CLa_K5lbKE_aMg"/>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tA5Ozic9hKOA0ErH9gkN81g"/>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tA5Ozic9hKOA0ErH9gkN81g"/>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tA5Ozic9hKOA0ErH9gkN81g"/>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tA5Ozic9hKOA0ErH9gkN81g"/>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tA5Ozic9hKOA0ErH9gkN81g"/>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tA5Ozic9hKOA0ErH9gkN81g"/>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G345Rcu74bRm1D.gEQ8nvg"/>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pseTgifkidlzcFTdy60EaA"/>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CRA Calibri">
  <a:themeElements>
    <a:clrScheme name="CRA8 1">
      <a:dk1>
        <a:srgbClr val="404040"/>
      </a:dk1>
      <a:lt1>
        <a:srgbClr val="FFFFFF"/>
      </a:lt1>
      <a:dk2>
        <a:srgbClr val="C0C0C0"/>
      </a:dk2>
      <a:lt2>
        <a:srgbClr val="919396"/>
      </a:lt2>
      <a:accent1>
        <a:srgbClr val="0073AE"/>
      </a:accent1>
      <a:accent2>
        <a:srgbClr val="47B1CC"/>
      </a:accent2>
      <a:accent3>
        <a:srgbClr val="539ED6"/>
      </a:accent3>
      <a:accent4>
        <a:srgbClr val="00A6AA"/>
      </a:accent4>
      <a:accent5>
        <a:srgbClr val="F99B1C"/>
      </a:accent5>
      <a:accent6>
        <a:srgbClr val="919396"/>
      </a:accent6>
      <a:hlink>
        <a:srgbClr val="50B3CF"/>
      </a:hlink>
      <a:folHlink>
        <a:srgbClr val="2E8DA8"/>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chemeClr val="accent6"/>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gn="l">
          <a:defRPr dirty="0" err="1" smtClean="0"/>
        </a:defPPr>
      </a:lstStyle>
    </a:txDef>
  </a:objectDefaults>
  <a:extraClrSchemeLst/>
  <a:extLst>
    <a:ext uri="{05A4C25C-085E-4340-85A3-A5531E510DB2}">
      <thm15:themeFamily xmlns:thm15="http://schemas.microsoft.com/office/thememl/2012/main" name="CRA Calibri" id="{AF86A99F-6A3C-4049-A0BE-C66511F5E217}" vid="{2AF023DF-25DF-49D2-B57D-8BF290B16955}"/>
    </a:ext>
  </a:extLst>
</a:theme>
</file>

<file path=ppt/theme/theme2.xml><?xml version="1.0" encoding="utf-8"?>
<a:theme xmlns:a="http://schemas.openxmlformats.org/drawingml/2006/main" name="1_CRA Calibri">
  <a:themeElements>
    <a:clrScheme name="CRA8 1">
      <a:dk1>
        <a:srgbClr val="404040"/>
      </a:dk1>
      <a:lt1>
        <a:srgbClr val="FFFFFF"/>
      </a:lt1>
      <a:dk2>
        <a:srgbClr val="C0C0C0"/>
      </a:dk2>
      <a:lt2>
        <a:srgbClr val="919396"/>
      </a:lt2>
      <a:accent1>
        <a:srgbClr val="0073AE"/>
      </a:accent1>
      <a:accent2>
        <a:srgbClr val="47B1CC"/>
      </a:accent2>
      <a:accent3>
        <a:srgbClr val="539ED6"/>
      </a:accent3>
      <a:accent4>
        <a:srgbClr val="00A6AA"/>
      </a:accent4>
      <a:accent5>
        <a:srgbClr val="F99B1C"/>
      </a:accent5>
      <a:accent6>
        <a:srgbClr val="919396"/>
      </a:accent6>
      <a:hlink>
        <a:srgbClr val="50B3CF"/>
      </a:hlink>
      <a:folHlink>
        <a:srgbClr val="2E8DA8"/>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chemeClr val="accent6"/>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gn="l">
          <a:defRPr dirty="0" err="1" smtClean="0"/>
        </a:defPPr>
      </a:lstStyle>
    </a:txDef>
  </a:objectDefaults>
  <a:extraClrSchemeLst/>
  <a:extLst>
    <a:ext uri="{05A4C25C-085E-4340-85A3-A5531E510DB2}">
      <thm15:themeFamily xmlns:thm15="http://schemas.microsoft.com/office/thememl/2012/main" name="CRA Calibri" id="{AF86A99F-6A3C-4049-A0BE-C66511F5E217}" vid="{2AF023DF-25DF-49D2-B57D-8BF290B16955}"/>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8B8D83662EF104993498F6D5CF54D0C" ma:contentTypeVersion="8" ma:contentTypeDescription="Create a new document." ma:contentTypeScope="" ma:versionID="bbd2f6415a15cb350ddfcf386bda1374">
  <xsd:schema xmlns:xsd="http://www.w3.org/2001/XMLSchema" xmlns:xs="http://www.w3.org/2001/XMLSchema" xmlns:p="http://schemas.microsoft.com/office/2006/metadata/properties" xmlns:ns2="8bff6cef-ea7d-44ca-ba1e-be437b6bf78f" targetNamespace="http://schemas.microsoft.com/office/2006/metadata/properties" ma:root="true" ma:fieldsID="71b708ea199a0f14b6c580da9dcd09cd" ns2:_="">
    <xsd:import namespace="8bff6cef-ea7d-44ca-ba1e-be437b6bf78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bff6cef-ea7d-44ca-ba1e-be437b6bf78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08C605C-F5FF-4441-A26E-E30F774DEF18}">
  <ds:schemaRefs>
    <ds:schemaRef ds:uri="http://schemas.microsoft.com/office/infopath/2007/PartnerControls"/>
    <ds:schemaRef ds:uri="http://purl.org/dc/elements/1.1/"/>
    <ds:schemaRef ds:uri="http://www.w3.org/XML/1998/namespace"/>
    <ds:schemaRef ds:uri="http://schemas.openxmlformats.org/package/2006/metadata/core-properties"/>
    <ds:schemaRef ds:uri="http://purl.org/dc/dcmitype/"/>
    <ds:schemaRef ds:uri="8bff6cef-ea7d-44ca-ba1e-be437b6bf78f"/>
    <ds:schemaRef ds:uri="http://schemas.microsoft.com/office/2006/documentManagement/types"/>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7A09E0CC-FF56-446F-B9A2-AF31C74DEED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ff6cef-ea7d-44ca-ba1e-be437b6bf78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9758909-DC36-4BCD-923D-BEB4A4B9636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7734</Words>
  <Application>Microsoft Office PowerPoint</Application>
  <PresentationFormat>Widescreen</PresentationFormat>
  <Paragraphs>737</Paragraphs>
  <Slides>12</Slides>
  <Notes>10</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1</vt:i4>
      </vt:variant>
      <vt:variant>
        <vt:lpstr>Slide Titles</vt:lpstr>
      </vt:variant>
      <vt:variant>
        <vt:i4>12</vt:i4>
      </vt:variant>
    </vt:vector>
  </HeadingPairs>
  <TitlesOfParts>
    <vt:vector size="20" baseType="lpstr">
      <vt:lpstr>.AppleSystemUIFont</vt:lpstr>
      <vt:lpstr>Arial</vt:lpstr>
      <vt:lpstr>Arial Narrow</vt:lpstr>
      <vt:lpstr>Calibri</vt:lpstr>
      <vt:lpstr>Open Sans Subset</vt:lpstr>
      <vt:lpstr>CRA Calibri</vt:lpstr>
      <vt:lpstr>1_CRA Calibri</vt:lpstr>
      <vt:lpstr>think-cell Slide</vt:lpstr>
      <vt:lpstr>PowerPoint Presentation</vt:lpstr>
      <vt:lpstr>Glossary of Terms</vt:lpstr>
      <vt:lpstr>Access tracker metric descriptions (1/3)</vt:lpstr>
      <vt:lpstr>Access tracker metric descriptions (2/3)</vt:lpstr>
      <vt:lpstr>Access tracker metric descriptions (3/3)</vt:lpstr>
      <vt:lpstr>Summary of key information: The Netherlands</vt:lpstr>
      <vt:lpstr>Access Tracker: Political leadership &amp; policy </vt:lpstr>
      <vt:lpstr>Access Tracker: Healthcare system preparedness </vt:lpstr>
      <vt:lpstr>Access Tracker: Diagnosis </vt:lpstr>
      <vt:lpstr>Access Tracker: Access Pathways</vt:lpstr>
      <vt:lpstr>Access Tracker: Access to treatment and care </vt:lpstr>
      <vt:lpstr>Access Tracker: Access to treatment and care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60</cp:revision>
  <dcterms:created xsi:type="dcterms:W3CDTF">2020-10-30T17:55:54Z</dcterms:created>
  <dcterms:modified xsi:type="dcterms:W3CDTF">2021-08-13T11:30:49Z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0x010100B8B8D83662EF104993498F6D5CF54D0C</vt:lpwstr>
  </property>
</Properties>
</file>