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7.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10.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Lst>
  <p:notesMasterIdLst>
    <p:notesMasterId r:id="rId18"/>
  </p:notesMasterIdLst>
  <p:sldIdLst>
    <p:sldId id="1308" r:id="rId6"/>
    <p:sldId id="1326" r:id="rId7"/>
    <p:sldId id="1338" r:id="rId8"/>
    <p:sldId id="1339" r:id="rId9"/>
    <p:sldId id="1340" r:id="rId10"/>
    <p:sldId id="4659" r:id="rId11"/>
    <p:sldId id="4535" r:id="rId12"/>
    <p:sldId id="4536" r:id="rId13"/>
    <p:sldId id="4537" r:id="rId14"/>
    <p:sldId id="4538" r:id="rId15"/>
    <p:sldId id="4539" r:id="rId16"/>
    <p:sldId id="4540"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35jFaov0A8L9vW7sHPL4yw==" hashData="yKj6KJ3OHRNVkcpvxJpPzu1vPdGzhUYw92vxM4HoIQv/heGw/8lJMfCKJLcxp1esjU6cm+DkWmPvEJ6iLf2Qow=="/>
  <p:extLst>
    <p:ext uri="{521415D9-36F7-43E2-AB2F-B90AF26B5E84}">
      <p14:sectionLst xmlns:p14="http://schemas.microsoft.com/office/powerpoint/2010/main">
        <p14:section name="Introduction" id="{048A497C-BA6D-4D36-808E-4DAAE24D5B0C}">
          <p14:sldIdLst>
            <p14:sldId id="1308"/>
            <p14:sldId id="1326"/>
          </p14:sldIdLst>
        </p14:section>
        <p14:section name="Intro to Access Tracker" id="{55A2C88B-9442-4ECD-8D05-4AA5BBC665FB}">
          <p14:sldIdLst>
            <p14:sldId id="1338"/>
            <p14:sldId id="1339"/>
            <p14:sldId id="1340"/>
          </p14:sldIdLst>
        </p14:section>
        <p14:section name="Access Tracker" id="{AAAAFFA6-7E4D-4884-AB54-9F2B3FB3C8A7}">
          <p14:sldIdLst>
            <p14:sldId id="4659"/>
            <p14:sldId id="4535"/>
            <p14:sldId id="4536"/>
            <p14:sldId id="4537"/>
            <p14:sldId id="4538"/>
            <p14:sldId id="4539"/>
            <p14:sldId id="4540"/>
          </p14:sldIdLst>
        </p14:section>
      </p14:sectionLst>
    </p:ext>
    <p:ext uri="{EFAFB233-063F-42B5-8137-9DF3F51BA10A}">
      <p15:sldGuideLst xmlns:p15="http://schemas.microsoft.com/office/powerpoint/2012/main">
        <p15:guide id="1" pos="121" userDrawn="1">
          <p15:clr>
            <a:srgbClr val="A4A3A4"/>
          </p15:clr>
        </p15:guide>
        <p15:guide id="2" pos="7537"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AE"/>
    <a:srgbClr val="919396"/>
    <a:srgbClr val="C00000"/>
    <a:srgbClr val="00B050"/>
    <a:srgbClr val="F8F7F7"/>
    <a:srgbClr val="E2E2E2"/>
    <a:srgbClr val="FBC177"/>
    <a:srgbClr val="EEA6A7"/>
    <a:srgbClr val="8DE0C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4" autoAdjust="0"/>
    <p:restoredTop sz="24848" autoAdjust="0"/>
  </p:normalViewPr>
  <p:slideViewPr>
    <p:cSldViewPr snapToGrid="0" showGuides="1">
      <p:cViewPr varScale="1">
        <p:scale>
          <a:sx n="63" d="100"/>
          <a:sy n="63" d="100"/>
        </p:scale>
        <p:origin x="798" y="48"/>
      </p:cViewPr>
      <p:guideLst>
        <p:guide pos="121"/>
        <p:guide pos="7537"/>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B786AE-CFA9-4E1C-8000-CF320D38FABB}" type="datetimeFigureOut">
              <a:rPr lang="en-GB" smtClean="0"/>
              <a:t>13/08/2021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CE7F9-3C03-487C-80B0-B087C72CAC58}" type="slidenum">
              <a:rPr lang="en-GB" smtClean="0"/>
              <a:t>‹#›</a:t>
            </a:fld>
            <a:endParaRPr lang="en-GB"/>
          </a:p>
        </p:txBody>
      </p:sp>
    </p:spTree>
    <p:extLst>
      <p:ext uri="{BB962C8B-B14F-4D97-AF65-F5344CB8AC3E}">
        <p14:creationId xmlns:p14="http://schemas.microsoft.com/office/powerpoint/2010/main" val="110115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9351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Einstök</a:t>
            </a:r>
            <a:r>
              <a:rPr lang="en-US" sz="1200" b="0" u="none" strike="noStrike">
                <a:solidFill>
                  <a:schemeClr val="bg1"/>
                </a:solidFill>
                <a:effectLst/>
              </a:rPr>
              <a:t> born (2021). “</a:t>
            </a:r>
            <a:r>
              <a:rPr lang="en-US" sz="1200" b="0" i="0" kern="1200" err="1">
                <a:solidFill>
                  <a:schemeClr val="tx1"/>
                </a:solidFill>
                <a:effectLst/>
                <a:latin typeface="+mn-lt"/>
                <a:ea typeface="+mn-ea"/>
                <a:cs typeface="+mn-cs"/>
              </a:rPr>
              <a:t>Örorkulífeyrir</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styrkir</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og</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bætur</a:t>
            </a:r>
            <a:r>
              <a:rPr lang="en-US" sz="1200" b="0" i="0" u="none" strike="noStrike" kern="1200">
                <a:solidFill>
                  <a:schemeClr val="tx1"/>
                </a:solidFill>
                <a:effectLst/>
                <a:latin typeface="+mn-lt"/>
                <a:ea typeface="+mn-ea"/>
                <a:cs typeface="+mn-cs"/>
              </a:rPr>
              <a:t> (</a:t>
            </a:r>
            <a:r>
              <a:rPr lang="en-US" sz="1200" b="0" i="0" kern="1200">
                <a:solidFill>
                  <a:schemeClr val="tx1"/>
                </a:solidFill>
                <a:effectLst/>
                <a:latin typeface="+mn-lt"/>
                <a:ea typeface="+mn-ea"/>
                <a:cs typeface="+mn-cs"/>
              </a:rPr>
              <a:t>Invalidity pension, grants and benefits)”. Available at </a:t>
            </a:r>
            <a:r>
              <a:rPr lang="en-US" sz="1200" b="0" u="sng" strike="noStrike">
                <a:solidFill>
                  <a:schemeClr val="bg1"/>
                </a:solidFill>
                <a:effectLst/>
              </a:rPr>
              <a:t>https://www.einstokborn.is/is/rettindamal-og-upplysingar/ororkulifeyrir-styrkir-og-baetur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Trygginastofnun</a:t>
            </a:r>
            <a:r>
              <a:rPr lang="en-US" sz="1200" b="0" u="none" strike="noStrike">
                <a:solidFill>
                  <a:schemeClr val="bg1"/>
                </a:solidFill>
                <a:effectLst/>
              </a:rPr>
              <a:t> (2021). “</a:t>
            </a:r>
            <a:r>
              <a:rPr lang="en-US" sz="1200" b="0" u="none" strike="noStrike" err="1">
                <a:solidFill>
                  <a:schemeClr val="bg1"/>
                </a:solidFill>
                <a:effectLst/>
              </a:rPr>
              <a:t>Örorkulífeyrir</a:t>
            </a:r>
            <a:r>
              <a:rPr lang="en-US" sz="1200" b="0" u="none" strike="noStrike">
                <a:solidFill>
                  <a:schemeClr val="bg1"/>
                </a:solidFill>
                <a:effectLst/>
              </a:rPr>
              <a:t> (Disability pension)”. Available at </a:t>
            </a:r>
            <a:r>
              <a:rPr lang="en-US" sz="1200" b="0" u="sng" strike="noStrike">
                <a:solidFill>
                  <a:schemeClr val="bg1"/>
                </a:solidFill>
                <a:effectLst/>
              </a:rPr>
              <a:t>https://www.tr.is/ororka/ororkulifeyrir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SMA News Today (2020). “</a:t>
            </a:r>
            <a:r>
              <a:rPr kumimoji="0" lang="en-US" sz="1200" b="0" i="0" u="none" strike="noStrike" kern="1200" cap="none" spc="0" normalizeH="0" baseline="0" noProof="0" err="1">
                <a:ln>
                  <a:noFill/>
                </a:ln>
                <a:solidFill>
                  <a:srgbClr val="404040"/>
                </a:solidFill>
                <a:effectLst/>
                <a:uLnTx/>
                <a:uFillTx/>
                <a:latin typeface="+mn-lt"/>
                <a:ea typeface="+mn-ea"/>
                <a:cs typeface="+mn-cs"/>
              </a:rPr>
              <a:t>Evrysdi</a:t>
            </a:r>
            <a:r>
              <a:rPr kumimoji="0" lang="en-US" sz="1200" b="0" i="0" u="none" strike="noStrike" kern="1200" cap="none" spc="0" normalizeH="0" baseline="0" noProof="0">
                <a:ln>
                  <a:noFill/>
                </a:ln>
                <a:solidFill>
                  <a:srgbClr val="404040"/>
                </a:solidFill>
                <a:effectLst/>
                <a:uLnTx/>
                <a:uFillTx/>
                <a:latin typeface="+mn-lt"/>
                <a:ea typeface="+mn-ea"/>
                <a:cs typeface="+mn-cs"/>
              </a:rPr>
              <a:t> for SMA Under Accelerated Review in Europe”.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https://smanewstoday.com/news-posts/2020/08/18/evrysdi-for-sma-under-accelerated-review-in-europe/</a:t>
            </a:r>
          </a:p>
          <a:p>
            <a:pPr marL="228600" indent="-228600">
              <a:buFont typeface="+mj-lt"/>
              <a:buAutoNum type="arabicPeriod"/>
            </a:pPr>
            <a:r>
              <a:rPr lang="en-GB" sz="1200" b="0">
                <a:solidFill>
                  <a:schemeClr val="bg1"/>
                </a:solidFill>
              </a:rPr>
              <a:t>The European Medicines Agency (2021), “</a:t>
            </a:r>
            <a:r>
              <a:rPr lang="en-GB" sz="1200" b="0" err="1">
                <a:solidFill>
                  <a:schemeClr val="bg1"/>
                </a:solidFill>
              </a:rPr>
              <a:t>Evryisdi</a:t>
            </a:r>
            <a:r>
              <a:rPr lang="en-GB" sz="1200" b="0">
                <a:solidFill>
                  <a:schemeClr val="bg1"/>
                </a:solidFill>
              </a:rPr>
              <a:t>”. Available at: https://www.ema.europa.eu/en/medicines/human/EPAR/evrysdi</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FSMA (2021). “</a:t>
            </a:r>
            <a:r>
              <a:rPr lang="en-US" sz="1200" b="0" u="none" strike="noStrike" err="1">
                <a:solidFill>
                  <a:schemeClr val="bg1"/>
                </a:solidFill>
                <a:effectLst/>
              </a:rPr>
              <a:t>Sjúkdómurinn</a:t>
            </a:r>
            <a:r>
              <a:rPr lang="en-US" sz="1200" b="0" u="none" strike="noStrike">
                <a:solidFill>
                  <a:schemeClr val="bg1"/>
                </a:solidFill>
                <a:effectLst/>
              </a:rPr>
              <a:t>”. Available at </a:t>
            </a:r>
            <a:r>
              <a:rPr lang="en-US" sz="1200" b="0" u="sng" strike="noStrike">
                <a:solidFill>
                  <a:schemeClr val="bg1"/>
                </a:solidFill>
                <a:effectLst/>
              </a:rPr>
              <a:t>https://fsma.is/orsok-sjukdomsins/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Lyfjastofnun</a:t>
            </a:r>
            <a:r>
              <a:rPr lang="en-US" sz="1200" b="0" u="none" strike="noStrike">
                <a:solidFill>
                  <a:schemeClr val="bg1"/>
                </a:solidFill>
                <a:effectLst/>
              </a:rPr>
              <a:t> (2018). “31.10.2018 SPINRAZA (NUSINERSEN) A NEW DRUG SUBJECT TO LICENSING”. Available at </a:t>
            </a:r>
            <a:r>
              <a:rPr lang="en-US" sz="1200" b="0" u="sng" strike="noStrike">
                <a:solidFill>
                  <a:schemeClr val="bg1"/>
                </a:solidFill>
                <a:effectLst/>
              </a:rPr>
              <a:t>https://verd.lyfjastofnun.is/?id=2166</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Landspital</a:t>
            </a:r>
            <a:r>
              <a:rPr lang="en-US" sz="1200" b="0" u="none" strike="noStrike">
                <a:solidFill>
                  <a:schemeClr val="bg1"/>
                </a:solidFill>
                <a:effectLst/>
              </a:rPr>
              <a:t> (2018). “</a:t>
            </a:r>
            <a:r>
              <a:rPr lang="en-US" err="1"/>
              <a:t>Leiðbeiningar</a:t>
            </a:r>
            <a:r>
              <a:rPr lang="en-US"/>
              <a:t> um </a:t>
            </a:r>
            <a:r>
              <a:rPr lang="en-US" err="1"/>
              <a:t>notkun</a:t>
            </a:r>
            <a:r>
              <a:rPr lang="en-US"/>
              <a:t> á </a:t>
            </a:r>
            <a:r>
              <a:rPr lang="en-US" err="1"/>
              <a:t>nusinersen</a:t>
            </a:r>
            <a:r>
              <a:rPr lang="en-US"/>
              <a:t> (</a:t>
            </a:r>
            <a:r>
              <a:rPr lang="en-US" err="1"/>
              <a:t>Spinraza</a:t>
            </a:r>
            <a:r>
              <a:rPr lang="en-US"/>
              <a:t>®)”. Available at </a:t>
            </a:r>
            <a:r>
              <a:rPr lang="en-US" u="sng"/>
              <a:t>https://verd.lyfjastofnun.is/gogn/nusinersen__spinraza__oktober__2018.pdf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baseline="0">
                <a:solidFill>
                  <a:schemeClr val="bg1"/>
                </a:solidFill>
                <a:effectLst/>
              </a:rPr>
              <a:t>The European Commission (2021). “Iceland – Healthcare”. Available at </a:t>
            </a:r>
            <a:r>
              <a:rPr lang="en-US" sz="1200" b="0" u="sng" strike="noStrike" baseline="0">
                <a:solidFill>
                  <a:schemeClr val="bg1"/>
                </a:solidFill>
                <a:effectLst/>
              </a:rPr>
              <a:t>https://ec.europa.eu/social/main.jsp?catId=1114&amp;langId=en&amp;intPageId=4590</a:t>
            </a:r>
          </a:p>
          <a:p>
            <a:pPr rtl="0" eaLnBrk="1" fontAlgn="ctr" latinLnBrk="0" hangingPunct="1"/>
            <a:endParaRPr lang="en-US" sz="1200" b="1" i="0" u="sng"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Treatment and care guideline recommendations</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The country has adopted guidelines that provide treatment and care recommendations</a:t>
            </a:r>
            <a:r>
              <a:rPr lang="en-US" sz="1200" b="0" i="0" u="none" strike="noStrike" kern="1200" dirty="0">
                <a:solidFill>
                  <a:schemeClr val="tx1"/>
                </a:solidFill>
                <a:effectLst/>
                <a:latin typeface="+mn-lt"/>
                <a:ea typeface="+mn-ea"/>
                <a:cs typeface="+mn-cs"/>
              </a:rPr>
              <a:t> that reflect the most recent clinical consensus and evidence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The country has adopted guidelines that provide recommendations on care </a:t>
            </a:r>
            <a:r>
              <a:rPr lang="en-US" sz="1200" b="0" i="0" u="none" strike="noStrike" kern="1200" dirty="0">
                <a:solidFill>
                  <a:schemeClr val="tx1"/>
                </a:solidFill>
                <a:effectLst/>
                <a:latin typeface="+mn-lt"/>
                <a:ea typeface="+mn-ea"/>
                <a:cs typeface="+mn-cs"/>
              </a:rPr>
              <a:t>that reflect the most recent clinical consensus and evidence </a:t>
            </a:r>
            <a:r>
              <a:rPr lang="en-US" sz="1200" b="0" i="0" u="none" strike="noStrike" kern="1200">
                <a:solidFill>
                  <a:schemeClr val="tx1"/>
                </a:solidFill>
                <a:effectLst/>
                <a:latin typeface="+mn-lt"/>
                <a:ea typeface="+mn-ea"/>
                <a:cs typeface="+mn-cs"/>
              </a:rPr>
              <a:t>but not treatment</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The country has not adopted any guidelines and do not provide any treatment or care recommendations</a:t>
            </a:r>
          </a:p>
          <a:p>
            <a:pPr rtl="0" eaLnBrk="1" fontAlgn="ctr" latinLnBrk="0" hangingPunct="1"/>
            <a:endParaRPr lang="en-US" sz="1200" b="1" i="0" u="sng" strike="noStrike" kern="1200" dirty="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Treatment Availability</a:t>
            </a:r>
            <a:r>
              <a:rPr lang="en-US" sz="1200" b="1" i="0" u="none" strike="no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 </a:t>
            </a:r>
            <a:r>
              <a:rPr lang="en-US" sz="1200" b="0" i="1" u="none" strike="noStrike" kern="1200">
                <a:solidFill>
                  <a:schemeClr val="tx1"/>
                </a:solidFill>
                <a:effectLst/>
                <a:latin typeface="+mn-lt"/>
                <a:ea typeface="+mn-ea"/>
                <a:cs typeface="+mn-cs"/>
              </a:rPr>
              <a:t>As of </a:t>
            </a:r>
            <a:r>
              <a:rPr lang="en-US" sz="1200" b="0" i="1" u="none" strike="noStrike" kern="1200" dirty="0">
                <a:solidFill>
                  <a:schemeClr val="tx1"/>
                </a:solidFill>
                <a:effectLst/>
                <a:latin typeface="+mn-lt"/>
                <a:ea typeface="+mn-ea"/>
                <a:cs typeface="+mn-cs"/>
              </a:rPr>
              <a:t>30-April-2021</a:t>
            </a:r>
            <a:endParaRPr lang="en-US" sz="1200" b="0" i="0" u="none" strike="noStrike"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Treatment is reimbursed and there are no access restrictions to the relevant regulatory label*</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Treatment is reimbursed but there are access restrictions applied to the relevant regulatory label*</a:t>
            </a:r>
          </a:p>
          <a:p>
            <a:pPr rtl="0" eaLnBrk="1" fontAlgn="ctr" latinLnBrk="0" hangingPunct="1"/>
            <a:r>
              <a:rPr lang="en-US" sz="1200" b="1" i="0" u="none" strike="noStrike" kern="1200">
                <a:solidFill>
                  <a:schemeClr val="tx1"/>
                </a:solidFill>
                <a:effectLst/>
                <a:latin typeface="+mn-lt"/>
                <a:ea typeface="+mn-ea"/>
                <a:cs typeface="+mn-cs"/>
              </a:rPr>
              <a:t>Red:</a:t>
            </a:r>
            <a:r>
              <a:rPr lang="en-US" sz="1200" b="0" i="0" u="none" strike="noStrike" kern="1200" dirty="0">
                <a:solidFill>
                  <a:schemeClr val="tx1"/>
                </a:solidFill>
                <a:effectLst/>
                <a:latin typeface="+mn-lt"/>
                <a:ea typeface="+mn-ea"/>
                <a:cs typeface="+mn-cs"/>
              </a:rPr>
              <a:t> </a:t>
            </a:r>
            <a:r>
              <a:rPr lang="en-US" sz="1200" b="0" i="0" u="none" strike="noStrike" kern="1200">
                <a:solidFill>
                  <a:schemeClr val="tx1"/>
                </a:solidFill>
                <a:effectLst/>
                <a:latin typeface="+mn-lt"/>
                <a:ea typeface="+mn-ea"/>
                <a:cs typeface="+mn-cs"/>
              </a:rPr>
              <a:t>A negative reimbursement decision has been made resulting in no access for indicated patients</a:t>
            </a:r>
          </a:p>
          <a:p>
            <a:pPr rtl="0" eaLnBrk="1" fontAlgn="ctr" latinLnBrk="0" hangingPunct="1"/>
            <a:r>
              <a:rPr lang="en-US" sz="1200" b="1" i="0" u="none" strike="noStrike" kern="1200" dirty="0">
                <a:solidFill>
                  <a:schemeClr val="tx1"/>
                </a:solidFill>
                <a:effectLst/>
                <a:latin typeface="+mn-lt"/>
                <a:ea typeface="+mn-ea"/>
                <a:cs typeface="+mn-cs"/>
              </a:rPr>
              <a:t>Blue: </a:t>
            </a:r>
            <a:r>
              <a:rPr lang="en-US" sz="1200" b="0" i="0" u="none" strike="noStrike" kern="1200" dirty="0">
                <a:solidFill>
                  <a:schemeClr val="tx1"/>
                </a:solidFill>
                <a:effectLst/>
                <a:latin typeface="+mn-lt"/>
                <a:ea typeface="+mn-ea"/>
                <a:cs typeface="+mn-cs"/>
              </a:rPr>
              <a:t>Treatment is reimbursed through a formally agreed early access program</a:t>
            </a:r>
          </a:p>
          <a:p>
            <a:pPr rtl="0" eaLnBrk="1" fontAlgn="ctr" latinLnBrk="0" hangingPunct="1"/>
            <a:r>
              <a:rPr lang="en-GB" sz="1200" b="1" i="0" u="none" strike="noStrike" kern="1200">
                <a:solidFill>
                  <a:schemeClr val="tx1"/>
                </a:solidFill>
                <a:effectLst/>
                <a:latin typeface="+mn-lt"/>
                <a:ea typeface="+mn-ea"/>
                <a:cs typeface="+mn-cs"/>
              </a:rPr>
              <a:t>Grey: </a:t>
            </a:r>
            <a:r>
              <a:rPr lang="en-US" sz="1200" b="0" i="0" u="none" strike="noStrike" kern="1200" dirty="0">
                <a:solidFill>
                  <a:schemeClr val="tx1"/>
                </a:solidFill>
                <a:effectLst/>
                <a:latin typeface="+mn-lt"/>
                <a:ea typeface="+mn-ea"/>
                <a:cs typeface="+mn-cs"/>
              </a:rPr>
              <a:t>Product does not yet have marketing </a:t>
            </a:r>
            <a:r>
              <a:rPr lang="en-US" sz="1200" b="0" i="0" u="none" strike="noStrike" kern="1200" dirty="0" err="1">
                <a:solidFill>
                  <a:schemeClr val="tx1"/>
                </a:solidFill>
                <a:effectLst/>
                <a:latin typeface="+mn-lt"/>
                <a:ea typeface="+mn-ea"/>
                <a:cs typeface="+mn-cs"/>
              </a:rPr>
              <a:t>authorisation</a:t>
            </a:r>
            <a:r>
              <a:rPr lang="en-US" sz="1200" b="0" i="0" u="none" strike="noStrike" kern="1200" dirty="0">
                <a:solidFill>
                  <a:schemeClr val="tx1"/>
                </a:solidFill>
                <a:effectLst/>
                <a:latin typeface="+mn-lt"/>
                <a:ea typeface="+mn-ea"/>
                <a:cs typeface="+mn-cs"/>
              </a:rPr>
              <a:t>; or national reimbursement decision not yet finalized</a:t>
            </a:r>
            <a:endParaRPr lang="en-US" sz="1200" b="0" i="0" u="none" strike="noStrike" kern="1200">
              <a:solidFill>
                <a:schemeClr val="tx1"/>
              </a:solidFill>
              <a:effectLst/>
              <a:latin typeface="+mn-lt"/>
              <a:ea typeface="+mn-ea"/>
              <a:cs typeface="+mn-cs"/>
            </a:endParaRPr>
          </a:p>
          <a:p>
            <a:pPr rtl="0" eaLnBrk="1" fontAlgn="ctr" latinLnBrk="0" hangingPunct="1"/>
            <a:r>
              <a:rPr lang="en-GB" sz="1200" kern="1200" dirty="0">
                <a:solidFill>
                  <a:schemeClr val="tx1"/>
                </a:solidFill>
                <a:effectLst/>
                <a:latin typeface="+mn-lt"/>
                <a:ea typeface="+mn-ea"/>
                <a:cs typeface="+mn-cs"/>
              </a:rPr>
              <a:t>*EMA in most countries; national regulatory agencies in CH, MK, RS, RU, UA, UK</a:t>
            </a:r>
            <a:endParaRPr lang="en-US" sz="1200" b="0" i="0" u="none" strike="noStrike" kern="1200">
              <a:solidFill>
                <a:schemeClr val="tx1"/>
              </a:solidFill>
              <a:effectLst/>
              <a:latin typeface="+mn-lt"/>
              <a:ea typeface="+mn-ea"/>
              <a:cs typeface="+mn-cs"/>
            </a:endParaRPr>
          </a:p>
          <a:p>
            <a:pPr rtl="0" eaLnBrk="1" fontAlgn="ctr" latinLnBrk="0" hangingPunct="1"/>
            <a:endParaRPr lang="en-US" sz="1200" b="1" i="0" u="none" strike="noStrike" kern="1200">
              <a:solidFill>
                <a:schemeClr val="tx1"/>
              </a:solidFill>
              <a:effectLst/>
              <a:latin typeface="+mn-lt"/>
              <a:ea typeface="+mn-ea"/>
              <a:cs typeface="+mn-cs"/>
            </a:endParaRPr>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sz="1200">
              <a:solidFill>
                <a:srgbClr val="FE0ECB"/>
              </a:solidFill>
            </a:endParaRPr>
          </a:p>
          <a:p>
            <a:r>
              <a:rPr lang="en-GB" b="1" u="sng"/>
              <a:t>Indication Statements</a:t>
            </a:r>
          </a:p>
          <a:p>
            <a:r>
              <a:rPr lang="en-GB" b="1" u="none" err="1"/>
              <a:t>Spinraza</a:t>
            </a:r>
            <a:r>
              <a:rPr lang="en-GB" b="1" u="none"/>
              <a:t> </a:t>
            </a:r>
          </a:p>
          <a:p>
            <a:pPr marL="171450" indent="-171450">
              <a:buFont typeface="Arial" panose="020B0604020202020204" pitchFamily="34" charset="0"/>
              <a:buChar char="•"/>
            </a:pPr>
            <a:r>
              <a:rPr lang="en-GB"/>
              <a:t>EMA Label: </a:t>
            </a:r>
            <a:r>
              <a:rPr lang="en-US" err="1"/>
              <a:t>Spinraza</a:t>
            </a:r>
            <a:r>
              <a:rPr lang="en-US"/>
              <a:t> is indicated for the treatment of 5q Spinal Muscular Atrophy.</a:t>
            </a:r>
          </a:p>
          <a:p>
            <a:pPr marL="171450" indent="-171450">
              <a:buFont typeface="Arial" panose="020B0604020202020204" pitchFamily="34" charset="0"/>
              <a:buChar char="•"/>
            </a:pPr>
            <a:r>
              <a:rPr lang="en-US"/>
              <a:t>Source: EMA (2021). “Summary of Product Characteristics”. Available at </a:t>
            </a:r>
            <a:r>
              <a:rPr lang="en-US" u="sng"/>
              <a:t>https://www.ema.europa.eu/en/documents/product-information/spinraza-epar-product-information_en.pdf</a:t>
            </a:r>
          </a:p>
          <a:p>
            <a:pPr marL="0" indent="0">
              <a:buFont typeface="Arial" panose="020B0604020202020204" pitchFamily="34" charset="0"/>
              <a:buNone/>
            </a:pPr>
            <a:endParaRPr lang="en-US" u="none"/>
          </a:p>
          <a:p>
            <a:pPr marL="0" indent="0">
              <a:buFont typeface="Arial" panose="020B0604020202020204" pitchFamily="34" charset="0"/>
              <a:buNone/>
            </a:pPr>
            <a:r>
              <a:rPr lang="en-US" b="1" u="none" err="1"/>
              <a:t>Zolgensma</a:t>
            </a:r>
            <a:endParaRPr lang="en-US" b="1" u="none"/>
          </a:p>
          <a:p>
            <a:pPr marL="171450" indent="-171450">
              <a:buFont typeface="Arial" panose="020B0604020202020204" pitchFamily="34" charset="0"/>
              <a:buChar char="•"/>
            </a:pPr>
            <a:r>
              <a:rPr lang="en-US" u="none"/>
              <a:t>EMA Label: </a:t>
            </a:r>
            <a:r>
              <a:rPr lang="en-US" err="1"/>
              <a:t>Zolgensma</a:t>
            </a:r>
            <a:r>
              <a:rPr lang="en-US"/>
              <a:t> is indicated for the treatment of: </a:t>
            </a:r>
          </a:p>
          <a:p>
            <a:pPr marL="628650" lvl="1" indent="-171450">
              <a:buFontTx/>
              <a:buChar char="-"/>
            </a:pPr>
            <a:r>
              <a:rPr lang="en-US"/>
              <a:t>Patients with 5q spinal muscular atrophy (SMA) with a bi-allelic mutation in the SMN1 gene and a clinical diagnosis of SMA Type 1, </a:t>
            </a:r>
          </a:p>
          <a:p>
            <a:pPr marL="457200" lvl="1" indent="0">
              <a:buFontTx/>
              <a:buNone/>
            </a:pPr>
            <a:r>
              <a:rPr lang="en-US"/>
              <a:t>or </a:t>
            </a:r>
          </a:p>
          <a:p>
            <a:pPr marL="628650" lvl="1" indent="-171450">
              <a:buFontTx/>
              <a:buChar char="-"/>
            </a:pPr>
            <a:r>
              <a:rPr lang="en-US"/>
              <a:t>Patients with 5q SMA with a bi-allelic mutation in the SMN1 gene and up to 3 copies of the SMN2 gene.</a:t>
            </a:r>
            <a:endParaRPr lang="en-US" u="none"/>
          </a:p>
          <a:p>
            <a:pPr marL="171450" indent="-171450">
              <a:buFont typeface="Arial" panose="020B0604020202020204" pitchFamily="34" charset="0"/>
              <a:buChar char="•"/>
            </a:pPr>
            <a:r>
              <a:rPr lang="en-US" u="none"/>
              <a:t>Source: EMA (2020). “Summary of Product Characteristics”. “Available at </a:t>
            </a:r>
            <a:r>
              <a:rPr lang="en-US" u="sng"/>
              <a:t>https://www.ema.europa.eu/en/documents/product-information/zolgensma-epar-product-information_en.pdf</a:t>
            </a:r>
            <a:endParaRPr lang="en-GB" u="sng"/>
          </a:p>
          <a:p>
            <a:endParaRPr lang="en-GB" sz="1200">
              <a:solidFill>
                <a:srgbClr val="FE0ECB"/>
              </a:solidFill>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695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Einstök</a:t>
            </a:r>
            <a:r>
              <a:rPr lang="en-US" sz="1200" b="0" u="none" strike="noStrike">
                <a:solidFill>
                  <a:schemeClr val="bg1"/>
                </a:solidFill>
                <a:effectLst/>
              </a:rPr>
              <a:t> born (2021). “</a:t>
            </a:r>
            <a:r>
              <a:rPr lang="en-US" sz="1200" b="0" i="0" kern="1200" err="1">
                <a:solidFill>
                  <a:schemeClr val="tx1"/>
                </a:solidFill>
                <a:effectLst/>
                <a:latin typeface="+mn-lt"/>
                <a:ea typeface="+mn-ea"/>
                <a:cs typeface="+mn-cs"/>
              </a:rPr>
              <a:t>Örorkulífeyrir</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styrkir</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og</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bætur</a:t>
            </a:r>
            <a:r>
              <a:rPr lang="en-US" sz="1200" b="0" i="0" u="none" strike="noStrike" kern="1200">
                <a:solidFill>
                  <a:schemeClr val="tx1"/>
                </a:solidFill>
                <a:effectLst/>
                <a:latin typeface="+mn-lt"/>
                <a:ea typeface="+mn-ea"/>
                <a:cs typeface="+mn-cs"/>
              </a:rPr>
              <a:t> (</a:t>
            </a:r>
            <a:r>
              <a:rPr lang="en-US" sz="1200" b="0" i="0" kern="1200">
                <a:solidFill>
                  <a:schemeClr val="tx1"/>
                </a:solidFill>
                <a:effectLst/>
                <a:latin typeface="+mn-lt"/>
                <a:ea typeface="+mn-ea"/>
                <a:cs typeface="+mn-cs"/>
              </a:rPr>
              <a:t>Invalidity pension, grants and benefits)”. Available at </a:t>
            </a:r>
            <a:r>
              <a:rPr lang="en-US" sz="1200" b="0" u="sng" strike="noStrike">
                <a:solidFill>
                  <a:schemeClr val="bg1"/>
                </a:solidFill>
                <a:effectLst/>
              </a:rPr>
              <a:t>https://www.einstokborn.is/is/rettindamal-og-upplysingar/ororkulifeyrir-styrkir-og-baetur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Trygginastofnun</a:t>
            </a:r>
            <a:r>
              <a:rPr lang="en-US" sz="1200" b="0" u="none" strike="noStrike">
                <a:solidFill>
                  <a:schemeClr val="bg1"/>
                </a:solidFill>
                <a:effectLst/>
              </a:rPr>
              <a:t> (2021). “</a:t>
            </a:r>
            <a:r>
              <a:rPr lang="en-US" sz="1200" b="0" u="none" strike="noStrike" err="1">
                <a:solidFill>
                  <a:schemeClr val="bg1"/>
                </a:solidFill>
                <a:effectLst/>
              </a:rPr>
              <a:t>Örorkulífeyrir</a:t>
            </a:r>
            <a:r>
              <a:rPr lang="en-US" sz="1200" b="0" u="none" strike="noStrike">
                <a:solidFill>
                  <a:schemeClr val="bg1"/>
                </a:solidFill>
                <a:effectLst/>
              </a:rPr>
              <a:t> (Disability pension)”. Available at </a:t>
            </a:r>
            <a:r>
              <a:rPr lang="en-US" sz="1200" b="0" u="sng" strike="noStrike">
                <a:solidFill>
                  <a:schemeClr val="bg1"/>
                </a:solidFill>
                <a:effectLst/>
              </a:rPr>
              <a:t>https://www.tr.is/ororka/ororkulifeyrir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SMA News Today (2020). “</a:t>
            </a:r>
            <a:r>
              <a:rPr kumimoji="0" lang="en-US" sz="1200" b="0" i="0" u="none" strike="noStrike" kern="1200" cap="none" spc="0" normalizeH="0" baseline="0" noProof="0" dirty="0" err="1">
                <a:ln>
                  <a:noFill/>
                </a:ln>
                <a:solidFill>
                  <a:srgbClr val="404040"/>
                </a:solidFill>
                <a:effectLst/>
                <a:uLnTx/>
                <a:uFillTx/>
                <a:latin typeface="+mn-lt"/>
                <a:ea typeface="+mn-ea"/>
                <a:cs typeface="+mn-cs"/>
              </a:rPr>
              <a:t>Evrysdi</a:t>
            </a:r>
            <a:r>
              <a:rPr kumimoji="0" lang="en-US" sz="1200" b="0" i="0" u="none" strike="noStrike" kern="1200" cap="none" spc="0" normalizeH="0" baseline="0" noProof="0">
                <a:ln>
                  <a:noFill/>
                </a:ln>
                <a:solidFill>
                  <a:srgbClr val="404040"/>
                </a:solidFill>
                <a:effectLst/>
                <a:uLnTx/>
                <a:uFillTx/>
                <a:latin typeface="+mn-lt"/>
                <a:ea typeface="+mn-ea"/>
                <a:cs typeface="+mn-cs"/>
              </a:rPr>
              <a:t> for SMA Under Accelerated Review in Europe”.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https://smanewstoday.com/news-posts/2020/08/18/evrysdi-for-sma-under-accelerated-review-in-europe/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Roche Website (2020), “Roche Compassionate Use Program”, Available at </a:t>
            </a:r>
            <a:r>
              <a:rPr kumimoji="0" lang="en-US" sz="1200" b="0" i="0" u="sng" strike="noStrike" kern="1200" cap="none" spc="0" normalizeH="0" baseline="0" noProof="0">
                <a:ln>
                  <a:noFill/>
                </a:ln>
                <a:solidFill>
                  <a:srgbClr val="404040"/>
                </a:solidFill>
                <a:effectLst/>
                <a:uLnTx/>
                <a:uFillTx/>
                <a:latin typeface="+mn-lt"/>
                <a:ea typeface="+mn-ea"/>
                <a:cs typeface="+mn-cs"/>
              </a:rPr>
              <a:t>https://www.roche.com/research_and_development/who_we_are_how_we_work/clinical_trials/access_to_investigational_medicines.htm</a:t>
            </a:r>
            <a:endParaRPr kumimoji="0" lang="en-US" sz="1200" b="0" i="0" u="sng" strike="noStrike" kern="1200" cap="none" spc="0" normalizeH="0" baseline="0" noProof="0">
              <a:ln>
                <a:noFill/>
              </a:ln>
              <a:solidFill>
                <a:srgbClr val="404040"/>
              </a:solidFill>
              <a:effectLst/>
              <a:uLnTx/>
              <a:uFillTx/>
              <a:latin typeface="Arial"/>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FSMA (2021). “</a:t>
            </a:r>
            <a:r>
              <a:rPr lang="en-US" sz="1200" b="0" u="none" strike="noStrike" err="1">
                <a:solidFill>
                  <a:schemeClr val="bg1"/>
                </a:solidFill>
                <a:effectLst/>
              </a:rPr>
              <a:t>Sjúkdómurinn</a:t>
            </a:r>
            <a:r>
              <a:rPr lang="en-US" sz="1200" b="0" u="none" strike="noStrike">
                <a:solidFill>
                  <a:schemeClr val="bg1"/>
                </a:solidFill>
                <a:effectLst/>
              </a:rPr>
              <a:t>”. Available at </a:t>
            </a:r>
            <a:r>
              <a:rPr lang="en-US" sz="1200" b="0" u="sng" strike="noStrike">
                <a:solidFill>
                  <a:schemeClr val="bg1"/>
                </a:solidFill>
                <a:effectLst/>
              </a:rPr>
              <a:t>https://fsma.is/orsok-sjukdomsins/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Lyfjastofnun</a:t>
            </a:r>
            <a:r>
              <a:rPr lang="en-US" sz="1200" b="0" u="none" strike="noStrike">
                <a:solidFill>
                  <a:schemeClr val="bg1"/>
                </a:solidFill>
                <a:effectLst/>
              </a:rPr>
              <a:t> (2018). “31.10.2018 SPINRAZA (NUSINERSEN) A NEW DRUG SUBJECT TO LICENSING”. Available at </a:t>
            </a:r>
            <a:r>
              <a:rPr lang="en-US" sz="1200" b="0" u="sng" strike="noStrike">
                <a:solidFill>
                  <a:schemeClr val="bg1"/>
                </a:solidFill>
                <a:effectLst/>
              </a:rPr>
              <a:t>https://verd.lyfjastofnun.is/?id=2166</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Landspital</a:t>
            </a:r>
            <a:r>
              <a:rPr lang="en-US" sz="1200" b="0" u="none" strike="noStrike">
                <a:solidFill>
                  <a:schemeClr val="bg1"/>
                </a:solidFill>
                <a:effectLst/>
              </a:rPr>
              <a:t> (2018). “</a:t>
            </a:r>
            <a:r>
              <a:rPr lang="en-US" err="1"/>
              <a:t>Leiðbeiningar</a:t>
            </a:r>
            <a:r>
              <a:rPr lang="en-US"/>
              <a:t> um </a:t>
            </a:r>
            <a:r>
              <a:rPr lang="en-US" err="1"/>
              <a:t>notkun</a:t>
            </a:r>
            <a:r>
              <a:rPr lang="en-US"/>
              <a:t> á </a:t>
            </a:r>
            <a:r>
              <a:rPr lang="en-US" err="1"/>
              <a:t>nusinersen</a:t>
            </a:r>
            <a:r>
              <a:rPr lang="en-US"/>
              <a:t> (</a:t>
            </a:r>
            <a:r>
              <a:rPr lang="en-US" dirty="0" err="1"/>
              <a:t>Spinraza</a:t>
            </a:r>
            <a:r>
              <a:rPr lang="en-US"/>
              <a:t>®)”. Available at </a:t>
            </a:r>
            <a:r>
              <a:rPr lang="en-US" u="sng"/>
              <a:t>https://verd.lyfjastofnun.is/gogn/nusinersen__spinraza__oktober__2018.pdf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baseline="0">
                <a:solidFill>
                  <a:schemeClr val="bg1"/>
                </a:solidFill>
                <a:effectLst/>
              </a:rPr>
              <a:t>The European Commission (2021). “Iceland – Healthcare”. Available at </a:t>
            </a:r>
            <a:r>
              <a:rPr lang="en-US" sz="1200" b="0" u="sng" strike="noStrike" baseline="0">
                <a:solidFill>
                  <a:schemeClr val="bg1"/>
                </a:solidFill>
                <a:effectLst/>
              </a:rPr>
              <a:t>https://ec.europa.eu/social/main.jsp?catId=1114&amp;langId=en&amp;intPageId=4590</a:t>
            </a:r>
          </a:p>
          <a:p>
            <a:pPr rtl="0" eaLnBrk="1" fontAlgn="ctr" latinLnBrk="0" hangingPunct="1"/>
            <a:endParaRPr lang="en-US" sz="1200" b="1" i="0" u="none" strike="noStrike" kern="1200" dirty="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Selected </a:t>
            </a:r>
            <a:r>
              <a:rPr lang="en-US" sz="1200" b="1" i="0" u="sng" strike="noStrike" kern="1200">
                <a:solidFill>
                  <a:schemeClr val="tx1"/>
                </a:solidFill>
                <a:effectLst/>
                <a:latin typeface="+mn-lt"/>
                <a:ea typeface="+mn-ea"/>
                <a:cs typeface="+mn-cs"/>
              </a:rPr>
              <a:t>care </a:t>
            </a:r>
            <a:r>
              <a:rPr lang="en-US" sz="1200" b="1" i="0" u="sng" strike="noStrike" kern="1200" dirty="0">
                <a:solidFill>
                  <a:schemeClr val="tx1"/>
                </a:solidFill>
                <a:effectLst/>
                <a:latin typeface="+mn-lt"/>
                <a:ea typeface="+mn-ea"/>
                <a:cs typeface="+mn-cs"/>
              </a:rPr>
              <a:t>provisions</a:t>
            </a:r>
          </a:p>
          <a:p>
            <a:r>
              <a:rPr lang="en-US"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Selected care provisions analysed are reimbursed for SMA patients and caregivers without major issues experienced to gain access to these services</a:t>
            </a:r>
            <a:endParaRPr lang="en-US" sz="1200" kern="1200" dirty="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Selected care provisions analysed are reimbursed for SMA patients or caregivers but there are issues for patients to access the necessary care</a:t>
            </a:r>
          </a:p>
          <a:p>
            <a:pPr rtl="0" eaLnBrk="1" fontAlgn="ctr" latinLnBrk="0" hangingPunct="1"/>
            <a:r>
              <a:rPr lang="en-US" sz="1200" b="1" i="0" u="none" strike="noStrike" kern="1200">
                <a:solidFill>
                  <a:schemeClr val="tx1"/>
                </a:solidFill>
                <a:effectLst/>
                <a:latin typeface="+mn-lt"/>
                <a:ea typeface="+mn-ea"/>
                <a:cs typeface="+mn-cs"/>
              </a:rPr>
              <a:t>Red: </a:t>
            </a:r>
            <a:r>
              <a:rPr lang="en-GB" sz="1200" kern="1200" dirty="0">
                <a:solidFill>
                  <a:schemeClr val="tx1"/>
                </a:solidFill>
                <a:effectLst/>
                <a:latin typeface="+mn-lt"/>
                <a:ea typeface="+mn-ea"/>
                <a:cs typeface="+mn-cs"/>
              </a:rPr>
              <a:t>Selected care provisions analysed are not reimbursed or limited for SMA patients or caregivers</a:t>
            </a:r>
          </a:p>
          <a:p>
            <a:pPr rtl="0" eaLnBrk="1" fontAlgn="ctr" latinLnBrk="0" hangingPunct="1"/>
            <a:endParaRPr lang="en-US" sz="1200" b="1" i="0" u="none" strike="noStrike" kern="1200">
              <a:solidFill>
                <a:schemeClr val="tx1"/>
              </a:solidFill>
              <a:effectLst/>
              <a:latin typeface="+mn-lt"/>
              <a:ea typeface="+mn-ea"/>
              <a:cs typeface="+mn-cs"/>
            </a:endParaRPr>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sz="1200">
              <a:solidFill>
                <a:srgbClr val="FE0ECB"/>
              </a:solidFill>
            </a:endParaRPr>
          </a:p>
          <a:p>
            <a:r>
              <a:rPr lang="en-GB" b="1" u="sng"/>
              <a:t>Indication Statements</a:t>
            </a:r>
          </a:p>
          <a:p>
            <a:r>
              <a:rPr lang="en-GB" b="1" u="none" dirty="0" err="1"/>
              <a:t>Spinraza</a:t>
            </a:r>
            <a:r>
              <a:rPr lang="en-GB" b="1" u="none"/>
              <a:t> </a:t>
            </a:r>
          </a:p>
          <a:p>
            <a:pPr marL="171450" indent="-171450">
              <a:buFont typeface="Arial" panose="020B0604020202020204" pitchFamily="34" charset="0"/>
              <a:buChar char="•"/>
            </a:pPr>
            <a:r>
              <a:rPr lang="en-GB"/>
              <a:t>EMA Label: </a:t>
            </a:r>
            <a:r>
              <a:rPr lang="en-US" dirty="0" err="1"/>
              <a:t>Spinraza</a:t>
            </a:r>
            <a:r>
              <a:rPr lang="en-US"/>
              <a:t> is indicated for the treatment of 5q Spinal Muscular Atrophy.</a:t>
            </a:r>
          </a:p>
          <a:p>
            <a:pPr marL="171450" indent="-171450">
              <a:buFont typeface="Arial" panose="020B0604020202020204" pitchFamily="34" charset="0"/>
              <a:buChar char="•"/>
            </a:pPr>
            <a:r>
              <a:rPr lang="en-US"/>
              <a:t>Source: EMA (2021). “Summary of Product Characteristics”. Available at </a:t>
            </a:r>
            <a:r>
              <a:rPr lang="en-US" u="sng"/>
              <a:t>https://www.ema.europa.eu/en/documents/product-information/spinraza-epar-product-information_en.pdf</a:t>
            </a:r>
          </a:p>
          <a:p>
            <a:pPr marL="0" indent="0">
              <a:buFont typeface="Arial" panose="020B0604020202020204" pitchFamily="34" charset="0"/>
              <a:buNone/>
            </a:pPr>
            <a:endParaRPr lang="en-US" u="none"/>
          </a:p>
          <a:p>
            <a:pPr marL="0" indent="0">
              <a:buFont typeface="Arial" panose="020B0604020202020204" pitchFamily="34" charset="0"/>
              <a:buNone/>
            </a:pPr>
            <a:r>
              <a:rPr lang="en-US" b="1" u="none" dirty="0" err="1"/>
              <a:t>Zolgensma</a:t>
            </a:r>
            <a:endParaRPr lang="en-US" b="1" u="none"/>
          </a:p>
          <a:p>
            <a:pPr marL="171450" indent="-171450">
              <a:buFont typeface="Arial" panose="020B0604020202020204" pitchFamily="34" charset="0"/>
              <a:buChar char="•"/>
            </a:pPr>
            <a:r>
              <a:rPr lang="en-US" u="none"/>
              <a:t>EMA Label: </a:t>
            </a:r>
            <a:r>
              <a:rPr lang="en-US" dirty="0" err="1"/>
              <a:t>Zolgensma</a:t>
            </a:r>
            <a:r>
              <a:rPr lang="en-US"/>
              <a:t> is indicated for the treatment of: </a:t>
            </a:r>
          </a:p>
          <a:p>
            <a:pPr marL="628650" lvl="1" indent="-171450">
              <a:buFontTx/>
              <a:buChar char="-"/>
            </a:pPr>
            <a:r>
              <a:rPr lang="en-US"/>
              <a:t>Patients with 5q spinal muscular atrophy (SMA) with a bi-allelic mutation in the SMN1 gene and a clinical diagnosis of SMA Type 1, </a:t>
            </a:r>
          </a:p>
          <a:p>
            <a:pPr marL="457200" lvl="1" indent="0">
              <a:buFontTx/>
              <a:buNone/>
            </a:pPr>
            <a:r>
              <a:rPr lang="en-US"/>
              <a:t>or </a:t>
            </a:r>
          </a:p>
          <a:p>
            <a:pPr marL="628650" lvl="1" indent="-171450">
              <a:buFontTx/>
              <a:buChar char="-"/>
            </a:pPr>
            <a:r>
              <a:rPr lang="en-US"/>
              <a:t>Patients with 5q SMA with a bi-allelic mutation in the SMN1 gene and up to 3 copies of the SMN2 gene.</a:t>
            </a:r>
            <a:endParaRPr lang="en-US" u="none"/>
          </a:p>
          <a:p>
            <a:pPr marL="171450" indent="-171450">
              <a:buFont typeface="Arial" panose="020B0604020202020204" pitchFamily="34" charset="0"/>
              <a:buChar char="•"/>
            </a:pPr>
            <a:r>
              <a:rPr lang="en-US" u="none"/>
              <a:t>Source: EMA (2020). “Summary of Product Characteristics”. “Available at </a:t>
            </a:r>
            <a:r>
              <a:rPr lang="en-US" u="sng"/>
              <a:t>https://www.ema.europa.eu/en/documents/product-information/zolgensma-epar-product-information_en.pdf</a:t>
            </a:r>
            <a:endParaRPr lang="en-GB" u="sng"/>
          </a:p>
          <a:p>
            <a:endParaRPr lang="en-GB" sz="1200">
              <a:solidFill>
                <a:srgbClr val="FE0ECB"/>
              </a:solidFill>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225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651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628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u="sng" dirty="0"/>
          </a:p>
          <a:p>
            <a:r>
              <a:rPr lang="en-GB" b="1" u="sng" dirty="0"/>
              <a:t>EMA Indication Statements</a:t>
            </a:r>
          </a:p>
          <a:p>
            <a:r>
              <a:rPr lang="en-GB" b="1" u="none" dirty="0"/>
              <a:t>Spinraza </a:t>
            </a:r>
          </a:p>
          <a:p>
            <a:pPr marL="171450" indent="-171450">
              <a:buFont typeface="Arial" panose="020B0604020202020204" pitchFamily="34" charset="0"/>
              <a:buChar char="•"/>
            </a:pPr>
            <a:r>
              <a:rPr lang="en-GB" dirty="0"/>
              <a:t>EMA Label: </a:t>
            </a:r>
            <a:r>
              <a:rPr lang="en-US" dirty="0"/>
              <a:t>Spinraza is indicated for the treatment of 5q Spinal Muscular Atrophy.</a:t>
            </a:r>
          </a:p>
          <a:p>
            <a:pPr marL="171450" indent="-171450">
              <a:buFont typeface="Arial" panose="020B0604020202020204" pitchFamily="34" charset="0"/>
              <a:buChar char="•"/>
            </a:pPr>
            <a:r>
              <a:rPr lang="en-US" dirty="0"/>
              <a:t>Source: EMA (2021). “Summary of Product Characteristics”. Available at </a:t>
            </a:r>
            <a:r>
              <a:rPr lang="en-US" u="sng" dirty="0"/>
              <a:t>https://www.ema.europa.eu/en/documents/product-information/spinraza-epar-product-information_en.pdf</a:t>
            </a:r>
          </a:p>
          <a:p>
            <a:pPr marL="0" indent="0">
              <a:buFont typeface="Arial" panose="020B0604020202020204" pitchFamily="34" charset="0"/>
              <a:buNone/>
            </a:pPr>
            <a:endParaRPr lang="en-US" u="none" dirty="0"/>
          </a:p>
          <a:p>
            <a:pPr marL="0" indent="0">
              <a:buFont typeface="Arial" panose="020B0604020202020204" pitchFamily="34" charset="0"/>
              <a:buNone/>
            </a:pPr>
            <a:r>
              <a:rPr lang="en-US" b="1" u="none" dirty="0"/>
              <a:t>Zolgensma</a:t>
            </a:r>
          </a:p>
          <a:p>
            <a:pPr marL="171450" indent="-171450">
              <a:buFont typeface="Arial" panose="020B0604020202020204" pitchFamily="34" charset="0"/>
              <a:buChar char="•"/>
            </a:pPr>
            <a:r>
              <a:rPr lang="en-US" u="none" dirty="0"/>
              <a:t>EMA Label: </a:t>
            </a:r>
            <a:r>
              <a:rPr lang="en-US" dirty="0"/>
              <a:t>Zolgensma is indicated for the treatment of: </a:t>
            </a:r>
          </a:p>
          <a:p>
            <a:pPr marL="628650" lvl="1" indent="-171450">
              <a:buFontTx/>
              <a:buChar char="-"/>
            </a:pPr>
            <a:r>
              <a:rPr lang="en-US" dirty="0"/>
              <a:t>Patients with 5q spinal muscular atrophy (SMA) with a bi-allelic mutation in the SMN1 gene and a clinical diagnosis of SMA Type 1, </a:t>
            </a:r>
          </a:p>
          <a:p>
            <a:pPr marL="457200" lvl="1" indent="0">
              <a:buFontTx/>
              <a:buNone/>
            </a:pPr>
            <a:r>
              <a:rPr lang="en-US" dirty="0"/>
              <a:t>or </a:t>
            </a:r>
          </a:p>
          <a:p>
            <a:pPr marL="628650" lvl="1" indent="-171450">
              <a:buFontTx/>
              <a:buChar char="-"/>
            </a:pPr>
            <a:r>
              <a:rPr lang="en-US" dirty="0"/>
              <a:t>Patients with 5q SMA with a bi-allelic mutation in the SMN1 gene and up to 3 copies of the SMN2 gene.</a:t>
            </a:r>
            <a:endParaRPr lang="en-US" u="none" dirty="0"/>
          </a:p>
          <a:p>
            <a:pPr marL="171450" indent="-171450">
              <a:buFont typeface="Arial" panose="020B0604020202020204" pitchFamily="34" charset="0"/>
              <a:buChar char="•"/>
            </a:pPr>
            <a:r>
              <a:rPr lang="en-US" u="none" dirty="0"/>
              <a:t>Source: EMA (2020). “Summary of Product Characteristics”. “Available at </a:t>
            </a:r>
            <a:r>
              <a:rPr lang="en-US" u="sng" dirty="0"/>
              <a:t>https://www.ema.europa.eu/en/documents/product-information/zolgensma-epar-product-information_en.pdf</a:t>
            </a:r>
            <a:endParaRPr lang="en-GB" u="sng" dirty="0"/>
          </a:p>
          <a:p>
            <a:endParaRPr lang="en-GB" sz="1200" dirty="0">
              <a:solidFill>
                <a:srgbClr val="FE0ECB"/>
              </a:solidFil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051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Metric Status Criteria</a:t>
            </a:r>
          </a:p>
          <a:p>
            <a:r>
              <a:rPr lang="en-US" b="0"/>
              <a:t>Individual criteria for each metric are provided in subsequent slides</a:t>
            </a:r>
          </a:p>
          <a:p>
            <a:endParaRPr lang="en-US" b="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GB"/>
          </a:p>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78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kern="1200" err="1">
                <a:solidFill>
                  <a:schemeClr val="tx1"/>
                </a:solidFill>
                <a:effectLst/>
                <a:latin typeface="+mn-lt"/>
                <a:ea typeface="+mn-ea"/>
                <a:cs typeface="+mn-cs"/>
              </a:rPr>
              <a:t>Einstök</a:t>
            </a:r>
            <a:r>
              <a:rPr lang="en-US" sz="1200" b="0" i="0" kern="1200">
                <a:solidFill>
                  <a:schemeClr val="tx1"/>
                </a:solidFill>
                <a:effectLst/>
                <a:latin typeface="+mn-lt"/>
                <a:ea typeface="+mn-ea"/>
                <a:cs typeface="+mn-cs"/>
              </a:rPr>
              <a:t> born (2021). “Company Law”. Available at </a:t>
            </a:r>
            <a:r>
              <a:rPr lang="en-US" sz="1200" b="0" i="0" u="sng" kern="1200">
                <a:solidFill>
                  <a:schemeClr val="tx1"/>
                </a:solidFill>
                <a:effectLst/>
                <a:latin typeface="+mn-lt"/>
                <a:ea typeface="+mn-ea"/>
                <a:cs typeface="+mn-cs"/>
              </a:rPr>
              <a:t>https://www.einstokborn.is/is/felagid/log-felagsins</a:t>
            </a:r>
            <a:endParaRPr lang="en-US" sz="1200" b="0" u="sng"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Rare Disease Day (2021). “Events: </a:t>
            </a:r>
            <a:r>
              <a:rPr lang="en-US" sz="1200" b="0" i="0" kern="1200" err="1">
                <a:solidFill>
                  <a:schemeClr val="tx1"/>
                </a:solidFill>
                <a:effectLst/>
                <a:latin typeface="+mn-lt"/>
                <a:ea typeface="+mn-ea"/>
                <a:cs typeface="+mn-cs"/>
              </a:rPr>
              <a:t>Einstök</a:t>
            </a:r>
            <a:r>
              <a:rPr lang="en-US" sz="1200" b="0" i="0" kern="1200">
                <a:solidFill>
                  <a:schemeClr val="tx1"/>
                </a:solidFill>
                <a:effectLst/>
                <a:latin typeface="+mn-lt"/>
                <a:ea typeface="+mn-ea"/>
                <a:cs typeface="+mn-cs"/>
              </a:rPr>
              <a:t> born </a:t>
            </a:r>
            <a:r>
              <a:rPr lang="en-US" sz="1200" b="0" i="0" kern="1200" err="1">
                <a:solidFill>
                  <a:schemeClr val="tx1"/>
                </a:solidFill>
                <a:effectLst/>
                <a:latin typeface="+mn-lt"/>
                <a:ea typeface="+mn-ea"/>
                <a:cs typeface="+mn-cs"/>
              </a:rPr>
              <a:t>og</a:t>
            </a:r>
            <a:r>
              <a:rPr lang="en-US" sz="1200" b="0" i="0" kern="1200">
                <a:solidFill>
                  <a:schemeClr val="tx1"/>
                </a:solidFill>
                <a:effectLst/>
                <a:latin typeface="+mn-lt"/>
                <a:ea typeface="+mn-ea"/>
                <a:cs typeface="+mn-cs"/>
              </a:rPr>
              <a:t> </a:t>
            </a:r>
            <a:r>
              <a:rPr lang="en-US" sz="1200" b="0" i="0" kern="1200" err="1">
                <a:solidFill>
                  <a:schemeClr val="tx1"/>
                </a:solidFill>
                <a:effectLst/>
                <a:latin typeface="+mn-lt"/>
                <a:ea typeface="+mn-ea"/>
                <a:cs typeface="+mn-cs"/>
              </a:rPr>
              <a:t>fullorðnir</a:t>
            </a:r>
            <a:r>
              <a:rPr lang="en-US" sz="1200" b="0" i="0" kern="1200">
                <a:solidFill>
                  <a:schemeClr val="tx1"/>
                </a:solidFill>
                <a:effectLst/>
                <a:latin typeface="+mn-lt"/>
                <a:ea typeface="+mn-ea"/>
                <a:cs typeface="+mn-cs"/>
              </a:rPr>
              <a:t> / Unique children and adults in Iceland”. Available at </a:t>
            </a:r>
            <a:r>
              <a:rPr lang="en-US" sz="1200" b="0" u="sng" strike="noStrike">
                <a:solidFill>
                  <a:schemeClr val="bg1"/>
                </a:solidFill>
                <a:effectLst/>
              </a:rPr>
              <a:t>https://www.rarediseaseday.org/event/iceland/749</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Ministry of Health (2019). “Health Policy: A policy for Iceland’s health services until 2030”. Available at </a:t>
            </a:r>
            <a:r>
              <a:rPr lang="en-US" sz="1200" b="0" u="sng" strike="noStrike">
                <a:solidFill>
                  <a:schemeClr val="bg1"/>
                </a:solidFill>
                <a:effectLst/>
              </a:rPr>
              <a:t>https://www.government.is/library/01-Ministries/Ministry-of-HealTh/PDF-skjol/Heilbrigdisstefna_english.pdf</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FSMA (2021). “FSMA á </a:t>
            </a:r>
            <a:r>
              <a:rPr lang="en-US" sz="1200" b="0" u="none" strike="noStrike" err="1">
                <a:solidFill>
                  <a:schemeClr val="bg1"/>
                </a:solidFill>
                <a:effectLst/>
              </a:rPr>
              <a:t>Íslandi</a:t>
            </a:r>
            <a:r>
              <a:rPr lang="en-US" sz="1200" b="0" u="none" strike="noStrike">
                <a:solidFill>
                  <a:schemeClr val="bg1"/>
                </a:solidFill>
                <a:effectLst/>
              </a:rPr>
              <a:t> (FSMA in Iceland)”. Available at </a:t>
            </a:r>
            <a:r>
              <a:rPr lang="en-US" sz="1200" b="0" u="sng" strike="noStrike">
                <a:solidFill>
                  <a:schemeClr val="bg1"/>
                </a:solidFill>
                <a:effectLst/>
              </a:rPr>
              <a:t>https://fsma.is/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FSMA (2021). “</a:t>
            </a:r>
            <a:r>
              <a:rPr lang="en-US" sz="1200" b="0" u="none" strike="noStrike" err="1">
                <a:solidFill>
                  <a:schemeClr val="bg1"/>
                </a:solidFill>
                <a:effectLst/>
              </a:rPr>
              <a:t>Sjúkdómurinn</a:t>
            </a:r>
            <a:r>
              <a:rPr lang="en-US" sz="1200" b="0" u="none" strike="noStrike">
                <a:solidFill>
                  <a:schemeClr val="bg1"/>
                </a:solidFill>
                <a:effectLst/>
              </a:rPr>
              <a:t>”. Available at </a:t>
            </a:r>
            <a:r>
              <a:rPr lang="en-US" sz="1200" b="0" u="sng" strike="noStrike">
                <a:solidFill>
                  <a:schemeClr val="bg1"/>
                </a:solidFill>
                <a:effectLst/>
              </a:rPr>
              <a:t>https://fsma.is/orsok-sjukdomsins/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National strategies for rare / genetic disorders</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Currently valid national rare disease strategy</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Expired/outdated national rare disease strategy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national rare disease strategy </a:t>
            </a:r>
          </a:p>
          <a:p>
            <a:pPr rtl="0" eaLnBrk="1" fontAlgn="ctr" latinLnBrk="0" hangingPunct="1"/>
            <a:endParaRPr lang="en-US" sz="1200" b="0"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Patient </a:t>
            </a:r>
            <a:r>
              <a:rPr lang="en-US" sz="1200" b="1" i="0" u="sng" strike="noStrike" kern="1200" dirty="0" err="1">
                <a:solidFill>
                  <a:schemeClr val="tx1"/>
                </a:solidFill>
                <a:effectLst/>
                <a:latin typeface="+mn-lt"/>
                <a:ea typeface="+mn-ea"/>
                <a:cs typeface="+mn-cs"/>
              </a:rPr>
              <a:t>organisations</a:t>
            </a:r>
            <a:r>
              <a:rPr lang="en-US" sz="1200" b="1" i="0" u="sng" strike="noStrike" kern="1200">
                <a:solidFill>
                  <a:schemeClr val="tx1"/>
                </a:solidFill>
                <a:effectLst/>
                <a:latin typeface="+mn-lt"/>
                <a:ea typeface="+mn-ea"/>
                <a:cs typeface="+mn-cs"/>
              </a:rPr>
              <a:t> and advocacy </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Dedicated patient group supporting SMA patients who both support and politically advocate for patients</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Dedicated patient group supporting SMA patients but their mandate focuses on patient support rather than political advocacy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dedicated patient group supporting SMA patients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498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FSMA (2021). “</a:t>
            </a:r>
            <a:r>
              <a:rPr lang="en-US" sz="1200" b="0" u="none" strike="noStrike" err="1">
                <a:solidFill>
                  <a:schemeClr val="bg1"/>
                </a:solidFill>
                <a:effectLst/>
              </a:rPr>
              <a:t>Sjúkdómurinn</a:t>
            </a:r>
            <a:r>
              <a:rPr lang="en-US" sz="1200" b="0" u="none" strike="noStrike">
                <a:solidFill>
                  <a:schemeClr val="bg1"/>
                </a:solidFill>
                <a:effectLst/>
              </a:rPr>
              <a:t>”. Available at </a:t>
            </a:r>
            <a:r>
              <a:rPr lang="en-US" sz="1200" b="0" u="sng" strike="noStrike">
                <a:solidFill>
                  <a:schemeClr val="bg1"/>
                </a:solidFill>
                <a:effectLst/>
              </a:rPr>
              <a:t>https://fsma.is/orsok-sjukdomsins/</a:t>
            </a:r>
            <a:endParaRPr lang="en-US" sz="1200" b="0" u="none" strike="noStrike">
              <a:solidFill>
                <a:schemeClr val="bg1"/>
              </a:solidFill>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Verhaart</a:t>
            </a:r>
            <a:r>
              <a:rPr lang="en-US" sz="1200" b="0" u="none" strike="noStrike">
                <a:solidFill>
                  <a:schemeClr val="bg1"/>
                </a:solidFill>
                <a:effectLst/>
              </a:rPr>
              <a:t>, I. E. C., et al. (2017). “</a:t>
            </a:r>
            <a:r>
              <a:rPr lang="en-US" sz="1200" b="0" i="0" kern="1200">
                <a:solidFill>
                  <a:schemeClr val="tx1"/>
                </a:solidFill>
                <a:effectLst/>
                <a:latin typeface="+mn-lt"/>
                <a:ea typeface="+mn-ea"/>
                <a:cs typeface="+mn-cs"/>
              </a:rPr>
              <a:t>Prevalence, incidence and carrier frequency of 5q–linked spinal muscular atrophy – a literature review</a:t>
            </a:r>
            <a:r>
              <a:rPr lang="en-US" sz="1200" b="0" u="none" strike="noStrike">
                <a:solidFill>
                  <a:schemeClr val="bg1"/>
                </a:solidFill>
                <a:effectLst/>
              </a:rPr>
              <a:t>”. Available at </a:t>
            </a:r>
            <a:r>
              <a:rPr lang="en-US" sz="1200" b="0" u="sng" strike="noStrike">
                <a:solidFill>
                  <a:schemeClr val="bg1"/>
                </a:solidFill>
                <a:effectLst/>
              </a:rPr>
              <a:t>https://ojrd.biomedcentral.com/articles/10.1186/s13023-017-0671-8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Ludvigsson</a:t>
            </a:r>
            <a:r>
              <a:rPr lang="en-US" sz="1200" b="0" u="none" strike="noStrike">
                <a:solidFill>
                  <a:schemeClr val="bg1"/>
                </a:solidFill>
                <a:effectLst/>
              </a:rPr>
              <a:t>, P., </a:t>
            </a:r>
            <a:r>
              <a:rPr lang="en-US" sz="1200" b="0" u="none" strike="noStrike" err="1">
                <a:solidFill>
                  <a:schemeClr val="bg1"/>
                </a:solidFill>
                <a:effectLst/>
              </a:rPr>
              <a:t>Olafsson</a:t>
            </a:r>
            <a:r>
              <a:rPr lang="en-US" sz="1200" b="0" u="none" strike="noStrike">
                <a:solidFill>
                  <a:schemeClr val="bg1"/>
                </a:solidFill>
                <a:effectLst/>
              </a:rPr>
              <a:t>, E. and Hauser, W. A. (1999). “Spinal muscular atrophy. Incidence in Iceland”. Available at </a:t>
            </a:r>
            <a:r>
              <a:rPr lang="en-US" sz="1200" b="0" u="sng" strike="noStrike">
                <a:solidFill>
                  <a:schemeClr val="bg1"/>
                </a:solidFill>
                <a:effectLst/>
              </a:rPr>
              <a:t>https://pubmed.ncbi.nlm.nih.gov/10461052/</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a:solidFill>
                  <a:schemeClr val="bg1"/>
                </a:solidFill>
              </a:rPr>
              <a:t>WHO (2001). “Mental Health Evidence Country Profiles: European Region (EUR)”. Available at </a:t>
            </a:r>
            <a:r>
              <a:rPr lang="en-US" sz="1200" b="0" u="sng">
                <a:solidFill>
                  <a:schemeClr val="bg1"/>
                </a:solidFill>
              </a:rPr>
              <a:t>https://www.who.int/mental_health/evidence/Country_profiles_Europe.pdf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Landpitali</a:t>
            </a:r>
            <a:r>
              <a:rPr lang="en-US" sz="1200" b="0" u="none" strike="noStrike">
                <a:solidFill>
                  <a:schemeClr val="bg1"/>
                </a:solidFill>
                <a:effectLst/>
              </a:rPr>
              <a:t> (2021). “Practical Information”. Available at </a:t>
            </a:r>
            <a:r>
              <a:rPr lang="en-US" sz="1200" b="0" u="sng" strike="noStrike">
                <a:solidFill>
                  <a:schemeClr val="bg1"/>
                </a:solidFill>
                <a:effectLst/>
              </a:rPr>
              <a:t>https://www.landspitali.is/um-landspitala/languages/landspitali-the-national-university-hospital-of-iceland/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err="1">
                <a:solidFill>
                  <a:schemeClr val="bg1"/>
                </a:solidFill>
                <a:effectLst/>
              </a:rPr>
              <a:t>Worldometer</a:t>
            </a:r>
            <a:r>
              <a:rPr lang="en-US" sz="1200" b="0" u="none" strike="noStrike">
                <a:solidFill>
                  <a:schemeClr val="bg1"/>
                </a:solidFill>
                <a:effectLst/>
              </a:rPr>
              <a:t> (2021). “European Countries by population 2021”. Available at </a:t>
            </a:r>
            <a:r>
              <a:rPr lang="en-US" sz="1200" b="0" u="sng" strike="noStrike">
                <a:solidFill>
                  <a:schemeClr val="bg1"/>
                </a:solidFill>
                <a:effectLst/>
              </a:rPr>
              <a:t>https://www.worldometers.info/population/countries-in-europe-by-population/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World Population Review (2021). “</a:t>
            </a:r>
            <a:r>
              <a:rPr lang="en-US" sz="1200" b="0" i="0" kern="1200">
                <a:solidFill>
                  <a:schemeClr val="tx1"/>
                </a:solidFill>
                <a:effectLst/>
                <a:latin typeface="+mn-lt"/>
                <a:ea typeface="+mn-ea"/>
                <a:cs typeface="+mn-cs"/>
              </a:rPr>
              <a:t>Iceland Population 2021</a:t>
            </a:r>
            <a:r>
              <a:rPr lang="en-US" sz="1200" b="0" u="none" strike="noStrike">
                <a:solidFill>
                  <a:schemeClr val="bg1"/>
                </a:solidFill>
                <a:effectLst/>
              </a:rPr>
              <a:t>.” Available at </a:t>
            </a:r>
            <a:r>
              <a:rPr lang="en-US" sz="1200" b="0" u="sng" strike="noStrike">
                <a:solidFill>
                  <a:schemeClr val="bg1"/>
                </a:solidFill>
                <a:effectLst/>
              </a:rPr>
              <a:t>https://worldpopulationreview.com/countries/iceland-population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1">
              <a:solidFill>
                <a:schemeClr val="bg1"/>
              </a:solidFill>
            </a:endParaRPr>
          </a:p>
          <a:p>
            <a:pPr rtl="0" eaLnBrk="1" fontAlgn="ctr" latinLnBrk="0" hangingPunct="1"/>
            <a:r>
              <a:rPr lang="en-US" sz="1200" b="1" i="0" u="sng" strike="noStrike" kern="1200">
                <a:solidFill>
                  <a:schemeClr val="tx1"/>
                </a:solidFill>
                <a:effectLst/>
                <a:latin typeface="+mn-lt"/>
                <a:ea typeface="+mn-ea"/>
                <a:cs typeface="+mn-cs"/>
              </a:rPr>
              <a:t>Epidemiology Estimate</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Country-specific epidemiology data from registry or literature with patient characteristics (e.g. type, age)</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Incomplete country-specific data of limited reliability / granularity (e.g. only total population number is available, old data)</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reliable data on the country’s SMA population; estimated population is based on global/EU prevalence </a:t>
            </a:r>
          </a:p>
          <a:p>
            <a:pPr rtl="0" eaLnBrk="1" fontAlgn="ctr" latinLnBrk="0" hangingPunct="1"/>
            <a:endParaRPr lang="en-US" sz="1200" b="1" i="0" u="none" strike="noStrike" kern="1200">
              <a:solidFill>
                <a:schemeClr val="tx1"/>
              </a:solidFill>
              <a:effectLst/>
              <a:latin typeface="+mn-lt"/>
              <a:ea typeface="+mn-ea"/>
              <a:cs typeface="+mn-cs"/>
            </a:endParaRPr>
          </a:p>
          <a:p>
            <a:pPr rtl="0" eaLnBrk="1" fontAlgn="ctr" latinLnBrk="0" hangingPunct="1"/>
            <a:r>
              <a:rPr lang="en-US" sz="1200" b="1" i="0" u="sng" strike="noStrike" kern="1200">
                <a:solidFill>
                  <a:schemeClr val="tx1"/>
                </a:solidFill>
                <a:effectLst/>
                <a:latin typeface="+mn-lt"/>
                <a:ea typeface="+mn-ea"/>
                <a:cs typeface="+mn-cs"/>
              </a:rPr>
              <a:t>National SMA patient registry</a:t>
            </a:r>
            <a:endParaRPr lang="en-US" sz="1200" b="0"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a:solidFill>
                  <a:schemeClr val="tx1"/>
                </a:solidFill>
                <a:effectLst/>
                <a:latin typeface="+mn-lt"/>
                <a:ea typeface="+mn-ea"/>
                <a:cs typeface="+mn-cs"/>
              </a:rPr>
              <a:t>Consolidated national patient registry that captures both epidemiological and clinical history data</a:t>
            </a:r>
          </a:p>
          <a:p>
            <a:pPr rtl="0" eaLnBrk="1" fontAlgn="ctr" latinLnBrk="0" hangingPunct="1"/>
            <a:r>
              <a:rPr lang="en-US" sz="1200" b="1" i="0" u="none" strike="noStrike" kern="1200">
                <a:solidFill>
                  <a:schemeClr val="tx1"/>
                </a:solidFill>
                <a:effectLst/>
                <a:latin typeface="+mn-lt"/>
                <a:ea typeface="+mn-ea"/>
                <a:cs typeface="+mn-cs"/>
              </a:rPr>
              <a:t>Yellow: </a:t>
            </a:r>
            <a:r>
              <a:rPr lang="en-US" sz="1200" b="0" i="0" u="none" strike="noStrike" kern="1200">
                <a:solidFill>
                  <a:schemeClr val="tx1"/>
                </a:solidFill>
                <a:effectLst/>
                <a:latin typeface="+mn-lt"/>
                <a:ea typeface="+mn-ea"/>
                <a:cs typeface="+mn-cs"/>
              </a:rPr>
              <a:t>Consolidated national patient registry that captures only epidemiological data and no report of clinical history</a:t>
            </a:r>
          </a:p>
          <a:p>
            <a:pPr rtl="0" eaLnBrk="1" fontAlgn="ctr" latinLnBrk="0" hangingPunct="1"/>
            <a:r>
              <a:rPr lang="en-US" sz="1200" b="1" i="0" u="none" strike="noStrike" kern="1200">
                <a:solidFill>
                  <a:schemeClr val="tx1"/>
                </a:solidFill>
                <a:effectLst/>
                <a:latin typeface="+mn-lt"/>
                <a:ea typeface="+mn-ea"/>
                <a:cs typeface="+mn-cs"/>
              </a:rPr>
              <a:t>Red: </a:t>
            </a:r>
            <a:r>
              <a:rPr lang="en-US" sz="1200" b="0" i="0" u="none" strike="noStrike" kern="1200">
                <a:solidFill>
                  <a:schemeClr val="tx1"/>
                </a:solidFill>
                <a:effectLst/>
                <a:latin typeface="+mn-lt"/>
                <a:ea typeface="+mn-ea"/>
                <a:cs typeface="+mn-cs"/>
              </a:rPr>
              <a:t>No consolidated national patient registry (no registry or only fragmented local/product-specific registries)</a:t>
            </a:r>
          </a:p>
          <a:p>
            <a:pPr rtl="0" eaLnBrk="1" fontAlgn="ctr" latinLnBrk="0" hangingPunct="1"/>
            <a:endParaRPr lang="en-US" sz="1200" b="1" i="0" u="sng" strike="noStrike" kern="1200">
              <a:solidFill>
                <a:schemeClr val="tx1"/>
              </a:solidFill>
              <a:effectLst/>
              <a:latin typeface="+mn-lt"/>
              <a:ea typeface="+mn-ea"/>
              <a:cs typeface="+mn-cs"/>
            </a:endParaRPr>
          </a:p>
          <a:p>
            <a:pPr rtl="0" eaLnBrk="1" fontAlgn="ctr" latinLnBrk="0" hangingPunct="1"/>
            <a:r>
              <a:rPr lang="en-US" sz="1200" b="1" i="0" u="sng" strike="noStrike" kern="1200" dirty="0">
                <a:solidFill>
                  <a:schemeClr val="tx1"/>
                </a:solidFill>
                <a:effectLst/>
                <a:latin typeface="+mn-lt"/>
                <a:ea typeface="+mn-ea"/>
                <a:cs typeface="+mn-cs"/>
              </a:rPr>
              <a:t>Infrastructure</a:t>
            </a:r>
            <a:endParaRPr lang="en-US" sz="1200" b="1" i="0" u="sng" strike="noStrike" kern="1200">
              <a:solidFill>
                <a:schemeClr val="tx1"/>
              </a:solidFill>
              <a:effectLst/>
              <a:latin typeface="+mn-lt"/>
              <a:ea typeface="+mn-ea"/>
              <a:cs typeface="+mn-cs"/>
            </a:endParaRPr>
          </a:p>
          <a:p>
            <a:pPr rtl="0" eaLnBrk="1" fontAlgn="ctr" latinLnBrk="0" hangingPunct="1"/>
            <a:r>
              <a:rPr lang="en-US" sz="1200" b="1" i="0" u="none" strike="noStrike" kern="1200">
                <a:solidFill>
                  <a:schemeClr val="tx1"/>
                </a:solidFill>
                <a:effectLst/>
                <a:latin typeface="+mn-lt"/>
                <a:ea typeface="+mn-ea"/>
                <a:cs typeface="+mn-cs"/>
              </a:rPr>
              <a:t>Green: </a:t>
            </a:r>
            <a:r>
              <a:rPr lang="en-US" sz="1200" b="0" i="0" u="none" strike="noStrike" kern="1200" baseline="0">
                <a:solidFill>
                  <a:schemeClr val="tx1"/>
                </a:solidFill>
                <a:effectLst/>
                <a:latin typeface="+mn-lt"/>
                <a:ea typeface="+mn-ea"/>
                <a:cs typeface="+mn-cs"/>
              </a:rPr>
              <a:t>Easy access to designated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for the treatment of SMA (defined by ≥0.80 </a:t>
            </a:r>
            <a:r>
              <a:rPr lang="en-US" sz="1200" b="0" i="0" u="none" strike="noStrike" kern="1200" baseline="0" err="1">
                <a:solidFill>
                  <a:schemeClr val="tx1"/>
                </a:solidFill>
                <a:effectLst/>
                <a:latin typeface="+mn-lt"/>
                <a:ea typeface="+mn-ea"/>
                <a:cs typeface="+mn-cs"/>
              </a:rPr>
              <a:t>CoEs</a:t>
            </a:r>
            <a:r>
              <a:rPr lang="en-US" sz="1200" b="0" i="0" u="none" strike="noStrike" kern="1200" baseline="0">
                <a:solidFill>
                  <a:schemeClr val="tx1"/>
                </a:solidFill>
                <a:effectLst/>
                <a:latin typeface="+mn-lt"/>
                <a:ea typeface="+mn-ea"/>
                <a:cs typeface="+mn-cs"/>
              </a:rPr>
              <a:t> per million population)</a:t>
            </a:r>
            <a:endParaRPr lang="en-US" sz="1200" b="0" i="0" u="none" strike="noStrike" kern="1200">
              <a:solidFill>
                <a:schemeClr val="tx1"/>
              </a:solidFill>
              <a:effectLst/>
              <a:latin typeface="+mn-lt"/>
              <a:ea typeface="+mn-ea"/>
              <a:cs typeface="+mn-cs"/>
            </a:endParaRPr>
          </a:p>
          <a:p>
            <a:r>
              <a:rPr lang="en-US" sz="1200" b="1" i="0" u="none" strike="noStrike" kern="1200">
                <a:solidFill>
                  <a:schemeClr val="tx1"/>
                </a:solidFill>
                <a:effectLst/>
                <a:latin typeface="+mn-lt"/>
                <a:ea typeface="+mn-ea"/>
                <a:cs typeface="+mn-cs"/>
              </a:rPr>
              <a:t>Yellow: </a:t>
            </a:r>
            <a:r>
              <a:rPr lang="en-GB" sz="1200" kern="1200">
                <a:solidFill>
                  <a:schemeClr val="tx1"/>
                </a:solidFill>
                <a:effectLst/>
                <a:latin typeface="+mn-lt"/>
                <a:ea typeface="+mn-ea"/>
                <a:cs typeface="+mn-cs"/>
              </a:rPr>
              <a:t>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0.21 - 0.79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endParaRPr lang="en-US" sz="1200" kern="1200">
              <a:solidFill>
                <a:schemeClr val="tx1"/>
              </a:solidFill>
              <a:effectLst/>
              <a:latin typeface="+mn-lt"/>
              <a:ea typeface="+mn-ea"/>
              <a:cs typeface="+mn-cs"/>
            </a:endParaRPr>
          </a:p>
          <a:p>
            <a:pPr rtl="0" eaLnBrk="1" fontAlgn="auto" latinLnBrk="0" hangingPunct="1"/>
            <a:r>
              <a:rPr lang="en-US" sz="1200" b="1" i="0" u="none" strike="noStrike" kern="1200">
                <a:solidFill>
                  <a:schemeClr val="tx1"/>
                </a:solidFill>
                <a:effectLst/>
                <a:latin typeface="+mn-lt"/>
                <a:ea typeface="+mn-ea"/>
                <a:cs typeface="+mn-cs"/>
              </a:rPr>
              <a:t>Red: </a:t>
            </a:r>
            <a:r>
              <a:rPr lang="en-GB" sz="1200" kern="1200">
                <a:solidFill>
                  <a:schemeClr val="tx1"/>
                </a:solidFill>
                <a:effectLst/>
                <a:latin typeface="+mn-lt"/>
                <a:ea typeface="+mn-ea"/>
                <a:cs typeface="+mn-cs"/>
              </a:rPr>
              <a:t>Very limited access to designated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for the treatment of SMA (defined by 0.00 - 0.2 </a:t>
            </a:r>
            <a:r>
              <a:rPr lang="en-GB" sz="1200" kern="1200" err="1">
                <a:solidFill>
                  <a:schemeClr val="tx1"/>
                </a:solidFill>
                <a:effectLst/>
                <a:latin typeface="+mn-lt"/>
                <a:ea typeface="+mn-ea"/>
                <a:cs typeface="+mn-cs"/>
              </a:rPr>
              <a:t>CoEs</a:t>
            </a:r>
            <a:r>
              <a:rPr lang="en-GB" sz="1200" kern="1200">
                <a:solidFill>
                  <a:schemeClr val="tx1"/>
                </a:solidFill>
                <a:effectLst/>
                <a:latin typeface="+mn-lt"/>
                <a:ea typeface="+mn-ea"/>
                <a:cs typeface="+mn-cs"/>
              </a:rPr>
              <a:t> per million population)</a:t>
            </a:r>
          </a:p>
          <a:p>
            <a:pPr rtl="0" eaLnBrk="1" fontAlgn="ctr" latinLnBrk="0" hangingPunct="1"/>
            <a:endParaRPr lang="en-US" sz="1200" b="0" i="0" u="none" strike="noStrike" kern="1200">
              <a:solidFill>
                <a:schemeClr val="tx1"/>
              </a:solidFill>
              <a:effectLst/>
              <a:latin typeface="+mn-lt"/>
              <a:ea typeface="+mn-ea"/>
              <a:cs typeface="+mn-cs"/>
            </a:endParaRPr>
          </a:p>
          <a:p>
            <a:r>
              <a:rPr lang="en-GB" sz="1200" b="1" u="sng"/>
              <a:t>Variation</a:t>
            </a:r>
          </a:p>
          <a:p>
            <a:r>
              <a:rPr lang="en-GB" sz="1200" b="1"/>
              <a:t>No Colour</a:t>
            </a:r>
            <a:r>
              <a:rPr lang="en-GB" sz="1200"/>
              <a:t>: 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3423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dirty="0">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err="1">
                <a:solidFill>
                  <a:schemeClr val="bg1"/>
                </a:solidFill>
                <a:effectLst/>
              </a:rPr>
              <a:t>Landspital</a:t>
            </a:r>
            <a:r>
              <a:rPr lang="en-US" sz="1200" b="0" u="none" strike="noStrike" dirty="0">
                <a:solidFill>
                  <a:schemeClr val="bg1"/>
                </a:solidFill>
                <a:effectLst/>
              </a:rPr>
              <a:t> (2021). “Faculty of Genetics and Molecular Medicine: Neonatal screening – information for parents”. Available at </a:t>
            </a:r>
            <a:r>
              <a:rPr lang="en-US" sz="1200" b="0" u="sng" strike="noStrike" dirty="0">
                <a:solidFill>
                  <a:schemeClr val="bg1"/>
                </a:solidFill>
                <a:effectLst/>
              </a:rPr>
              <a:t>https://www.landspitali.is/sjuklingar-adstandendur/deildir-og-thjonusta/erfda-og-sameindalaeknisfraedideild-/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err="1">
                <a:solidFill>
                  <a:schemeClr val="bg1"/>
                </a:solidFill>
                <a:effectLst/>
              </a:rPr>
              <a:t>Landspital</a:t>
            </a:r>
            <a:r>
              <a:rPr lang="en-US" sz="1200" b="0" u="none" strike="noStrike" dirty="0">
                <a:solidFill>
                  <a:schemeClr val="bg1"/>
                </a:solidFill>
                <a:effectLst/>
              </a:rPr>
              <a:t> (2021). “Faculty of Genetics and Molecular Medicine: Samples and sampling”. Available at </a:t>
            </a:r>
            <a:r>
              <a:rPr lang="en-US" sz="1200" b="0" u="sng" strike="noStrike" dirty="0">
                <a:solidFill>
                  <a:schemeClr val="bg1"/>
                </a:solidFill>
                <a:effectLst/>
              </a:rPr>
              <a:t>https://www.landspitali.is/sjuklingar-adstandendur/deildir-og-thjonusta/erfda-og-sameindalaeknisfraedideild-/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dirty="0" err="1">
                <a:solidFill>
                  <a:schemeClr val="bg1"/>
                </a:solidFill>
                <a:effectLst/>
              </a:rPr>
              <a:t>Landspital</a:t>
            </a:r>
            <a:r>
              <a:rPr lang="en-US" sz="1200" b="0" u="none" strike="noStrike" dirty="0">
                <a:solidFill>
                  <a:schemeClr val="bg1"/>
                </a:solidFill>
                <a:effectLst/>
              </a:rPr>
              <a:t> (2021). “Service Manual: </a:t>
            </a:r>
            <a:r>
              <a:rPr lang="en-US" sz="1200" b="0" i="0" kern="1200" dirty="0" err="1">
                <a:solidFill>
                  <a:schemeClr val="tx1"/>
                </a:solidFill>
                <a:effectLst/>
                <a:latin typeface="+mn-lt"/>
                <a:ea typeface="+mn-ea"/>
                <a:cs typeface="+mn-cs"/>
              </a:rPr>
              <a:t>ll</a:t>
            </a:r>
            <a:r>
              <a:rPr lang="en-US" sz="1200" b="0" i="0" kern="1200" dirty="0">
                <a:solidFill>
                  <a:schemeClr val="tx1"/>
                </a:solidFill>
                <a:effectLst/>
                <a:latin typeface="+mn-lt"/>
                <a:ea typeface="+mn-ea"/>
                <a:cs typeface="+mn-cs"/>
              </a:rPr>
              <a:t> research in alphabetical order K-Ö”. Available at</a:t>
            </a:r>
            <a:r>
              <a:rPr lang="en-US" sz="1200" b="0" u="none" strike="noStrike" dirty="0">
                <a:solidFill>
                  <a:schemeClr val="bg1"/>
                </a:solidFill>
                <a:effectLst/>
              </a:rPr>
              <a:t> </a:t>
            </a:r>
            <a:r>
              <a:rPr lang="en-US" sz="1200" b="0" u="sng" strike="noStrike" dirty="0">
                <a:solidFill>
                  <a:schemeClr val="bg1"/>
                </a:solidFill>
                <a:effectLst/>
              </a:rPr>
              <a:t>https://traveler.lsh.is/focal/gaedahandbaekur/gnhsykla.nsf/5e27f2e5a88c898e00256500003c98c2/57a987cb86b725c8002581cb0048f029?OpenDocument</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u="sng" strike="noStrike" dirty="0">
              <a:solidFill>
                <a:schemeClr val="bg1"/>
              </a:solidFill>
              <a:effectLst/>
            </a:endParaRPr>
          </a:p>
          <a:p>
            <a:pPr rtl="0" eaLnBrk="1" fontAlgn="ctr" latinLnBrk="0" hangingPunct="1"/>
            <a:r>
              <a:rPr lang="en-GB" sz="1200" b="1" i="0" u="sng" strike="noStrike" kern="1200" dirty="0">
                <a:solidFill>
                  <a:schemeClr val="tx1"/>
                </a:solidFill>
                <a:effectLst/>
                <a:latin typeface="+mn-lt"/>
                <a:ea typeface="+mn-ea"/>
                <a:cs typeface="+mn-cs"/>
              </a:rPr>
              <a:t>Efficiency of diagnostic pathway</a:t>
            </a:r>
            <a:endParaRPr lang="en-US" sz="1200" b="0" i="0" u="sng" strike="noStrike" kern="1200" dirty="0">
              <a:solidFill>
                <a:schemeClr val="tx1"/>
              </a:solidFill>
              <a:effectLst/>
              <a:latin typeface="+mn-lt"/>
              <a:ea typeface="+mn-ea"/>
              <a:cs typeface="+mn-cs"/>
            </a:endParaRPr>
          </a:p>
          <a:p>
            <a:pPr rtl="0" eaLnBrk="1" fontAlgn="ctr" latinLnBrk="0" hangingPunct="1"/>
            <a:r>
              <a:rPr lang="en-GB" sz="1200" b="1" i="0" u="none" strike="noStrike" kern="1200" dirty="0">
                <a:solidFill>
                  <a:schemeClr val="tx1"/>
                </a:solidFill>
                <a:effectLst/>
                <a:latin typeface="+mn-lt"/>
                <a:ea typeface="+mn-ea"/>
                <a:cs typeface="+mn-cs"/>
              </a:rPr>
              <a:t>Green: </a:t>
            </a:r>
            <a:r>
              <a:rPr lang="en-GB" sz="1200" b="0" i="0" u="none" strike="noStrike" kern="1200" dirty="0">
                <a:solidFill>
                  <a:schemeClr val="tx1"/>
                </a:solidFill>
                <a:effectLst/>
                <a:latin typeface="+mn-lt"/>
                <a:ea typeface="+mn-ea"/>
                <a:cs typeface="+mn-cs"/>
              </a:rPr>
              <a:t>Inclusion/commitment to include SMA in national newborn screening program with follow up and provision of genetic counselling; and there is reimbursed and efficient </a:t>
            </a:r>
            <a:r>
              <a:rPr lang="en-GB" sz="1200" b="0" i="0" u="none" strike="noStrike" kern="1200" baseline="0" dirty="0">
                <a:solidFill>
                  <a:schemeClr val="tx1"/>
                </a:solidFill>
                <a:effectLst/>
                <a:latin typeface="+mn-lt"/>
                <a:ea typeface="+mn-ea"/>
                <a:cs typeface="+mn-cs"/>
              </a:rPr>
              <a:t>access to genetic diagnostic resources</a:t>
            </a:r>
            <a:endParaRPr lang="en-US" sz="1200" b="0" i="0" u="none" strike="noStrike" kern="1200" dirty="0">
              <a:solidFill>
                <a:schemeClr val="tx1"/>
              </a:solidFill>
              <a:effectLst/>
              <a:latin typeface="+mn-lt"/>
              <a:ea typeface="+mn-ea"/>
              <a:cs typeface="+mn-cs"/>
            </a:endParaRPr>
          </a:p>
          <a:p>
            <a:pPr rtl="0" eaLnBrk="1" fontAlgn="auto" latinLnBrk="0" hangingPunct="1"/>
            <a:r>
              <a:rPr lang="en-GB" sz="1200" b="1" i="0" u="none" strike="noStrike" kern="1200" dirty="0">
                <a:solidFill>
                  <a:schemeClr val="tx1"/>
                </a:solidFill>
                <a:effectLst/>
                <a:latin typeface="+mn-lt"/>
                <a:ea typeface="+mn-ea"/>
                <a:cs typeface="+mn-cs"/>
              </a:rPr>
              <a:t>Yellow: </a:t>
            </a:r>
            <a:r>
              <a:rPr lang="en-GB" sz="1200" b="0" i="0" u="none" strike="noStrike" kern="1200" dirty="0">
                <a:solidFill>
                  <a:schemeClr val="tx1"/>
                </a:solidFill>
                <a:effectLst/>
                <a:latin typeface="+mn-lt"/>
                <a:ea typeface="+mn-ea"/>
                <a:cs typeface="+mn-cs"/>
              </a:rPr>
              <a:t>No commitment to include SMA in national newborn screening but there are ongoing/planned pilots; and there is reimbursed and efficient </a:t>
            </a:r>
            <a:r>
              <a:rPr lang="en-GB" sz="1200" b="0" i="0" u="none" strike="noStrike" kern="1200" baseline="0" dirty="0">
                <a:solidFill>
                  <a:schemeClr val="tx1"/>
                </a:solidFill>
                <a:effectLst/>
                <a:latin typeface="+mn-lt"/>
                <a:ea typeface="+mn-ea"/>
                <a:cs typeface="+mn-cs"/>
              </a:rPr>
              <a:t>access to genetic  diagnostic resources</a:t>
            </a:r>
            <a:endParaRPr lang="en-US" sz="1200" b="0" i="0" u="none" strike="noStrike" kern="1200" dirty="0">
              <a:solidFill>
                <a:schemeClr val="tx1"/>
              </a:solidFill>
              <a:effectLst/>
              <a:latin typeface="+mn-lt"/>
              <a:ea typeface="+mn-ea"/>
              <a:cs typeface="+mn-cs"/>
            </a:endParaRPr>
          </a:p>
          <a:p>
            <a:pPr rtl="0" eaLnBrk="1" fontAlgn="auto" latinLnBrk="0" hangingPunct="1"/>
            <a:r>
              <a:rPr lang="en-GB" sz="1200" b="1" i="0" u="none" strike="noStrike" kern="1200" dirty="0">
                <a:solidFill>
                  <a:schemeClr val="tx1"/>
                </a:solidFill>
                <a:effectLst/>
                <a:latin typeface="+mn-lt"/>
                <a:ea typeface="+mn-ea"/>
                <a:cs typeface="+mn-cs"/>
              </a:rPr>
              <a:t>Red: </a:t>
            </a:r>
            <a:r>
              <a:rPr lang="en-GB" sz="1200" b="0" i="0" u="none" strike="noStrike" kern="1200" dirty="0">
                <a:solidFill>
                  <a:schemeClr val="tx1"/>
                </a:solidFill>
                <a:effectLst/>
                <a:latin typeface="+mn-lt"/>
                <a:ea typeface="+mn-ea"/>
                <a:cs typeface="+mn-cs"/>
              </a:rPr>
              <a:t>No permanent or pilot inclusion of SMA in newborn screening programs; and </a:t>
            </a:r>
            <a:r>
              <a:rPr lang="en-US" sz="1200" b="0" i="0" u="none" strike="noStrike" kern="1200" dirty="0">
                <a:solidFill>
                  <a:schemeClr val="tx1"/>
                </a:solidFill>
                <a:effectLst/>
                <a:latin typeface="+mn-lt"/>
                <a:ea typeface="+mn-ea"/>
                <a:cs typeface="+mn-cs"/>
              </a:rPr>
              <a:t>there is reimbursed access to diagnostic resources but </a:t>
            </a:r>
            <a:r>
              <a:rPr lang="en-GB" sz="1200" b="0" i="0" u="none" strike="noStrike" kern="1200" dirty="0">
                <a:solidFill>
                  <a:schemeClr val="tx1"/>
                </a:solidFill>
                <a:effectLst/>
                <a:latin typeface="+mn-lt"/>
                <a:ea typeface="+mn-ea"/>
                <a:cs typeface="+mn-cs"/>
              </a:rPr>
              <a:t>there have been reported diagnostic barriers such as delays in diagnosis</a:t>
            </a: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noProof="0" dirty="0"/>
          </a:p>
          <a:p>
            <a:r>
              <a:rPr lang="en-GB" sz="1200" b="1" u="sng" dirty="0"/>
              <a:t>Variation</a:t>
            </a:r>
          </a:p>
          <a:p>
            <a:r>
              <a:rPr lang="en-GB" sz="1200" b="1" dirty="0"/>
              <a:t>No Colour: </a:t>
            </a:r>
            <a:r>
              <a:rPr lang="en-GB" sz="1200" dirty="0"/>
              <a:t>No significant variation across patients or across market</a:t>
            </a:r>
          </a:p>
          <a:p>
            <a:r>
              <a:rPr lang="en-GB" sz="1200" b="1" dirty="0"/>
              <a:t>DNA Icon: </a:t>
            </a:r>
            <a:r>
              <a:rPr lang="en-GB" sz="1200" dirty="0"/>
              <a:t>Clinical variation such as variation across patient type, age or disease severity</a:t>
            </a:r>
          </a:p>
          <a:p>
            <a:r>
              <a:rPr lang="en-GB" sz="1200" b="1" dirty="0">
                <a:solidFill>
                  <a:srgbClr val="FE0ECB"/>
                </a:solidFill>
              </a:rPr>
              <a:t>Map Icon: </a:t>
            </a:r>
            <a:r>
              <a:rPr lang="en-GB" sz="1200" dirty="0">
                <a:solidFill>
                  <a:srgbClr val="FE0ECB"/>
                </a:solidFill>
              </a:rPr>
              <a:t>Geographical variation such as variation by region, municipality, city or hospital</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715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strike="noStrike">
                <a:solidFill>
                  <a:schemeClr val="bg1"/>
                </a:solidFill>
                <a:effectLst/>
              </a:rPr>
              <a:t>Sources: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Icelandic Medicines Agency (2021). “New Role for the IMA in 2021”. Available at </a:t>
            </a:r>
            <a:r>
              <a:rPr lang="en-US" sz="1200" b="0" u="sng" strike="noStrike">
                <a:solidFill>
                  <a:schemeClr val="bg1"/>
                </a:solidFill>
                <a:effectLst/>
              </a:rPr>
              <a:t>https://www.ima.is/ima/publications/news/new-role-for-the-ima-in-2021</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u="none" strike="noStrike">
                <a:solidFill>
                  <a:schemeClr val="bg1"/>
                </a:solidFill>
                <a:effectLst/>
              </a:rPr>
              <a:t>Icelandic Medicines Agency (2021). “FAQs: Compassionate use/exemption to use an </a:t>
            </a:r>
            <a:r>
              <a:rPr lang="en-US" sz="1200" b="0" u="none" strike="noStrike" err="1">
                <a:solidFill>
                  <a:schemeClr val="bg1"/>
                </a:solidFill>
                <a:effectLst/>
              </a:rPr>
              <a:t>unauthorised</a:t>
            </a:r>
            <a:r>
              <a:rPr lang="en-US" sz="1200" b="0" u="none" strike="noStrike">
                <a:solidFill>
                  <a:schemeClr val="bg1"/>
                </a:solidFill>
                <a:effectLst/>
              </a:rPr>
              <a:t> product”. Available at </a:t>
            </a:r>
            <a:r>
              <a:rPr lang="en-US" sz="1200" b="0" u="sng" strike="noStrike">
                <a:solidFill>
                  <a:schemeClr val="bg1"/>
                </a:solidFill>
                <a:effectLst/>
              </a:rPr>
              <a:t>https://www.ima.is/ima/faqs#Compassionate_use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u="none" strike="noStrike" kern="1200">
                <a:solidFill>
                  <a:schemeClr val="bg1"/>
                </a:solidFill>
                <a:effectLst/>
                <a:latin typeface="+mn-lt"/>
                <a:ea typeface="+mn-ea"/>
                <a:cs typeface="+mn-cs"/>
              </a:rPr>
              <a:t>Icelandic Medicine Pricing &amp; Reimbursement Committee (2014). “</a:t>
            </a:r>
            <a:r>
              <a:rPr lang="en-US"/>
              <a:t>Icelandic Medicine Pricing and Reimbursement Committee”. Available at </a:t>
            </a:r>
            <a:r>
              <a:rPr lang="en-US" u="sng"/>
              <a:t>https://verd.lyfjastofnun.is/gogn/icelandic_medicine_pricing_and_reimbursement_committee_english_may_2014.pdf</a:t>
            </a:r>
            <a:endParaRPr lang="en-US" sz="1200" b="0" i="0" u="sng" strike="noStrike" kern="1200">
              <a:solidFill>
                <a:schemeClr val="bg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200" b="0" i="0" u="sng" strike="noStrike" kern="1200">
              <a:solidFill>
                <a:schemeClr val="bg1"/>
              </a:solidFill>
              <a:effectLst/>
              <a:latin typeface="+mn-lt"/>
              <a:ea typeface="+mn-ea"/>
              <a:cs typeface="+mn-cs"/>
            </a:endParaRPr>
          </a:p>
          <a:p>
            <a:pPr rtl="0" eaLnBrk="1" fontAlgn="ctr" latinLnBrk="0" hangingPunct="1"/>
            <a:r>
              <a:rPr lang="en-GB" sz="1200" b="1" i="0" u="sng" strike="noStrike" kern="1200">
                <a:solidFill>
                  <a:schemeClr val="tx1"/>
                </a:solidFill>
                <a:effectLst/>
                <a:latin typeface="+mn-lt"/>
                <a:ea typeface="+mn-ea"/>
                <a:cs typeface="+mn-cs"/>
              </a:rPr>
              <a:t>Post-MA early access pathways </a:t>
            </a:r>
            <a:endParaRPr lang="en-US" sz="1200" b="0" i="0" u="sng"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Green: </a:t>
            </a:r>
            <a:r>
              <a:rPr lang="en-GB" sz="1200" b="0" i="0" u="none" strike="noStrike" kern="1200">
                <a:solidFill>
                  <a:schemeClr val="tx1"/>
                </a:solidFill>
                <a:effectLst/>
                <a:latin typeface="+mn-lt"/>
                <a:ea typeface="+mn-ea"/>
                <a:cs typeface="+mn-cs"/>
              </a:rPr>
              <a:t>Well established reimbursed early access programme available on a cohort and named-patient basis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Yellow: </a:t>
            </a:r>
            <a:r>
              <a:rPr lang="en-GB" sz="1200" b="0" i="0" u="none" strike="noStrike" kern="1200">
                <a:solidFill>
                  <a:schemeClr val="tx1"/>
                </a:solidFill>
                <a:effectLst/>
                <a:latin typeface="+mn-lt"/>
                <a:ea typeface="+mn-ea"/>
                <a:cs typeface="+mn-cs"/>
              </a:rPr>
              <a:t>Early access programme with partial reimbursement; only available for individual applicants after MA</a:t>
            </a:r>
            <a:endParaRPr lang="en-US" sz="1200" b="0" i="0" u="none" strike="noStrike" kern="120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GB" sz="1200" b="0" i="0" u="none" strike="noStrike" kern="1200">
                <a:solidFill>
                  <a:schemeClr val="tx1"/>
                </a:solidFill>
                <a:effectLst/>
                <a:latin typeface="+mn-lt"/>
                <a:ea typeface="+mn-ea"/>
                <a:cs typeface="+mn-cs"/>
              </a:rPr>
              <a:t>No reimbursed early access programme available after MA; only MNF-funded programs are available</a:t>
            </a:r>
            <a:endParaRPr lang="en-US" sz="1200" b="0" i="0" u="none" strike="noStrike" kern="1200">
              <a:solidFill>
                <a:schemeClr val="tx1"/>
              </a:solidFill>
              <a:effectLst/>
              <a:latin typeface="+mn-lt"/>
              <a:ea typeface="+mn-ea"/>
              <a:cs typeface="+mn-cs"/>
            </a:endParaRPr>
          </a:p>
          <a:p>
            <a:pPr rtl="0" eaLnBrk="1" fontAlgn="ctr" latinLnBrk="0" hangingPunct="1"/>
            <a:endParaRPr lang="en-GB" sz="1200" b="1" i="0" u="sng" strike="noStrike" kern="1200">
              <a:solidFill>
                <a:schemeClr val="tx1"/>
              </a:solidFill>
              <a:effectLst/>
              <a:latin typeface="+mn-lt"/>
              <a:ea typeface="+mn-ea"/>
              <a:cs typeface="+mn-cs"/>
            </a:endParaRPr>
          </a:p>
          <a:p>
            <a:pPr rtl="0" eaLnBrk="1" fontAlgn="ctr" latinLnBrk="0" hangingPunct="1"/>
            <a:r>
              <a:rPr lang="en-GB" sz="1200" b="1" i="0" u="sng" strike="noStrike" kern="1200">
                <a:solidFill>
                  <a:schemeClr val="tx1"/>
                </a:solidFill>
                <a:effectLst/>
                <a:latin typeface="+mn-lt"/>
                <a:ea typeface="+mn-ea"/>
                <a:cs typeface="+mn-cs"/>
              </a:rPr>
              <a:t>Specialised reimbursement / HTA pathways</a:t>
            </a:r>
            <a:endParaRPr lang="en-US" sz="1200" b="0" i="0" u="sng" strike="noStrike" kern="120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Green: </a:t>
            </a:r>
            <a:r>
              <a:rPr lang="en-GB" sz="1200" kern="1200" dirty="0">
                <a:solidFill>
                  <a:schemeClr val="tx1"/>
                </a:solidFill>
                <a:effectLst/>
                <a:latin typeface="+mn-lt"/>
                <a:ea typeface="+mn-ea"/>
                <a:cs typeface="+mn-cs"/>
              </a:rPr>
              <a:t>Specialised reimbursement / HTA pathway tailored to orphan products for fair and efficient access to treatment</a:t>
            </a:r>
            <a:endParaRPr lang="en-US" sz="1200" kern="1200" dirty="0">
              <a:solidFill>
                <a:schemeClr val="tx1"/>
              </a:solidFill>
              <a:effectLst/>
              <a:latin typeface="+mn-lt"/>
              <a:ea typeface="+mn-ea"/>
              <a:cs typeface="+mn-cs"/>
            </a:endParaRPr>
          </a:p>
          <a:p>
            <a:r>
              <a:rPr lang="en-GB" sz="1200" b="1" i="0" u="none" strike="noStrike" kern="1200">
                <a:solidFill>
                  <a:schemeClr val="tx1"/>
                </a:solidFill>
                <a:effectLst/>
                <a:latin typeface="+mn-lt"/>
                <a:ea typeface="+mn-ea"/>
                <a:cs typeface="+mn-cs"/>
              </a:rPr>
              <a:t>Yellow: </a:t>
            </a:r>
            <a:r>
              <a:rPr lang="en-GB" sz="1200" kern="1200" dirty="0">
                <a:solidFill>
                  <a:schemeClr val="tx1"/>
                </a:solidFill>
                <a:effectLst/>
                <a:latin typeface="+mn-lt"/>
                <a:ea typeface="+mn-ea"/>
                <a:cs typeface="+mn-cs"/>
              </a:rPr>
              <a:t>Standard reimbursement/HTA pathway with the possibility of accelerated access to orphan products </a:t>
            </a:r>
            <a:endParaRPr lang="en-US" sz="1200" kern="1200" dirty="0">
              <a:solidFill>
                <a:schemeClr val="tx1"/>
              </a:solidFill>
              <a:effectLst/>
              <a:latin typeface="+mn-lt"/>
              <a:ea typeface="+mn-ea"/>
              <a:cs typeface="+mn-cs"/>
            </a:endParaRPr>
          </a:p>
          <a:p>
            <a:pPr rtl="0" eaLnBrk="1" fontAlgn="ctr" latinLnBrk="0" hangingPunct="1"/>
            <a:r>
              <a:rPr lang="en-GB" sz="1200" b="1" i="0" u="none" strike="noStrike" kern="1200">
                <a:solidFill>
                  <a:schemeClr val="tx1"/>
                </a:solidFill>
                <a:effectLst/>
                <a:latin typeface="+mn-lt"/>
                <a:ea typeface="+mn-ea"/>
                <a:cs typeface="+mn-cs"/>
              </a:rPr>
              <a:t>Red: </a:t>
            </a:r>
            <a:r>
              <a:rPr lang="en-US" sz="1200" b="0" i="0" u="none" strike="noStrike" kern="1200" dirty="0">
                <a:solidFill>
                  <a:schemeClr val="tx1"/>
                </a:solidFill>
                <a:effectLst/>
                <a:latin typeface="+mn-lt"/>
                <a:ea typeface="+mn-ea"/>
                <a:cs typeface="+mn-cs"/>
              </a:rPr>
              <a:t>No </a:t>
            </a:r>
            <a:r>
              <a:rPr lang="en-US" sz="1200" b="0" i="0" u="none" strike="noStrike" kern="1200" dirty="0" err="1">
                <a:solidFill>
                  <a:schemeClr val="tx1"/>
                </a:solidFill>
                <a:effectLst/>
                <a:latin typeface="+mn-lt"/>
                <a:ea typeface="+mn-ea"/>
                <a:cs typeface="+mn-cs"/>
              </a:rPr>
              <a:t>specialised</a:t>
            </a:r>
            <a:r>
              <a:rPr lang="en-US" sz="1200" b="0" i="0" u="none" strike="noStrike" kern="1200" dirty="0">
                <a:solidFill>
                  <a:schemeClr val="tx1"/>
                </a:solidFill>
                <a:effectLst/>
                <a:latin typeface="+mn-lt"/>
                <a:ea typeface="+mn-ea"/>
                <a:cs typeface="+mn-cs"/>
              </a:rPr>
              <a:t> reimbursement/ HTA pathway tailored for orphan products or orphan products are required to overcome additional hurdles to gain access</a:t>
            </a:r>
            <a:endParaRPr lang="en-US" sz="1200" b="0" i="0" u="none" strike="noStrike" kern="1200">
              <a:solidFill>
                <a:schemeClr val="tx1"/>
              </a:solidFill>
              <a:effectLst/>
              <a:latin typeface="+mn-lt"/>
              <a:ea typeface="+mn-ea"/>
              <a:cs typeface="+mn-cs"/>
            </a:endParaRPr>
          </a:p>
          <a:p>
            <a:endParaRPr lang="en-US"/>
          </a:p>
          <a:p>
            <a:r>
              <a:rPr lang="en-GB" sz="1200" b="1" u="sng"/>
              <a:t>Variation</a:t>
            </a:r>
          </a:p>
          <a:p>
            <a:r>
              <a:rPr lang="en-GB" sz="1200" b="1"/>
              <a:t>No Colour: </a:t>
            </a:r>
            <a:r>
              <a:rPr lang="en-GB" sz="1200"/>
              <a:t>No significant variation across patients or across market</a:t>
            </a:r>
          </a:p>
          <a:p>
            <a:r>
              <a:rPr lang="en-GB" sz="1200" b="1"/>
              <a:t>DNA Icon: </a:t>
            </a:r>
            <a:r>
              <a:rPr lang="en-GB" sz="1200"/>
              <a:t>Clinical variation such as variation across patient type, age or disease severity</a:t>
            </a:r>
          </a:p>
          <a:p>
            <a:r>
              <a:rPr lang="en-GB" sz="1200" b="1">
                <a:solidFill>
                  <a:srgbClr val="FE0ECB"/>
                </a:solidFill>
              </a:rPr>
              <a:t>Map Icon: </a:t>
            </a:r>
            <a:r>
              <a:rPr lang="en-GB" sz="1200">
                <a:solidFill>
                  <a:srgbClr val="FE0ECB"/>
                </a:solidFill>
              </a:rPr>
              <a:t>Geographical variation such as variation by region, municipality, city or hospital</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0CE7F9-3C03-487C-80B0-B087C72CAC5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0073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22.xml"/><Relationship Id="rId7" Type="http://schemas.openxmlformats.org/officeDocument/2006/relationships/image" Target="../media/image2.png"/><Relationship Id="rId2" Type="http://schemas.openxmlformats.org/officeDocument/2006/relationships/tags" Target="../tags/tag2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3.emf"/><Relationship Id="rId2" Type="http://schemas.openxmlformats.org/officeDocument/2006/relationships/tags" Target="../tags/tag23.xml"/><Relationship Id="rId1" Type="http://schemas.openxmlformats.org/officeDocument/2006/relationships/vmlDrawing" Target="../drawings/vmlDrawing11.vml"/><Relationship Id="rId6" Type="http://schemas.openxmlformats.org/officeDocument/2006/relationships/image" Target="../media/image7.emf"/><Relationship Id="rId5" Type="http://schemas.openxmlformats.org/officeDocument/2006/relationships/oleObject" Target="../embeddings/oleObject11.bin"/><Relationship Id="rId4"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3.emf"/><Relationship Id="rId2" Type="http://schemas.openxmlformats.org/officeDocument/2006/relationships/tags" Target="../tags/tag25.xml"/><Relationship Id="rId1" Type="http://schemas.openxmlformats.org/officeDocument/2006/relationships/vmlDrawing" Target="../drawings/vmlDrawing12.vml"/><Relationship Id="rId6" Type="http://schemas.openxmlformats.org/officeDocument/2006/relationships/image" Target="../media/image7.emf"/><Relationship Id="rId5" Type="http://schemas.openxmlformats.org/officeDocument/2006/relationships/oleObject" Target="../embeddings/oleObject12.bin"/><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3.emf"/><Relationship Id="rId2" Type="http://schemas.openxmlformats.org/officeDocument/2006/relationships/tags" Target="../tags/tag27.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oleObject13.bin"/><Relationship Id="rId4"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9.xml"/><Relationship Id="rId1" Type="http://schemas.openxmlformats.org/officeDocument/2006/relationships/vmlDrawing" Target="../drawings/vmlDrawing14.vml"/><Relationship Id="rId5" Type="http://schemas.openxmlformats.org/officeDocument/2006/relationships/image" Target="../media/image7.emf"/><Relationship Id="rId4" Type="http://schemas.openxmlformats.org/officeDocument/2006/relationships/oleObject" Target="../embeddings/oleObject14.bin"/></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3.emf"/><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oleObject" Target="../embeddings/oleObject6.bin"/></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3.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7.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9.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40652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51"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27427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5"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56040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9"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284580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23"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a:latin typeface="Arial" panose="020B0604020202020204" pitchFamily="34" charset="0"/>
              <a:ea typeface="+mj-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rgbClr val="404040"/>
                </a:solidFill>
                <a:cs typeface="Arial" panose="020B0604020202020204" pitchFamily="34" charset="0"/>
              </a:rPr>
              <a:pPr/>
              <a:t>‹#›</a:t>
            </a:fld>
            <a:endParaRPr lang="en-US" sz="1200">
              <a:solidFill>
                <a:srgbClr val="404040"/>
              </a:solidFill>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a:t>Abbreviations</a:t>
            </a:r>
            <a:endParaRPr lang="en-US"/>
          </a:p>
        </p:txBody>
      </p:sp>
    </p:spTree>
    <p:extLst>
      <p:ext uri="{BB962C8B-B14F-4D97-AF65-F5344CB8AC3E}">
        <p14:creationId xmlns:p14="http://schemas.microsoft.com/office/powerpoint/2010/main" val="3020398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347"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a:p>
        </p:txBody>
      </p:sp>
    </p:spTree>
    <p:extLst>
      <p:ext uri="{BB962C8B-B14F-4D97-AF65-F5344CB8AC3E}">
        <p14:creationId xmlns:p14="http://schemas.microsoft.com/office/powerpoint/2010/main" val="311884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2059"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dirty="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284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cSld name="3_Content with Caption">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83" name="think-cell Slide" r:id="rId5" imgW="270" imgH="270" progId="TCLayout.ActiveDocument.1">
                  <p:embed/>
                </p:oleObj>
              </mc:Choice>
              <mc:Fallback>
                <p:oleObj name="think-cell Slide" r:id="rId5" imgW="270" imgH="270" progId="TCLayout.ActiveDocument.1">
                  <p:embed/>
                  <p:pic>
                    <p:nvPicPr>
                      <p:cNvPr id="5" name="Object 4"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24C283B-234B-49F1-9072-A24D22BB6D4A}"/>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a:xfrm>
            <a:off x="709051" y="466725"/>
            <a:ext cx="2800256" cy="2651760"/>
          </a:xfrm>
        </p:spPr>
        <p:txBody>
          <a:bodyPr vert="horz" lIns="0" tIns="0" rIns="0" bIns="0" rtlCol="0" anchor="t">
            <a:normAutofit/>
          </a:bodyPr>
          <a:lstStyle>
            <a:lvl1pPr>
              <a:defRPr lang="en-US" dirty="0">
                <a:solidFill>
                  <a:schemeClr val="tx1"/>
                </a:solidFill>
              </a:defRPr>
            </a:lvl1pPr>
          </a:lstStyle>
          <a:p>
            <a:pPr lvl="0">
              <a:lnSpc>
                <a:spcPct val="100000"/>
              </a:lnSpc>
              <a:spcBef>
                <a:spcPts val="0"/>
              </a:spcBef>
            </a:pPr>
            <a:r>
              <a:rPr lang="en-US" dirty="0"/>
              <a:t>Click to edit Master title style</a:t>
            </a:r>
          </a:p>
        </p:txBody>
      </p:sp>
      <p:sp>
        <p:nvSpPr>
          <p:cNvPr id="3" name="Content Placeholder 2"/>
          <p:cNvSpPr>
            <a:spLocks noGrp="1"/>
          </p:cNvSpPr>
          <p:nvPr>
            <p:ph idx="1"/>
          </p:nvPr>
        </p:nvSpPr>
        <p:spPr>
          <a:xfrm>
            <a:off x="5183188" y="457201"/>
            <a:ext cx="5852160" cy="5403850"/>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400">
                <a:solidFill>
                  <a:schemeClr val="tx1">
                    <a:lumMod val="75000"/>
                    <a:lumOff val="25000"/>
                  </a:schemeClr>
                </a:solidFill>
              </a:defRPr>
            </a:lvl4pPr>
            <a:lvl5pPr>
              <a:defRPr sz="1400">
                <a:solidFill>
                  <a:schemeClr val="tx1">
                    <a:lumMod val="75000"/>
                    <a:lumOff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09050" y="3200400"/>
            <a:ext cx="2800256" cy="2256971"/>
          </a:xfrm>
        </p:spPr>
        <p:txBody>
          <a:bodyPr/>
          <a:lstStyle>
            <a:lvl1pPr marL="0" indent="0">
              <a:lnSpc>
                <a:spcPct val="100000"/>
              </a:lnSpc>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latin typeface="Arial" panose="020B0604020202020204" pitchFamily="34" charset="0"/>
                <a:cs typeface="Arial" panose="020B0604020202020204" pitchFamily="34" charset="0"/>
              </a:rPr>
              <a:pPr/>
              <a:t>‹#›</a:t>
            </a:fld>
            <a:endParaRPr lang="en-US" sz="1200" dirty="0">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827141" y="-1886"/>
            <a:ext cx="8364859" cy="6874174"/>
          </a:xfrm>
          <a:prstGeom prst="rect">
            <a:avLst/>
          </a:prstGeom>
        </p:spPr>
      </p:pic>
      <p:pic>
        <p:nvPicPr>
          <p:cNvPr id="10" name="Picture 9">
            <a:extLst>
              <a:ext uri="{FF2B5EF4-FFF2-40B4-BE49-F238E27FC236}">
                <a16:creationId xmlns:a16="http://schemas.microsoft.com/office/drawing/2014/main" id="{99233439-C72A-4A7C-8C3A-872E508E257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Tree>
    <p:extLst>
      <p:ext uri="{BB962C8B-B14F-4D97-AF65-F5344CB8AC3E}">
        <p14:creationId xmlns:p14="http://schemas.microsoft.com/office/powerpoint/2010/main" val="156227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F03B9AB2-046F-4652-84F5-113AC20B455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7"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F03B9AB2-046F-4652-84F5-113AC20B455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862AD5E-57E9-4992-AAF1-2E5D358E7D5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idx="1"/>
          </p:nvPr>
        </p:nvSpPr>
        <p:spPr>
          <a:xfrm>
            <a:off x="711678"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6"/>
          <p:cNvSpPr txBox="1">
            <a:spLocks/>
          </p:cNvSpPr>
          <p:nvPr userDrawn="1"/>
        </p:nvSpPr>
        <p:spPr>
          <a:xfrm>
            <a:off x="170804" y="6443434"/>
            <a:ext cx="323011"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10"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idx="15"/>
          </p:nvPr>
        </p:nvSpPr>
        <p:spPr>
          <a:xfrm>
            <a:off x="4504236" y="1371600"/>
            <a:ext cx="3200400" cy="4537876"/>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p:cNvSpPr>
            <a:spLocks noGrp="1"/>
          </p:cNvSpPr>
          <p:nvPr>
            <p:ph idx="16"/>
          </p:nvPr>
        </p:nvSpPr>
        <p:spPr>
          <a:xfrm>
            <a:off x="8296793" y="1371600"/>
            <a:ext cx="3200400" cy="4540527"/>
          </a:xfrm>
          <a:prstGeom prst="rect">
            <a:avLst/>
          </a:prstGeom>
        </p:spPr>
        <p:txBody>
          <a:bodyPr/>
          <a:lstStyle>
            <a:lvl1pPr marL="228600" indent="-228600">
              <a:lnSpc>
                <a:spcPct val="90000"/>
              </a:lnSpc>
              <a:spcBef>
                <a:spcPts val="528"/>
              </a:spcBef>
              <a:buClr>
                <a:schemeClr val="tx1"/>
              </a:buClr>
              <a:buFont typeface="Arial" charset="0"/>
              <a:buChar char="•"/>
              <a:defRPr baseline="0">
                <a:solidFill>
                  <a:schemeClr val="tx1"/>
                </a:solidFill>
              </a:defRPr>
            </a:lvl1pPr>
            <a:lvl2pPr marL="566928" indent="-228600">
              <a:spcBef>
                <a:spcPts val="432"/>
              </a:spcBef>
              <a:buClr>
                <a:schemeClr val="tx1"/>
              </a:buClr>
              <a:buFont typeface=".AppleSystemUIFont" charset="-120"/>
              <a:buChar char="–"/>
              <a:defRPr>
                <a:solidFill>
                  <a:schemeClr val="tx1"/>
                </a:solidFill>
              </a:defRPr>
            </a:lvl2pPr>
            <a:lvl3pPr marL="914400">
              <a:spcBef>
                <a:spcPts val="384"/>
              </a:spcBef>
              <a:buClr>
                <a:schemeClr val="tx1"/>
              </a:buClr>
              <a:defRPr>
                <a:solidFill>
                  <a:schemeClr val="tx1"/>
                </a:solidFill>
              </a:defRPr>
            </a:lvl3pPr>
            <a:lvl4pPr marL="1252728" indent="-228600">
              <a:spcBef>
                <a:spcPts val="336"/>
              </a:spcBef>
              <a:buClr>
                <a:schemeClr val="tx1"/>
              </a:buClr>
              <a:buFont typeface=".AppleSystemUIFont" charset="-120"/>
              <a:buChar char="–"/>
              <a:defRPr>
                <a:solidFill>
                  <a:schemeClr val="tx1"/>
                </a:solidFill>
              </a:defRPr>
            </a:lvl4pPr>
            <a:lvl5pPr marL="1609344">
              <a:spcBef>
                <a:spcPts val="288"/>
              </a:spcBef>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1" name="Text Placeholder 7">
            <a:extLst>
              <a:ext uri="{FF2B5EF4-FFF2-40B4-BE49-F238E27FC236}">
                <a16:creationId xmlns:a16="http://schemas.microsoft.com/office/drawing/2014/main" id="{550BD0E5-B853-49C9-9984-559332E92691}"/>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68382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8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19A17C2-3DEA-4951-9D21-2D98A2354C2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1" name="think-cell Slide" r:id="rId5" imgW="359" imgH="360" progId="TCLayout.ActiveDocument.1">
                  <p:embed/>
                </p:oleObj>
              </mc:Choice>
              <mc:Fallback>
                <p:oleObj name="think-cell Slide" r:id="rId5" imgW="359" imgH="360" progId="TCLayout.ActiveDocument.1">
                  <p:embed/>
                  <p:pic>
                    <p:nvPicPr>
                      <p:cNvPr id="4" name="Object 3" hidden="1">
                        <a:extLst>
                          <a:ext uri="{FF2B5EF4-FFF2-40B4-BE49-F238E27FC236}">
                            <a16:creationId xmlns:a16="http://schemas.microsoft.com/office/drawing/2014/main" id="{419A17C2-3DEA-4951-9D21-2D98A2354C2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E8042CF-4572-4F02-8045-B2652B3A4032}"/>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0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3" name="Content Placeholder 2"/>
          <p:cNvSpPr>
            <a:spLocks noGrp="1"/>
          </p:cNvSpPr>
          <p:nvPr>
            <p:ph sz="half" idx="1"/>
          </p:nvPr>
        </p:nvSpPr>
        <p:spPr>
          <a:xfrm>
            <a:off x="711677" y="1371600"/>
            <a:ext cx="5053149" cy="4356152"/>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6"/>
          <p:cNvSpPr txBox="1">
            <a:spLocks/>
          </p:cNvSpPr>
          <p:nvPr userDrawn="1"/>
        </p:nvSpPr>
        <p:spPr>
          <a:xfrm>
            <a:off x="170804" y="6443434"/>
            <a:ext cx="438796"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43827"/>
            <a:ext cx="2255625" cy="421875"/>
          </a:xfrm>
          <a:prstGeom prst="rect">
            <a:avLst/>
          </a:prstGeom>
        </p:spPr>
      </p:pic>
      <p:sp>
        <p:nvSpPr>
          <p:cNvPr id="9"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smtClean="0">
                <a:solidFill>
                  <a:schemeClr val="tx1"/>
                </a:solidFill>
                <a:latin typeface="Arial" panose="020B0604020202020204" pitchFamily="34" charset="0"/>
                <a:cs typeface="Arial" panose="020B0604020202020204" pitchFamily="34" charset="0"/>
              </a:rPr>
              <a:pPr/>
              <a:t>‹#›</a:t>
            </a:fld>
            <a:endParaRPr lang="en-US" sz="1200" dirty="0">
              <a:solidFill>
                <a:schemeClr val="tx1"/>
              </a:solidFill>
              <a:latin typeface="Arial" panose="020B0604020202020204" pitchFamily="34" charset="0"/>
              <a:cs typeface="Arial" panose="020B0604020202020204" pitchFamily="34" charset="0"/>
            </a:endParaRPr>
          </a:p>
        </p:txBody>
      </p:sp>
      <p:sp>
        <p:nvSpPr>
          <p:cNvPr id="12" name="Content Placeholder 2"/>
          <p:cNvSpPr>
            <a:spLocks noGrp="1"/>
          </p:cNvSpPr>
          <p:nvPr>
            <p:ph sz="half" idx="10"/>
          </p:nvPr>
        </p:nvSpPr>
        <p:spPr>
          <a:xfrm>
            <a:off x="6056243" y="1371600"/>
            <a:ext cx="5053149" cy="4359465"/>
          </a:xfrm>
          <a:prstGeom prst="rect">
            <a:avLst/>
          </a:prstGeom>
        </p:spPr>
        <p:txBody>
          <a:bodyPr/>
          <a:lstStyle>
            <a:lvl1pPr marL="228600" indent="-228600">
              <a:buClr>
                <a:schemeClr val="tx1"/>
              </a:buClr>
              <a:buFont typeface="Arial" charset="0"/>
              <a:buChar char="•"/>
              <a:defRPr>
                <a:solidFill>
                  <a:schemeClr val="tx1"/>
                </a:solidFill>
              </a:defRPr>
            </a:lvl1pPr>
            <a:lvl2pPr marL="685800" indent="-228600">
              <a:buClr>
                <a:schemeClr val="tx1"/>
              </a:buClr>
              <a:buFont typeface=".AppleSystemUIFont"/>
              <a:buChar char="–"/>
              <a:defRPr>
                <a:solidFill>
                  <a:schemeClr val="tx1"/>
                </a:solidFill>
              </a:defRPr>
            </a:lvl2pPr>
            <a:lvl3pPr>
              <a:buClr>
                <a:schemeClr val="tx1"/>
              </a:buClr>
              <a:defRPr>
                <a:solidFill>
                  <a:schemeClr val="tx1"/>
                </a:solidFill>
              </a:defRPr>
            </a:lvl3pPr>
            <a:lvl4pPr marL="1600200" indent="-228600">
              <a:buClr>
                <a:schemeClr val="tx1"/>
              </a:buClr>
              <a:buFont typeface=".AppleSystemUIFont"/>
              <a:buChar cha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711678" y="455824"/>
            <a:ext cx="11122572" cy="723899"/>
          </a:xfrm>
          <a:prstGeom prst="rect">
            <a:avLst/>
          </a:prstGeom>
        </p:spPr>
        <p:txBody>
          <a:bodyPr/>
          <a:lstStyle>
            <a:lvl1pPr>
              <a:defRPr>
                <a:solidFill>
                  <a:schemeClr val="tx1"/>
                </a:solidFill>
              </a:defRPr>
            </a:lvl1pPr>
          </a:lstStyle>
          <a:p>
            <a:r>
              <a:rPr lang="en-US"/>
              <a:t>Click to edit Master title style</a:t>
            </a:r>
            <a:endParaRPr lang="en-US" dirty="0"/>
          </a:p>
        </p:txBody>
      </p:sp>
      <p:sp>
        <p:nvSpPr>
          <p:cNvPr id="10" name="Text Placeholder 7">
            <a:extLst>
              <a:ext uri="{FF2B5EF4-FFF2-40B4-BE49-F238E27FC236}">
                <a16:creationId xmlns:a16="http://schemas.microsoft.com/office/drawing/2014/main" id="{6295B969-3FA2-4E66-A5F5-EA307F6A3C9F}"/>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162106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5" name="think-cell Slide" r:id="rId4" imgW="359" imgH="360" progId="TCLayout.ActiveDocument.1">
                  <p:embed/>
                </p:oleObj>
              </mc:Choice>
              <mc:Fallback>
                <p:oleObj name="think-cell Slide" r:id="rId4" imgW="359" imgH="360" progId="TCLayout.ActiveDocument.1">
                  <p:embed/>
                  <p:pic>
                    <p:nvPicPr>
                      <p:cNvPr id="2" name="Object 1"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Slide Number Placeholder 6"/>
          <p:cNvSpPr txBox="1">
            <a:spLocks/>
          </p:cNvSpPr>
          <p:nvPr userDrawn="1"/>
        </p:nvSpPr>
        <p:spPr>
          <a:xfrm>
            <a:off x="170804" y="6443434"/>
            <a:ext cx="470327"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a:endParaRPr lang="en-GB" dirty="0"/>
          </a:p>
        </p:txBody>
      </p:sp>
      <p:sp>
        <p:nvSpPr>
          <p:cNvPr id="4" name="Title Placeholder 1">
            <a:extLst>
              <a:ext uri="{FF2B5EF4-FFF2-40B4-BE49-F238E27FC236}">
                <a16:creationId xmlns:a16="http://schemas.microsoft.com/office/drawing/2014/main" id="{0AB72181-DDB5-4EFE-9FE2-778D3867CD79}"/>
              </a:ext>
            </a:extLst>
          </p:cNvPr>
          <p:cNvSpPr>
            <a:spLocks noGrp="1"/>
          </p:cNvSpPr>
          <p:nvPr>
            <p:ph type="title"/>
          </p:nvPr>
        </p:nvSpPr>
        <p:spPr>
          <a:xfrm>
            <a:off x="914412" y="14"/>
            <a:ext cx="10744199" cy="1028701"/>
          </a:xfrm>
          <a:prstGeom prst="rect">
            <a:avLst/>
          </a:prstGeom>
        </p:spPr>
        <p:txBody>
          <a:bodyPr vert="horz" lIns="0" tIns="0" rIns="0" bIns="0" rtlCol="0" anchor="ctr" anchorCtr="0">
            <a:noAutofit/>
          </a:bodyPr>
          <a:lstStyle/>
          <a:p>
            <a:r>
              <a:rPr lang="en-GB"/>
              <a:t>Click to edit Master title style</a:t>
            </a:r>
            <a:endParaRPr lang="en-GB" dirty="0"/>
          </a:p>
        </p:txBody>
      </p:sp>
      <p:sp>
        <p:nvSpPr>
          <p:cNvPr id="5" name="スライド番号プレースホルダ 5">
            <a:extLst>
              <a:ext uri="{FF2B5EF4-FFF2-40B4-BE49-F238E27FC236}">
                <a16:creationId xmlns:a16="http://schemas.microsoft.com/office/drawing/2014/main" id="{D8400809-84B8-4B50-B451-9ACD78984A69}"/>
              </a:ext>
            </a:extLst>
          </p:cNvPr>
          <p:cNvSpPr txBox="1">
            <a:spLocks/>
          </p:cNvSpPr>
          <p:nvPr userDrawn="1"/>
        </p:nvSpPr>
        <p:spPr>
          <a:xfrm>
            <a:off x="34628" y="6525345"/>
            <a:ext cx="589856" cy="196131"/>
          </a:xfrm>
          <a:prstGeom prst="rect">
            <a:avLst/>
          </a:prstGeom>
        </p:spPr>
        <p:txBody>
          <a:bodyPr vert="horz" lIns="0" tIns="45720" rIns="0" bIns="45720" rtlCol="0" anchor="ctr"/>
          <a:lstStyle>
            <a:defPPr>
              <a:defRPr lang="ja-JP"/>
            </a:defPPr>
            <a:lvl1pPr marL="0" algn="r" defTabSz="914400" rtl="0" eaLnBrk="1" latinLnBrk="0" hangingPunct="1">
              <a:defRPr kumimoji="1" sz="900" kern="1200">
                <a:solidFill>
                  <a:srgbClr val="898989"/>
                </a:solidFill>
                <a:latin typeface="Calibri" pitchFamily="34" charset="0"/>
                <a:ea typeface="メイリオ" pitchFamily="50" charset="-128"/>
                <a:cs typeface="Calibri" pitchFamily="34" charset="0"/>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9B57936-92EF-4126-AE48-1D9D36D15E98}" type="slidenum">
              <a:rPr lang="en-GB" altLang="ja-JP" smtClean="0"/>
              <a:pPr/>
              <a:t>‹#›</a:t>
            </a:fld>
            <a:endParaRPr lang="en-GB" altLang="ja-JP" dirty="0"/>
          </a:p>
        </p:txBody>
      </p:sp>
    </p:spTree>
    <p:extLst>
      <p:ext uri="{BB962C8B-B14F-4D97-AF65-F5344CB8AC3E}">
        <p14:creationId xmlns:p14="http://schemas.microsoft.com/office/powerpoint/2010/main" val="317206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9" name="think-cell Slide" r:id="rId5" imgW="360" imgH="360" progId="TCLayout.ActiveDocument.1">
                  <p:embed/>
                </p:oleObj>
              </mc:Choice>
              <mc:Fallback>
                <p:oleObj name="think-cell Slide" r:id="rId5" imgW="360" imgH="360"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736EC27-459A-4185-91E3-01F59B3BF649}"/>
              </a:ext>
            </a:extLst>
          </p:cNvPr>
          <p:cNvSpPr/>
          <p:nvPr userDrawn="1">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537074" y="6226575"/>
            <a:ext cx="2255625" cy="421875"/>
          </a:xfrm>
          <a:prstGeom prst="rect">
            <a:avLst/>
          </a:prstGeom>
        </p:spPr>
      </p:pic>
      <p:sp>
        <p:nvSpPr>
          <p:cNvPr id="6" name="Slide Number Placeholder 6"/>
          <p:cNvSpPr txBox="1">
            <a:spLocks/>
          </p:cNvSpPr>
          <p:nvPr userDrawn="1"/>
        </p:nvSpPr>
        <p:spPr>
          <a:xfrm>
            <a:off x="170804" y="6443434"/>
            <a:ext cx="512368"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3934CC2-27F1-4D89-AF19-8318FEF32B8A}" type="slidenum">
              <a:rPr kumimoji="0" lang="en-US" sz="1200" b="0" i="0" u="none" strike="noStrike" kern="1200" cap="none" spc="0" normalizeH="0" baseline="0" noProof="0" smtClean="0">
                <a:ln>
                  <a:noFill/>
                </a:ln>
                <a:solidFill>
                  <a:srgbClr val="404040"/>
                </a:solidFill>
                <a:effectLst/>
                <a:uLnTx/>
                <a:uFillTx/>
                <a:latin typeface="Arial"/>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404040"/>
              </a:solidFill>
              <a:effectLst/>
              <a:uLnTx/>
              <a:uFillTx/>
              <a:latin typeface="Arial"/>
              <a:ea typeface="+mn-ea"/>
              <a:cs typeface="Arial" panose="020B0604020202020204" pitchFamily="34" charset="0"/>
            </a:endParaRPr>
          </a:p>
        </p:txBody>
      </p:sp>
      <p:sp>
        <p:nvSpPr>
          <p:cNvPr id="14" name="Title 12"/>
          <p:cNvSpPr>
            <a:spLocks noGrp="1"/>
          </p:cNvSpPr>
          <p:nvPr>
            <p:ph type="title"/>
          </p:nvPr>
        </p:nvSpPr>
        <p:spPr>
          <a:xfrm>
            <a:off x="711678" y="455826"/>
            <a:ext cx="11122572" cy="723899"/>
          </a:xfrm>
          <a:prstGeom prst="rect">
            <a:avLst/>
          </a:prstGeo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25C2567-4810-EF43-89FB-59E6C2A05AFC}"/>
              </a:ext>
            </a:extLst>
          </p:cNvPr>
          <p:cNvSpPr>
            <a:spLocks noGrp="1"/>
          </p:cNvSpPr>
          <p:nvPr>
            <p:ph type="body" sz="quarter" idx="10"/>
          </p:nvPr>
        </p:nvSpPr>
        <p:spPr>
          <a:xfrm>
            <a:off x="711678" y="1371600"/>
            <a:ext cx="11126788" cy="4190586"/>
          </a:xfrm>
          <a:prstGeom prst="rect">
            <a:avLst/>
          </a:prstGeom>
        </p:spPr>
        <p:txBody>
          <a:bodyPr/>
          <a:lstStyle>
            <a:lvl1pPr marL="228600" indent="-228600">
              <a:buClr>
                <a:schemeClr val="tx1"/>
              </a:buClr>
              <a:buFont typeface="Arial" panose="020B0604020202020204" pitchFamily="34" charset="0"/>
              <a:buChar char="•"/>
              <a:defRPr sz="2400">
                <a:solidFill>
                  <a:schemeClr val="tx1"/>
                </a:solidFill>
              </a:defRPr>
            </a:lvl1pPr>
            <a:lvl2pPr marL="514350" indent="-225425">
              <a:buClr>
                <a:schemeClr val="tx1"/>
              </a:buClr>
              <a:buFont typeface=".AppleSystemUIFont"/>
              <a:buChar char="–"/>
              <a:tabLst/>
              <a:defRPr sz="1800">
                <a:solidFill>
                  <a:schemeClr val="tx1"/>
                </a:solidFill>
              </a:defRPr>
            </a:lvl2pPr>
            <a:lvl3pPr marL="866775" indent="-227013">
              <a:buClr>
                <a:schemeClr val="tx1"/>
              </a:buClr>
              <a:buFont typeface="Arial" panose="020B0604020202020204" pitchFamily="34" charset="0"/>
              <a:buChar char="•"/>
              <a:tabLst/>
              <a:defRPr sz="1600">
                <a:solidFill>
                  <a:schemeClr val="tx1"/>
                </a:solidFill>
              </a:defRPr>
            </a:lvl3pPr>
            <a:lvl4pPr marL="1257300" indent="-214313">
              <a:buClr>
                <a:schemeClr val="tx1"/>
              </a:buClr>
              <a:buFont typeface=".AppleSystemUIFont"/>
              <a:buChar char="–"/>
              <a:tabLst/>
              <a:defRPr sz="1400">
                <a:solidFill>
                  <a:schemeClr val="tx1"/>
                </a:solidFill>
              </a:defRPr>
            </a:lvl4pPr>
            <a:lvl5pPr marL="1546225" indent="-214313">
              <a:buClr>
                <a:schemeClr val="tx1"/>
              </a:buClr>
              <a:buFont typeface="Arial" panose="020B0604020202020204" pitchFamily="34" charset="0"/>
              <a:buChar char="•"/>
              <a:tabLst/>
              <a:defRPr sz="12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E5695231-98DD-4A61-9EB8-FA7E7E11046B}"/>
              </a:ext>
            </a:extLst>
          </p:cNvPr>
          <p:cNvSpPr>
            <a:spLocks noGrp="1"/>
          </p:cNvSpPr>
          <p:nvPr>
            <p:ph type="body" sz="quarter" idx="11" hasCustomPrompt="1"/>
          </p:nvPr>
        </p:nvSpPr>
        <p:spPr>
          <a:xfrm>
            <a:off x="711200" y="5918200"/>
            <a:ext cx="11145838" cy="307975"/>
          </a:xfrm>
          <a:prstGeom prst="rect">
            <a:avLst/>
          </a:prstGeom>
        </p:spPr>
        <p:txBody>
          <a:bodyPr/>
          <a:lstStyle>
            <a:lvl1pPr marL="0" indent="0">
              <a:buNone/>
              <a:defRPr sz="900" b="1">
                <a:solidFill>
                  <a:schemeClr val="tx1"/>
                </a:solidFill>
              </a:defRPr>
            </a:lvl1pPr>
            <a:lvl2pPr>
              <a:defRPr sz="1000"/>
            </a:lvl2pPr>
            <a:lvl3pPr>
              <a:defRPr sz="1000"/>
            </a:lvl3pPr>
            <a:lvl4pPr>
              <a:defRPr sz="1000"/>
            </a:lvl4pPr>
            <a:lvl5pPr>
              <a:defRPr sz="1000"/>
            </a:lvl5pPr>
          </a:lstStyle>
          <a:p>
            <a:pPr lvl="0"/>
            <a:r>
              <a:rPr lang="en-GB" b="1" dirty="0"/>
              <a:t>Abbreviations</a:t>
            </a:r>
            <a:endParaRPr lang="en-US" dirty="0"/>
          </a:p>
        </p:txBody>
      </p:sp>
    </p:spTree>
    <p:extLst>
      <p:ext uri="{BB962C8B-B14F-4D97-AF65-F5344CB8AC3E}">
        <p14:creationId xmlns:p14="http://schemas.microsoft.com/office/powerpoint/2010/main" val="266019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1663" y="679938"/>
            <a:ext cx="5163995" cy="5162062"/>
          </a:xfrm>
          <a:prstGeom prst="rect">
            <a:avLst/>
          </a:prstGeom>
        </p:spPr>
      </p:pic>
      <p:sp>
        <p:nvSpPr>
          <p:cNvPr id="32" name="Rectangle 31"/>
          <p:cNvSpPr/>
          <p:nvPr/>
        </p:nvSpPr>
        <p:spPr>
          <a:xfrm>
            <a:off x="685801" y="685800"/>
            <a:ext cx="10820398" cy="5156200"/>
          </a:xfrm>
          <a:prstGeom prst="rect">
            <a:avLst/>
          </a:prstGeom>
          <a:noFill/>
          <a:ln w="9525" cap="flat" cmpd="sng" algn="ctr">
            <a:solidFill>
              <a:srgbClr val="919396"/>
            </a:solid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33" name="Group 32"/>
          <p:cNvGrpSpPr/>
          <p:nvPr/>
        </p:nvGrpSpPr>
        <p:grpSpPr>
          <a:xfrm>
            <a:off x="7755470" y="5540832"/>
            <a:ext cx="3094396" cy="562617"/>
            <a:chOff x="5641848" y="4462272"/>
            <a:chExt cx="2414016" cy="438912"/>
          </a:xfrm>
        </p:grpSpPr>
        <p:sp>
          <p:nvSpPr>
            <p:cNvPr id="34" name="Rectangle 33"/>
            <p:cNvSpPr/>
            <p:nvPr/>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3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sp>
        <p:nvSpPr>
          <p:cNvPr id="7" name="Rectangle 6">
            <a:extLst>
              <a:ext uri="{FF2B5EF4-FFF2-40B4-BE49-F238E27FC236}">
                <a16:creationId xmlns:a16="http://schemas.microsoft.com/office/drawing/2014/main" id="{13727787-AFCB-4F84-B37E-E15FAB3ED1E9}"/>
              </a:ext>
            </a:extLst>
          </p:cNvPr>
          <p:cNvSpPr/>
          <p:nvPr userDrawn="1"/>
        </p:nvSpPr>
        <p:spPr>
          <a:xfrm>
            <a:off x="685801" y="685800"/>
            <a:ext cx="10820398" cy="5156200"/>
          </a:xfrm>
          <a:prstGeom prst="rect">
            <a:avLst/>
          </a:prstGeom>
          <a:noFill/>
          <a:ln w="12700" cap="flat" cmpd="sng" algn="ctr">
            <a:solidFill>
              <a:sysClr val="window" lastClr="FFFFFF">
                <a:lumMod val="6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grpSp>
        <p:nvGrpSpPr>
          <p:cNvPr id="8" name="Group 7">
            <a:extLst>
              <a:ext uri="{FF2B5EF4-FFF2-40B4-BE49-F238E27FC236}">
                <a16:creationId xmlns:a16="http://schemas.microsoft.com/office/drawing/2014/main" id="{7FF7181D-498F-4C39-AA57-2580781E4403}"/>
              </a:ext>
            </a:extLst>
          </p:cNvPr>
          <p:cNvGrpSpPr/>
          <p:nvPr userDrawn="1"/>
        </p:nvGrpSpPr>
        <p:grpSpPr>
          <a:xfrm>
            <a:off x="7755470" y="5540832"/>
            <a:ext cx="3094396" cy="562617"/>
            <a:chOff x="5641848" y="4462272"/>
            <a:chExt cx="2414016" cy="438912"/>
          </a:xfrm>
        </p:grpSpPr>
        <p:sp>
          <p:nvSpPr>
            <p:cNvPr id="9" name="Rectangle 8">
              <a:extLst>
                <a:ext uri="{FF2B5EF4-FFF2-40B4-BE49-F238E27FC236}">
                  <a16:creationId xmlns:a16="http://schemas.microsoft.com/office/drawing/2014/main" id="{A91FA227-2C6D-46BF-A761-EFA6D2498F3C}"/>
                </a:ext>
              </a:extLst>
            </p:cNvPr>
            <p:cNvSpPr/>
            <p:nvPr userDrawn="1"/>
          </p:nvSpPr>
          <p:spPr>
            <a:xfrm>
              <a:off x="5641848" y="4462272"/>
              <a:ext cx="2414016" cy="43891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Narrow"/>
                <a:ea typeface="+mn-ea"/>
                <a:cs typeface="+mn-cs"/>
              </a:endParaRPr>
            </a:p>
          </p:txBody>
        </p:sp>
        <p:pic>
          <p:nvPicPr>
            <p:cNvPr id="10" name="Picture 9">
              <a:extLst>
                <a:ext uri="{FF2B5EF4-FFF2-40B4-BE49-F238E27FC236}">
                  <a16:creationId xmlns:a16="http://schemas.microsoft.com/office/drawing/2014/main" id="{F47207AD-6C47-43D8-B838-70434389F8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51576" y="4471416"/>
              <a:ext cx="2255625" cy="421875"/>
            </a:xfrm>
            <a:prstGeom prst="rect">
              <a:avLst/>
            </a:prstGeom>
          </p:spPr>
        </p:pic>
      </p:grpSp>
      <p:pic>
        <p:nvPicPr>
          <p:cNvPr id="11" name="Picture 10">
            <a:extLst>
              <a:ext uri="{FF2B5EF4-FFF2-40B4-BE49-F238E27FC236}">
                <a16:creationId xmlns:a16="http://schemas.microsoft.com/office/drawing/2014/main" id="{D85A5037-C3B9-4F24-B52E-3563B8715329}"/>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737" t="13379" b="1785"/>
          <a:stretch/>
        </p:blipFill>
        <p:spPr>
          <a:xfrm>
            <a:off x="691326" y="698501"/>
            <a:ext cx="5099874" cy="5131098"/>
          </a:xfrm>
          <a:prstGeom prst="rect">
            <a:avLst/>
          </a:prstGeom>
        </p:spPr>
      </p:pic>
    </p:spTree>
    <p:extLst>
      <p:ext uri="{BB962C8B-B14F-4D97-AF65-F5344CB8AC3E}">
        <p14:creationId xmlns:p14="http://schemas.microsoft.com/office/powerpoint/2010/main" val="392866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accent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2594B2B7-74C6-4054-8B90-42BC904C2441}"/>
              </a:ext>
            </a:extLst>
          </p:cNvPr>
          <p:cNvGraphicFramePr>
            <a:graphicFrameLocks noChangeAspect="1"/>
          </p:cNvGraphicFramePr>
          <p:nvPr>
            <p:custDataLst>
              <p:tags r:id="rId2"/>
            </p:custDataLst>
          </p:nvPr>
        </p:nvGraphicFramePr>
        <p:xfrm>
          <a:off x="1324" y="1323"/>
          <a:ext cx="1323" cy="1323"/>
        </p:xfrm>
        <a:graphic>
          <a:graphicData uri="http://schemas.openxmlformats.org/presentationml/2006/ole">
            <mc:AlternateContent xmlns:mc="http://schemas.openxmlformats.org/markup-compatibility/2006">
              <mc:Choice xmlns:v="urn:schemas-microsoft-com:vml" Requires="v">
                <p:oleObj spid="_x0000_s9227" name="think-cell Slide" r:id="rId5" imgW="359" imgH="360" progId="TCLayout.ActiveDocument.1">
                  <p:embed/>
                </p:oleObj>
              </mc:Choice>
              <mc:Fallback>
                <p:oleObj name="think-cell Slide" r:id="rId5" imgW="359" imgH="360" progId="TCLayout.ActiveDocument.1">
                  <p:embed/>
                  <p:pic>
                    <p:nvPicPr>
                      <p:cNvPr id="6" name="Object 5" hidden="1">
                        <a:extLst>
                          <a:ext uri="{FF2B5EF4-FFF2-40B4-BE49-F238E27FC236}">
                            <a16:creationId xmlns:a16="http://schemas.microsoft.com/office/drawing/2014/main" id="{2594B2B7-74C6-4054-8B90-42BC904C2441}"/>
                          </a:ext>
                        </a:extLst>
                      </p:cNvPr>
                      <p:cNvPicPr/>
                      <p:nvPr/>
                    </p:nvPicPr>
                    <p:blipFill>
                      <a:blip r:embed="rId6"/>
                      <a:stretch>
                        <a:fillRect/>
                      </a:stretch>
                    </p:blipFill>
                    <p:spPr>
                      <a:xfrm>
                        <a:off x="1324" y="1323"/>
                        <a:ext cx="1323" cy="1323"/>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3454A7BF-6A8F-4E6B-B74D-0B6D434C136F}"/>
              </a:ext>
            </a:extLst>
          </p:cNvPr>
          <p:cNvSpPr/>
          <p:nvPr>
            <p:custDataLst>
              <p:tags r:id="rId3"/>
            </p:custDataLst>
          </p:nvPr>
        </p:nvSpPr>
        <p:spPr>
          <a:xfrm>
            <a:off x="0" y="0"/>
            <a:ext cx="132292" cy="1322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4000" b="0" i="0" baseline="0">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4" name="Rectangle 3"/>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1965960" y="521208"/>
            <a:ext cx="8412480" cy="2387600"/>
          </a:xfrm>
          <a:prstGeom prst="rect">
            <a:avLst/>
          </a:prstGeom>
        </p:spPr>
        <p:txBody>
          <a:bodyPr anchor="b">
            <a:normAutofit/>
          </a:bodyPr>
          <a:lstStyle>
            <a:lvl1pPr algn="l">
              <a:lnSpc>
                <a:spcPct val="70000"/>
              </a:lnSpc>
              <a:defRPr sz="4000" b="0">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965960" y="3114762"/>
            <a:ext cx="8412480" cy="1014984"/>
          </a:xfrm>
          <a:prstGeom prst="rect">
            <a:avLst/>
          </a:prstGeom>
        </p:spPr>
        <p:txBody>
          <a:bodyPr>
            <a:normAutofit/>
          </a:bodyPr>
          <a:lstStyle>
            <a:lvl1pPr marL="0" indent="0" algn="l">
              <a:lnSpc>
                <a:spcPct val="85000"/>
              </a:lnSpc>
              <a:buFont typeface="Arial" panose="020B0604020202020204" pitchFamily="34" charset="0"/>
              <a:buNone/>
              <a:defRPr sz="2800" cap="none" baseline="0">
                <a:solidFill>
                  <a:schemeClr val="bg1"/>
                </a:solidFill>
                <a:latin typeface="Calibri" panose="020F0502020204030204" pitchFamily="34" charset="0"/>
                <a:cs typeface="Calibri" panose="020F0502020204030204" pitchFamily="34" charset="0"/>
              </a:defRPr>
            </a:lvl1pPr>
            <a:lvl2pPr marL="457182" indent="0" algn="ctr">
              <a:buNone/>
              <a:defRPr sz="2000"/>
            </a:lvl2pPr>
            <a:lvl3pPr marL="914363" indent="0" algn="ctr">
              <a:buNone/>
              <a:defRPr sz="1800"/>
            </a:lvl3pPr>
            <a:lvl4pPr marL="1371545" indent="0" algn="ctr">
              <a:buNone/>
              <a:defRPr sz="1600"/>
            </a:lvl4pPr>
            <a:lvl5pPr marL="1828727" indent="0" algn="ctr">
              <a:buNone/>
              <a:defRPr sz="1600"/>
            </a:lvl5pPr>
            <a:lvl6pPr marL="2285909" indent="0" algn="ctr">
              <a:buNone/>
              <a:defRPr sz="1600"/>
            </a:lvl6pPr>
            <a:lvl7pPr marL="2743090" indent="0" algn="ctr">
              <a:buNone/>
              <a:defRPr sz="1600"/>
            </a:lvl7pPr>
            <a:lvl8pPr marL="3200272" indent="0" algn="ctr">
              <a:buNone/>
              <a:defRPr sz="1600"/>
            </a:lvl8pPr>
            <a:lvl9pPr marL="3657454"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EF1DB04C-4849-4FB6-8ECF-D286A76405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345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vmlDrawing" Target="../drawings/vmlDrawing1.v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13" Type="http://schemas.openxmlformats.org/officeDocument/2006/relationships/oleObject" Target="../embeddings/oleObject8.bin"/><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ags" Target="../tags/tag18.xml"/><Relationship Id="rId17" Type="http://schemas.openxmlformats.org/officeDocument/2006/relationships/image" Target="../media/image4.png"/><Relationship Id="rId2" Type="http://schemas.openxmlformats.org/officeDocument/2006/relationships/slideLayout" Target="../slideLayouts/slideLayout9.xml"/><Relationship Id="rId16" Type="http://schemas.openxmlformats.org/officeDocument/2006/relationships/image" Target="../media/image3.emf"/><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ags" Target="../tags/tag17.xml"/><Relationship Id="rId5" Type="http://schemas.openxmlformats.org/officeDocument/2006/relationships/slideLayout" Target="../slideLayouts/slideLayout12.xml"/><Relationship Id="rId15" Type="http://schemas.openxmlformats.org/officeDocument/2006/relationships/image" Target="../media/image2.png"/><Relationship Id="rId10" Type="http://schemas.openxmlformats.org/officeDocument/2006/relationships/tags" Target="../tags/tag16.xml"/><Relationship Id="rId4" Type="http://schemas.openxmlformats.org/officeDocument/2006/relationships/slideLayout" Target="../slideLayouts/slideLayout11.xml"/><Relationship Id="rId9" Type="http://schemas.openxmlformats.org/officeDocument/2006/relationships/vmlDrawing" Target="../drawings/vmlDrawing8.v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5"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dirty="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dirty="0">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dirty="0">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541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0" r:id="rId6"/>
    <p:sldLayoutId id="2147483671"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0"/>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03" name="think-cell Slide" r:id="rId13" imgW="270" imgH="270" progId="TCLayout.ActiveDocument.1">
                  <p:embed/>
                </p:oleObj>
              </mc:Choice>
              <mc:Fallback>
                <p:oleObj name="think-cell Slide" r:id="rId13" imgW="270" imgH="270" progId="TCLayout.ActiveDocument.1">
                  <p:embed/>
                  <p:pic>
                    <p:nvPicPr>
                      <p:cNvPr id="4" name="Object 3" hidden="1"/>
                      <p:cNvPicPr/>
                      <p:nvPr/>
                    </p:nvPicPr>
                    <p:blipFill>
                      <a:blip r:embed="rId14"/>
                      <a:stretch>
                        <a:fillRect/>
                      </a:stretch>
                    </p:blipFill>
                    <p:spPr>
                      <a:xfrm>
                        <a:off x="1588" y="1588"/>
                        <a:ext cx="1587" cy="1587"/>
                      </a:xfrm>
                      <a:prstGeom prst="rect">
                        <a:avLst/>
                      </a:prstGeom>
                    </p:spPr>
                  </p:pic>
                </p:oleObj>
              </mc:Fallback>
            </mc:AlternateContent>
          </a:graphicData>
        </a:graphic>
      </p:graphicFrame>
      <p:pic>
        <p:nvPicPr>
          <p:cNvPr id="25" name="Picture 2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27142" y="-1886"/>
            <a:ext cx="8364859" cy="6859886"/>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07574" y="6389777"/>
            <a:ext cx="2050568" cy="383523"/>
          </a:xfrm>
          <a:prstGeom prst="rect">
            <a:avLst/>
          </a:prstGeom>
        </p:spPr>
      </p:pic>
      <p:sp>
        <p:nvSpPr>
          <p:cNvPr id="7" name="Rectangle 6" hidden="1">
            <a:extLst>
              <a:ext uri="{FF2B5EF4-FFF2-40B4-BE49-F238E27FC236}">
                <a16:creationId xmlns:a16="http://schemas.microsoft.com/office/drawing/2014/main" id="{3E20B0D2-EFDD-4B06-80F5-F1B9203FEEF3}"/>
              </a:ext>
            </a:extLst>
          </p:cNvPr>
          <p:cNvSpPr/>
          <p:nvPr>
            <p:custDataLst>
              <p:tags r:id="rId11"/>
            </p:custDataLst>
          </p:nvPr>
        </p:nvSpPr>
        <p:spPr>
          <a:xfrm>
            <a:off x="0" y="0"/>
            <a:ext cx="132292" cy="13229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a:endParaRPr lang="en-US" sz="3000" b="0" i="0" baseline="0">
              <a:latin typeface="Calibri" panose="020F0502020204030204" pitchFamily="34" charset="0"/>
              <a:ea typeface="+mj-ea"/>
              <a:cs typeface="+mj-cs"/>
              <a:sym typeface="Calibri" panose="020F0502020204030204" pitchFamily="34" charset="0"/>
            </a:endParaRPr>
          </a:p>
        </p:txBody>
      </p:sp>
      <p:sp>
        <p:nvSpPr>
          <p:cNvPr id="9" name="TextBox 8">
            <a:extLst>
              <a:ext uri="{FF2B5EF4-FFF2-40B4-BE49-F238E27FC236}">
                <a16:creationId xmlns:a16="http://schemas.microsoft.com/office/drawing/2014/main" id="{D7C044AC-B2C2-490D-9277-3C121860F0B4}"/>
              </a:ext>
            </a:extLst>
          </p:cNvPr>
          <p:cNvSpPr txBox="1"/>
          <p:nvPr/>
        </p:nvSpPr>
        <p:spPr>
          <a:xfrm>
            <a:off x="11738166" y="6410542"/>
            <a:ext cx="630639" cy="342003"/>
          </a:xfrm>
          <a:prstGeom prst="rect">
            <a:avLst/>
          </a:prstGeom>
          <a:noFill/>
        </p:spPr>
        <p:txBody>
          <a:bodyPr wrap="square" lIns="101583" tIns="50793" rIns="101583" bIns="50793" rtlCol="0" anchor="b" anchorCtr="0">
            <a:spAutoFit/>
          </a:bodyPr>
          <a:lstStyle>
            <a:defPPr>
              <a:defRPr lang="en-US"/>
            </a:defPPr>
            <a:lvl1pPr algn="r">
              <a:defRPr sz="1100">
                <a:solidFill>
                  <a:srgbClr val="344A58">
                    <a:alpha val="50000"/>
                  </a:srgbClr>
                </a:solidFill>
                <a:latin typeface="Arial"/>
                <a:cs typeface="Arial"/>
              </a:defRPr>
            </a:lvl1pPr>
          </a:lstStyle>
          <a:p>
            <a:pPr algn="l"/>
            <a:fld id="{24FBE309-E7AF-42D7-8C0E-D8B992E1978C}" type="slidenum">
              <a:rPr lang="en-US" sz="1556" smtClean="0">
                <a:solidFill>
                  <a:srgbClr val="6A6A6A"/>
                </a:solidFill>
                <a:latin typeface="Calibri" panose="020F0502020204030204" pitchFamily="34" charset="0"/>
                <a:cs typeface="Calibri" panose="020F0502020204030204" pitchFamily="34" charset="0"/>
              </a:rPr>
              <a:pPr algn="l"/>
              <a:t>‹#›</a:t>
            </a:fld>
            <a:endParaRPr lang="en-US" sz="1556">
              <a:solidFill>
                <a:srgbClr val="6A6A6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C727CBE0-9120-40F1-B3A1-F6E2FA0975F1}"/>
              </a:ext>
            </a:extLst>
          </p:cNvPr>
          <p:cNvSpPr txBox="1"/>
          <p:nvPr/>
        </p:nvSpPr>
        <p:spPr>
          <a:xfrm>
            <a:off x="1919636" y="6305077"/>
            <a:ext cx="9210511" cy="552923"/>
          </a:xfrm>
          <a:prstGeom prst="rect">
            <a:avLst/>
          </a:prstGeom>
          <a:ln>
            <a:noFill/>
          </a:ln>
        </p:spPr>
        <p:txBody>
          <a:bodyPr wrap="square" lIns="50714" tIns="25357" rIns="50714" bIns="25357" rtlCol="0">
            <a:noAutofit/>
          </a:bodyPr>
          <a:lstStyle/>
          <a:p>
            <a:pPr algn="l">
              <a:lnSpc>
                <a:spcPct val="90000"/>
              </a:lnSpc>
            </a:pPr>
            <a:endParaRPr lang="en-GB" sz="1111">
              <a:solidFill>
                <a:schemeClr val="accent2"/>
              </a:solidFill>
              <a:latin typeface="+mn-lt"/>
              <a:cs typeface="Arial"/>
            </a:endParaRPr>
          </a:p>
        </p:txBody>
      </p:sp>
      <p:sp>
        <p:nvSpPr>
          <p:cNvPr id="10" name="Rectangle 9" hidden="1">
            <a:extLst>
              <a:ext uri="{FF2B5EF4-FFF2-40B4-BE49-F238E27FC236}">
                <a16:creationId xmlns:a16="http://schemas.microsoft.com/office/drawing/2014/main" id="{7D70FEB7-D9F0-4EE2-9686-4ED0259392F4}"/>
              </a:ext>
            </a:extLst>
          </p:cNvPr>
          <p:cNvSpPr/>
          <p:nvPr userDrawn="1">
            <p:custDataLst>
              <p:tags r:id="rId1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lang="en-US" sz="2800" b="0" i="0" baseline="0">
              <a:latin typeface="Arial" panose="020B0604020202020204" pitchFamily="34" charset="0"/>
              <a:ea typeface="+mj-ea"/>
              <a:cs typeface="Arial" panose="020B0604020202020204" pitchFamily="34" charset="0"/>
              <a:sym typeface="Arial" panose="020B0604020202020204" pitchFamily="34" charset="0"/>
            </a:endParaRPr>
          </a:p>
        </p:txBody>
      </p:sp>
      <p:sp>
        <p:nvSpPr>
          <p:cNvPr id="15" name="Slide Number Placeholder 6">
            <a:extLst>
              <a:ext uri="{FF2B5EF4-FFF2-40B4-BE49-F238E27FC236}">
                <a16:creationId xmlns:a16="http://schemas.microsoft.com/office/drawing/2014/main" id="{9DED8007-F736-48B7-9803-B0C1CF2096B5}"/>
              </a:ext>
            </a:extLst>
          </p:cNvPr>
          <p:cNvSpPr txBox="1">
            <a:spLocks/>
          </p:cNvSpPr>
          <p:nvPr userDrawn="1"/>
        </p:nvSpPr>
        <p:spPr>
          <a:xfrm>
            <a:off x="170804" y="6443434"/>
            <a:ext cx="396755" cy="365125"/>
          </a:xfrm>
          <a:prstGeom prst="rect">
            <a:avLst/>
          </a:prstGeom>
        </p:spPr>
        <p:txBody>
          <a:bodyPr/>
          <a:lstStyle>
            <a:defPPr>
              <a:defRPr lang="en-US"/>
            </a:defPPr>
            <a:lvl1pPr marL="0" algn="l"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3934CC2-27F1-4D89-AF19-8318FEF32B8A}" type="slidenum">
              <a:rPr lang="en-US" sz="1200" b="0" smtClean="0">
                <a:latin typeface="Arial" panose="020B0604020202020204" pitchFamily="34" charset="0"/>
                <a:cs typeface="Arial" panose="020B0604020202020204" pitchFamily="34" charset="0"/>
              </a:rPr>
              <a:pPr/>
              <a:t>‹#›</a:t>
            </a:fld>
            <a:endParaRPr lang="en-US" sz="1200" b="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69852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363" rtl="0" eaLnBrk="1" latinLnBrk="0" hangingPunct="1">
        <a:lnSpc>
          <a:spcPct val="80000"/>
        </a:lnSpc>
        <a:spcBef>
          <a:spcPct val="0"/>
        </a:spcBef>
        <a:buNone/>
        <a:defRPr sz="3000" b="0" kern="1200">
          <a:solidFill>
            <a:schemeClr val="tx2"/>
          </a:solidFill>
          <a:latin typeface="Arial" panose="020B0604020202020204" pitchFamily="34" charset="0"/>
          <a:ea typeface="+mj-ea"/>
          <a:cs typeface="Arial" panose="020B0604020202020204" pitchFamily="34" charset="0"/>
        </a:defRPr>
      </a:lvl1pPr>
    </p:titleStyle>
    <p:bodyStyle>
      <a:lvl1pPr marL="228591" indent="-228591" algn="l" defTabSz="914363" rtl="0" eaLnBrk="1" latinLnBrk="0" hangingPunct="1">
        <a:lnSpc>
          <a:spcPct val="85000"/>
        </a:lnSpc>
        <a:spcBef>
          <a:spcPts val="1000"/>
        </a:spcBef>
        <a:buFontTx/>
        <a:buBlip>
          <a:blip r:embed="rId17"/>
        </a:buBlip>
        <a:defRPr sz="1800" kern="1200">
          <a:solidFill>
            <a:schemeClr val="tx2"/>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38">
          <p15:clr>
            <a:srgbClr val="F26B43"/>
          </p15:clr>
        </p15:guide>
        <p15:guide id="4" orient="horz" pos="280">
          <p15:clr>
            <a:srgbClr val="F26B43"/>
          </p15:clr>
        </p15:guide>
        <p15:guide id="6" orient="horz" pos="2160">
          <p15:clr>
            <a:srgbClr val="F26B43"/>
          </p15:clr>
        </p15:guide>
        <p15:guide id="7" orient="horz" pos="4792">
          <p15:clr>
            <a:srgbClr val="F26B43"/>
          </p15:clr>
        </p15:guide>
        <p15:guide id="8" pos="3840">
          <p15:clr>
            <a:srgbClr val="F26B43"/>
          </p15:clr>
        </p15:guide>
        <p15:guide id="9" pos="8917">
          <p15:clr>
            <a:srgbClr val="F26B43"/>
          </p15:clr>
        </p15:guide>
        <p15:guide id="12" orient="horz" pos="754">
          <p15:clr>
            <a:srgbClr val="F26B43"/>
          </p15:clr>
        </p15:guide>
        <p15:guide id="13" orient="horz" pos="3997">
          <p15:clr>
            <a:srgbClr val="F26B43"/>
          </p15:clr>
        </p15:guide>
        <p15:guide id="14" pos="2411">
          <p15:clr>
            <a:srgbClr val="F26B43"/>
          </p15:clr>
        </p15:guide>
        <p15:guide id="15" pos="7242">
          <p15:clr>
            <a:srgbClr val="F26B43"/>
          </p15:clr>
        </p15:guide>
        <p15:guide id="16" orient="horz" pos="822">
          <p15:clr>
            <a:srgbClr val="F26B43"/>
          </p15:clr>
        </p15:guide>
        <p15:guide id="17" orient="horz" pos="3748">
          <p15:clr>
            <a:srgbClr val="F26B43"/>
          </p15:clr>
        </p15:guide>
        <p15:guide id="18" pos="746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6.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5.xml"/><Relationship Id="rId1" Type="http://schemas.openxmlformats.org/officeDocument/2006/relationships/vmlDrawing" Target="../drawings/vmlDrawing23.vml"/><Relationship Id="rId6" Type="http://schemas.openxmlformats.org/officeDocument/2006/relationships/oleObject" Target="../embeddings/oleObject23.bin"/><Relationship Id="rId11" Type="http://schemas.openxmlformats.org/officeDocument/2006/relationships/image" Target="../media/image14.png"/><Relationship Id="rId5" Type="http://schemas.openxmlformats.org/officeDocument/2006/relationships/notesSlide" Target="../notesSlides/notesSlide9.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8.xml"/><Relationship Id="rId7" Type="http://schemas.openxmlformats.org/officeDocument/2006/relationships/image" Target="../media/image7.emf"/><Relationship Id="rId12" Type="http://schemas.openxmlformats.org/officeDocument/2006/relationships/image" Target="../media/image13.svg"/><Relationship Id="rId2" Type="http://schemas.openxmlformats.org/officeDocument/2006/relationships/tags" Target="../tags/tag47.xml"/><Relationship Id="rId1" Type="http://schemas.openxmlformats.org/officeDocument/2006/relationships/vmlDrawing" Target="../drawings/vmlDrawing24.vml"/><Relationship Id="rId6" Type="http://schemas.openxmlformats.org/officeDocument/2006/relationships/oleObject" Target="../embeddings/oleObject24.bin"/><Relationship Id="rId11" Type="http://schemas.openxmlformats.org/officeDocument/2006/relationships/image" Target="../media/image12.png"/><Relationship Id="rId5" Type="http://schemas.openxmlformats.org/officeDocument/2006/relationships/notesSlide" Target="../notesSlides/notesSlide10.xml"/><Relationship Id="rId10" Type="http://schemas.openxmlformats.org/officeDocument/2006/relationships/image" Target="../media/image15.svg"/><Relationship Id="rId4" Type="http://schemas.openxmlformats.org/officeDocument/2006/relationships/slideLayout" Target="../slideLayouts/slideLayout13.xml"/><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50.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9.xml"/><Relationship Id="rId1" Type="http://schemas.openxmlformats.org/officeDocument/2006/relationships/vmlDrawing" Target="../drawings/vmlDrawing25.vml"/><Relationship Id="rId6" Type="http://schemas.openxmlformats.org/officeDocument/2006/relationships/oleObject" Target="../embeddings/oleObject25.bin"/><Relationship Id="rId11" Type="http://schemas.openxmlformats.org/officeDocument/2006/relationships/image" Target="../media/image14.png"/><Relationship Id="rId5" Type="http://schemas.openxmlformats.org/officeDocument/2006/relationships/notesSlide" Target="../notesSlides/notesSlide11.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7.xml"/><Relationship Id="rId7" Type="http://schemas.openxmlformats.org/officeDocument/2006/relationships/image" Target="../media/image9.png"/><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7.emf"/><Relationship Id="rId5" Type="http://schemas.openxmlformats.org/officeDocument/2006/relationships/oleObject" Target="../embeddings/oleObject15.bin"/><Relationship Id="rId4" Type="http://schemas.openxmlformats.org/officeDocument/2006/relationships/image" Target="../media/image8.png"/><Relationship Id="rId9" Type="http://schemas.openxmlformats.org/officeDocument/2006/relationships/image" Target="../media/image11.sv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2.xml"/><Relationship Id="rId7" Type="http://schemas.openxmlformats.org/officeDocument/2006/relationships/image" Target="../media/image7.emf"/><Relationship Id="rId2" Type="http://schemas.openxmlformats.org/officeDocument/2006/relationships/tags" Target="../tags/tag31.xml"/><Relationship Id="rId1" Type="http://schemas.openxmlformats.org/officeDocument/2006/relationships/vmlDrawing" Target="../drawings/vmlDrawing16.vml"/><Relationship Id="rId6" Type="http://schemas.openxmlformats.org/officeDocument/2006/relationships/oleObject" Target="../embeddings/oleObject16.bin"/><Relationship Id="rId11" Type="http://schemas.openxmlformats.org/officeDocument/2006/relationships/image" Target="../media/image15.svg"/><Relationship Id="rId5" Type="http://schemas.openxmlformats.org/officeDocument/2006/relationships/notesSlide" Target="../notesSlides/notesSlide2.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4.xml"/><Relationship Id="rId7" Type="http://schemas.openxmlformats.org/officeDocument/2006/relationships/image" Target="../media/image7.emf"/><Relationship Id="rId2" Type="http://schemas.openxmlformats.org/officeDocument/2006/relationships/tags" Target="../tags/tag33.xml"/><Relationship Id="rId1" Type="http://schemas.openxmlformats.org/officeDocument/2006/relationships/vmlDrawing" Target="../drawings/vmlDrawing17.vml"/><Relationship Id="rId6" Type="http://schemas.openxmlformats.org/officeDocument/2006/relationships/oleObject" Target="../embeddings/oleObject17.bin"/><Relationship Id="rId11" Type="http://schemas.openxmlformats.org/officeDocument/2006/relationships/image" Target="../media/image15.svg"/><Relationship Id="rId5" Type="http://schemas.openxmlformats.org/officeDocument/2006/relationships/notesSlide" Target="../notesSlides/notesSlide3.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36.xml"/><Relationship Id="rId7" Type="http://schemas.openxmlformats.org/officeDocument/2006/relationships/image" Target="../media/image7.emf"/><Relationship Id="rId2" Type="http://schemas.openxmlformats.org/officeDocument/2006/relationships/tags" Target="../tags/tag35.xml"/><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15.svg"/><Relationship Id="rId5" Type="http://schemas.openxmlformats.org/officeDocument/2006/relationships/notesSlide" Target="../notesSlides/notesSlide4.xml"/><Relationship Id="rId10" Type="http://schemas.openxmlformats.org/officeDocument/2006/relationships/image" Target="../media/image14.png"/><Relationship Id="rId4" Type="http://schemas.openxmlformats.org/officeDocument/2006/relationships/slideLayout" Target="../slideLayouts/slideLayout7.xml"/><Relationship Id="rId9" Type="http://schemas.openxmlformats.org/officeDocument/2006/relationships/image" Target="../media/image13.sv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8.xml"/><Relationship Id="rId7" Type="http://schemas.openxmlformats.org/officeDocument/2006/relationships/image" Target="../media/image7.emf"/><Relationship Id="rId12" Type="http://schemas.openxmlformats.org/officeDocument/2006/relationships/image" Target="../media/image13.svg"/><Relationship Id="rId2" Type="http://schemas.openxmlformats.org/officeDocument/2006/relationships/tags" Target="../tags/tag37.xml"/><Relationship Id="rId1" Type="http://schemas.openxmlformats.org/officeDocument/2006/relationships/vmlDrawing" Target="../drawings/vmlDrawing19.vml"/><Relationship Id="rId6" Type="http://schemas.openxmlformats.org/officeDocument/2006/relationships/oleObject" Target="../embeddings/oleObject19.bin"/><Relationship Id="rId11" Type="http://schemas.openxmlformats.org/officeDocument/2006/relationships/image" Target="../media/image12.png"/><Relationship Id="rId5" Type="http://schemas.openxmlformats.org/officeDocument/2006/relationships/notesSlide" Target="../notesSlides/notesSlide5.xml"/><Relationship Id="rId10" Type="http://schemas.openxmlformats.org/officeDocument/2006/relationships/image" Target="../media/image15.svg"/><Relationship Id="rId4" Type="http://schemas.openxmlformats.org/officeDocument/2006/relationships/slideLayout" Target="../slideLayouts/slideLayout13.xml"/><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0.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39.xml"/><Relationship Id="rId1" Type="http://schemas.openxmlformats.org/officeDocument/2006/relationships/vmlDrawing" Target="../drawings/vmlDrawing20.vml"/><Relationship Id="rId6" Type="http://schemas.openxmlformats.org/officeDocument/2006/relationships/oleObject" Target="../embeddings/oleObject20.bin"/><Relationship Id="rId11" Type="http://schemas.openxmlformats.org/officeDocument/2006/relationships/image" Target="../media/image14.png"/><Relationship Id="rId5" Type="http://schemas.openxmlformats.org/officeDocument/2006/relationships/notesSlide" Target="../notesSlides/notesSlide6.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2.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1.xml"/><Relationship Id="rId1" Type="http://schemas.openxmlformats.org/officeDocument/2006/relationships/vmlDrawing" Target="../drawings/vmlDrawing21.vml"/><Relationship Id="rId6" Type="http://schemas.openxmlformats.org/officeDocument/2006/relationships/oleObject" Target="../embeddings/oleObject21.bin"/><Relationship Id="rId11" Type="http://schemas.openxmlformats.org/officeDocument/2006/relationships/image" Target="../media/image14.png"/><Relationship Id="rId5" Type="http://schemas.openxmlformats.org/officeDocument/2006/relationships/notesSlide" Target="../notesSlides/notesSlide7.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44.xml"/><Relationship Id="rId7" Type="http://schemas.openxmlformats.org/officeDocument/2006/relationships/image" Target="../media/image7.emf"/><Relationship Id="rId12" Type="http://schemas.openxmlformats.org/officeDocument/2006/relationships/image" Target="../media/image15.svg"/><Relationship Id="rId2" Type="http://schemas.openxmlformats.org/officeDocument/2006/relationships/tags" Target="../tags/tag43.xml"/><Relationship Id="rId1" Type="http://schemas.openxmlformats.org/officeDocument/2006/relationships/vmlDrawing" Target="../drawings/vmlDrawing22.vml"/><Relationship Id="rId6" Type="http://schemas.openxmlformats.org/officeDocument/2006/relationships/oleObject" Target="../embeddings/oleObject22.bin"/><Relationship Id="rId11" Type="http://schemas.openxmlformats.org/officeDocument/2006/relationships/image" Target="../media/image14.png"/><Relationship Id="rId5" Type="http://schemas.openxmlformats.org/officeDocument/2006/relationships/notesSlide" Target="../notesSlides/notesSlide8.xml"/><Relationship Id="rId10" Type="http://schemas.openxmlformats.org/officeDocument/2006/relationships/image" Target="../media/image13.svg"/><Relationship Id="rId4" Type="http://schemas.openxmlformats.org/officeDocument/2006/relationships/slideLayout" Target="../slideLayouts/slideLayout13.xm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6BEB5-1F9E-4710-B297-FDBE5ECC97BE}"/>
              </a:ext>
            </a:extLst>
          </p:cNvPr>
          <p:cNvSpPr txBox="1">
            <a:spLocks/>
          </p:cNvSpPr>
          <p:nvPr/>
        </p:nvSpPr>
        <p:spPr>
          <a:xfrm>
            <a:off x="4871864" y="1789794"/>
            <a:ext cx="5904656" cy="2576928"/>
          </a:xfrm>
          <a:prstGeom prst="rect">
            <a:avLst/>
          </a:prstGeom>
        </p:spPr>
        <p:txBody>
          <a:bodyPr vert="horz" lIns="0" tIns="0" rIns="0" bIns="0" rtlCol="0" anchor="b">
            <a:normAutofit lnSpcReduction="10000"/>
          </a:bodyPr>
          <a:lstStyle>
            <a:lvl1pPr algn="l" defTabSz="914400" rtl="0" eaLnBrk="1" latinLnBrk="0" hangingPunct="1">
              <a:lnSpc>
                <a:spcPct val="90000"/>
              </a:lnSpc>
              <a:spcBef>
                <a:spcPct val="0"/>
              </a:spcBef>
              <a:buNone/>
              <a:defRPr sz="4800" b="0" kern="1200">
                <a:solidFill>
                  <a:schemeClr val="bg1">
                    <a:lumMod val="50000"/>
                  </a:schemeClr>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rgbClr val="404040"/>
              </a:solidFill>
              <a:effectLst/>
              <a:uLnTx/>
              <a:uFillTx/>
              <a:latin typeface="Arial" panose="020B0604020202020204" pitchFamily="34" charset="0"/>
              <a:ea typeface="+mj-ea"/>
              <a:cs typeface="Arial" panose="020B0604020202020204" pitchFamily="34" charset="0"/>
            </a:endParaRP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404040"/>
                </a:solidFill>
                <a:effectLst/>
                <a:uLnTx/>
                <a:uFillTx/>
                <a:latin typeface="Arial" panose="020B0604020202020204" pitchFamily="34" charset="0"/>
                <a:ea typeface="+mj-ea"/>
                <a:cs typeface="Arial" panose="020B0604020202020204" pitchFamily="34" charset="0"/>
              </a:rPr>
              <a:t>European SMA treatment access</a:t>
            </a:r>
          </a:p>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919396"/>
                </a:solidFill>
                <a:effectLst/>
                <a:uLnTx/>
                <a:uFillTx/>
                <a:latin typeface="Arial" panose="020B0604020202020204" pitchFamily="34" charset="0"/>
                <a:ea typeface="+mj-ea"/>
                <a:cs typeface="Arial" panose="020B0604020202020204" pitchFamily="34" charset="0"/>
              </a:rPr>
              <a:t>Iceland</a:t>
            </a:r>
          </a:p>
          <a:p>
            <a:pPr lvl="0">
              <a:lnSpc>
                <a:spcPct val="110000"/>
              </a:lnSpc>
              <a:spcBef>
                <a:spcPts val="0"/>
              </a:spcBef>
              <a:defRPr/>
            </a:pPr>
            <a:r>
              <a:rPr lang="en-US" sz="2000" dirty="0">
                <a:solidFill>
                  <a:srgbClr val="919396"/>
                </a:solidFill>
                <a:latin typeface="Arial"/>
              </a:rPr>
              <a:t>Research conducted Jan-2021</a:t>
            </a:r>
          </a:p>
          <a:p>
            <a:pPr lvl="0">
              <a:lnSpc>
                <a:spcPct val="110000"/>
              </a:lnSpc>
              <a:spcBef>
                <a:spcPts val="0"/>
              </a:spcBef>
              <a:defRPr/>
            </a:pPr>
            <a:r>
              <a:rPr lang="en-US" sz="2000" dirty="0">
                <a:solidFill>
                  <a:srgbClr val="919396"/>
                </a:solidFill>
                <a:latin typeface="Arial"/>
              </a:rPr>
              <a:t>Selected metric updated Aug-2021*</a:t>
            </a:r>
            <a:endParaRPr lang="en-US" sz="1800" dirty="0">
              <a:solidFill>
                <a:srgbClr val="919396"/>
              </a:solidFill>
              <a:latin typeface="Arial"/>
            </a:endParaRPr>
          </a:p>
        </p:txBody>
      </p:sp>
      <p:pic>
        <p:nvPicPr>
          <p:cNvPr id="5" name="Picture 4">
            <a:extLst>
              <a:ext uri="{FF2B5EF4-FFF2-40B4-BE49-F238E27FC236}">
                <a16:creationId xmlns:a16="http://schemas.microsoft.com/office/drawing/2014/main" id="{4885C58E-A16E-4667-A50C-EE739DBE7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4960" y="720700"/>
            <a:ext cx="589033" cy="589033"/>
          </a:xfrm>
          <a:prstGeom prst="rect">
            <a:avLst/>
          </a:prstGeom>
        </p:spPr>
      </p:pic>
      <p:sp>
        <p:nvSpPr>
          <p:cNvPr id="6" name="Text Placeholder 3">
            <a:extLst>
              <a:ext uri="{FF2B5EF4-FFF2-40B4-BE49-F238E27FC236}">
                <a16:creationId xmlns:a16="http://schemas.microsoft.com/office/drawing/2014/main" id="{55AFDB88-99C3-4941-92D8-739FD430F4B5}"/>
              </a:ext>
            </a:extLst>
          </p:cNvPr>
          <p:cNvSpPr txBox="1">
            <a:spLocks/>
          </p:cNvSpPr>
          <p:nvPr/>
        </p:nvSpPr>
        <p:spPr>
          <a:xfrm>
            <a:off x="695325" y="6345238"/>
            <a:ext cx="453842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*Update to metric “efficiency of diagnostic pathway” and metric “treatment availability”</a:t>
            </a:r>
          </a:p>
        </p:txBody>
      </p:sp>
    </p:spTree>
    <p:extLst>
      <p:ext uri="{BB962C8B-B14F-4D97-AF65-F5344CB8AC3E}">
        <p14:creationId xmlns:p14="http://schemas.microsoft.com/office/powerpoint/2010/main" val="255330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63"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Access Pathways</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44909705"/>
              </p:ext>
            </p:extLst>
          </p:nvPr>
        </p:nvGraphicFramePr>
        <p:xfrm>
          <a:off x="711199" y="1179722"/>
          <a:ext cx="11160000" cy="40176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939943747"/>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559069">
                <a:tc>
                  <a:txBody>
                    <a:bodyPr/>
                    <a:lstStyle/>
                    <a:p>
                      <a:pPr algn="ctr"/>
                      <a:r>
                        <a:rPr lang="en-US" sz="1200" b="1" dirty="0">
                          <a:solidFill>
                            <a:schemeClr val="bg1"/>
                          </a:solidFill>
                        </a:rPr>
                        <a:t>Post-MA early access pathways </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formal cohort early access program available in Iceland.</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only available method to access products before they are reimbursed is through compassionate use or named-patient exemptions. Access through these pathways can be requested by a physician either before or after EMA approval but before the product is marketed in Iceland.</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Reimbursement through the Named Patient Program (NPP) is possible and decided by the Icelandic Medicines Agency and is not guaranteed.</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For the request to be granted, the application must provide well substantiated reasons which justify use before marketing authorisation and be specific to a particular individual and where they will be treated.</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Theoretically, these requests are processed within one working day.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1559069">
                <a:tc>
                  <a:txBody>
                    <a:bodyPr/>
                    <a:lstStyle/>
                    <a:p>
                      <a:pPr algn="ctr"/>
                      <a:r>
                        <a:rPr lang="en-US" sz="1200" b="1" dirty="0">
                          <a:solidFill>
                            <a:schemeClr val="bg1"/>
                          </a:solidFill>
                        </a:rPr>
                        <a:t>Specialised reimbursement/HTA  pathways</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There is not an accelerated or </a:t>
                      </a:r>
                      <a:r>
                        <a:rPr kumimoji="0" lang="en-US" sz="1200" b="0" i="0" u="none" strike="noStrike" kern="1200" cap="none" spc="0" normalizeH="0" baseline="0" noProof="0" err="1">
                          <a:ln>
                            <a:noFill/>
                          </a:ln>
                          <a:solidFill>
                            <a:srgbClr val="404040"/>
                          </a:solidFill>
                          <a:effectLst/>
                          <a:uLnTx/>
                          <a:uFillTx/>
                          <a:latin typeface="Arial"/>
                          <a:ea typeface="+mn-ea"/>
                          <a:cs typeface="+mn-cs"/>
                        </a:rPr>
                        <a:t>specialised</a:t>
                      </a:r>
                      <a:r>
                        <a:rPr kumimoji="0" lang="en-US" sz="1200" b="0" i="0" u="none" strike="noStrike" kern="1200" cap="none" spc="0" normalizeH="0" baseline="0" noProof="0">
                          <a:ln>
                            <a:noFill/>
                          </a:ln>
                          <a:solidFill>
                            <a:srgbClr val="404040"/>
                          </a:solidFill>
                          <a:effectLst/>
                          <a:uLnTx/>
                          <a:uFillTx/>
                          <a:latin typeface="Arial"/>
                          <a:ea typeface="+mn-ea"/>
                          <a:cs typeface="+mn-cs"/>
                        </a:rPr>
                        <a:t> assessment pathway for orphan products in Iceland.</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All specialty care and high-cost medicines (regardless of orphan status) undergo a clinical and economic evaluation that is conducted by the University Hospital and the National Insurance on behalf of the Icelandic Medicines Pricing and Reimbursement Committee</a:t>
                      </a:r>
                      <a:r>
                        <a:rPr kumimoji="0" lang="en-US" sz="1200" b="0" i="0" u="none" strike="noStrike" kern="1200" cap="none" spc="0" normalizeH="0" baseline="30000" noProof="0">
                          <a:ln>
                            <a:noFill/>
                          </a:ln>
                          <a:solidFill>
                            <a:srgbClr val="404040"/>
                          </a:solidFill>
                          <a:effectLst/>
                          <a:uLnTx/>
                          <a:uFillTx/>
                          <a:latin typeface="Arial"/>
                          <a:ea typeface="+mn-ea"/>
                          <a:cs typeface="+mn-cs"/>
                        </a:rPr>
                        <a:t>[2]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 reimbursement decision based on this evaluation is made after 90 days.</a:t>
                      </a:r>
                      <a:r>
                        <a:rPr kumimoji="0" lang="en-US" sz="1200" b="0" i="0" u="none" strike="noStrike" kern="1200" cap="none" spc="0" normalizeH="0" baseline="30000" noProof="0">
                          <a:ln>
                            <a:noFill/>
                          </a:ln>
                          <a:solidFill>
                            <a:srgbClr val="404040"/>
                          </a:solidFill>
                          <a:effectLst/>
                          <a:uLnTx/>
                          <a:uFillTx/>
                          <a:latin typeface="+mn-lt"/>
                          <a:ea typeface="+mn-ea"/>
                          <a:cs typeface="+mn-cs"/>
                        </a:rPr>
                        <a:t> [2]</a:t>
                      </a:r>
                      <a:endParaRPr kumimoji="0" lang="en-US" sz="1200" b="0" i="0" u="none" strike="noStrike" kern="1200" cap="none" spc="0" normalizeH="0" baseline="0" noProof="0">
                        <a:ln>
                          <a:noFill/>
                        </a:ln>
                        <a:solidFill>
                          <a:srgbClr val="404040"/>
                        </a:solidFill>
                        <a:effectLst/>
                        <a:uLnTx/>
                        <a:uFillTx/>
                        <a:latin typeface="Arial"/>
                        <a:ea typeface="+mn-ea"/>
                        <a:cs typeface="+mn-cs"/>
                      </a:endParaRP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 pricing decision is subsequently made after another 90 days; subject to reference pricing vs other Nordic markets.</a:t>
                      </a:r>
                      <a:r>
                        <a:rPr kumimoji="0" lang="en-US" sz="1200" b="0" i="0" u="none" strike="noStrike" kern="1200" cap="none" spc="0" normalizeH="0" baseline="30000" noProof="0">
                          <a:ln>
                            <a:noFill/>
                          </a:ln>
                          <a:solidFill>
                            <a:srgbClr val="404040"/>
                          </a:solidFill>
                          <a:effectLst/>
                          <a:uLnTx/>
                          <a:uFillTx/>
                          <a:latin typeface="+mn-lt"/>
                          <a:ea typeface="+mn-ea"/>
                          <a:cs typeface="+mn-cs"/>
                        </a:rPr>
                        <a:t> [2]</a:t>
                      </a:r>
                      <a:endParaRPr kumimoji="0" lang="en-US" sz="1200" b="0" i="0" u="none" strike="noStrike" kern="1200" cap="none" spc="0" normalizeH="0" baseline="0" noProof="0">
                        <a:ln>
                          <a:noFill/>
                        </a:ln>
                        <a:solidFill>
                          <a:srgbClr val="404040"/>
                        </a:solidFill>
                        <a:effectLst/>
                        <a:uLnTx/>
                        <a:uFillTx/>
                        <a:latin typeface="Arial"/>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Iceland can partake in joint HTA conducted through the FINOSE; a collaborative initiative of Nordic markets facilitating faster access to innovative treatments through joint HTA.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06349619"/>
                  </a:ext>
                </a:extLst>
              </a:tr>
            </a:tbl>
          </a:graphicData>
        </a:graphic>
      </p:graphicFrame>
      <p:sp>
        <p:nvSpPr>
          <p:cNvPr id="16" name="Rectangle 15">
            <a:extLst>
              <a:ext uri="{FF2B5EF4-FFF2-40B4-BE49-F238E27FC236}">
                <a16:creationId xmlns:a16="http://schemas.microsoft.com/office/drawing/2014/main" id="{3D682B89-831C-412B-AA5D-E237840DAD7E}"/>
              </a:ext>
            </a:extLst>
          </p:cNvPr>
          <p:cNvSpPr/>
          <p:nvPr/>
        </p:nvSpPr>
        <p:spPr>
          <a:xfrm rot="16200000">
            <a:off x="-484433" y="4511204"/>
            <a:ext cx="1422895"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Access Pathways</a:t>
            </a:r>
          </a:p>
        </p:txBody>
      </p:sp>
      <p:sp>
        <p:nvSpPr>
          <p:cNvPr id="28" name="Rectangle 27">
            <a:extLst>
              <a:ext uri="{FF2B5EF4-FFF2-40B4-BE49-F238E27FC236}">
                <a16:creationId xmlns:a16="http://schemas.microsoft.com/office/drawing/2014/main" id="{BBF756EB-ADA5-4F24-8461-7075C026CCE1}"/>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4836D1A1-0E7C-48E0-9717-2EC960E53D71}"/>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CCD763B7-FDE4-4547-A138-5A6C800DE276}"/>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9A843AC7-EBE7-4F7F-AC5E-BE3395DEB90E}"/>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9DF23400-7C37-4695-8810-DDB760976845}"/>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2" name="Picture 51">
            <a:extLst>
              <a:ext uri="{FF2B5EF4-FFF2-40B4-BE49-F238E27FC236}">
                <a16:creationId xmlns:a16="http://schemas.microsoft.com/office/drawing/2014/main" id="{926152F1-1C96-4963-B7BE-E80A880A240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grpSp>
        <p:nvGrpSpPr>
          <p:cNvPr id="35" name="Group 34">
            <a:extLst>
              <a:ext uri="{FF2B5EF4-FFF2-40B4-BE49-F238E27FC236}">
                <a16:creationId xmlns:a16="http://schemas.microsoft.com/office/drawing/2014/main" id="{E305BB23-1733-4D62-9749-B366D90AFABC}"/>
              </a:ext>
            </a:extLst>
          </p:cNvPr>
          <p:cNvGrpSpPr/>
          <p:nvPr/>
        </p:nvGrpSpPr>
        <p:grpSpPr>
          <a:xfrm>
            <a:off x="695325" y="6144081"/>
            <a:ext cx="8921891" cy="844627"/>
            <a:chOff x="612292" y="6134319"/>
            <a:chExt cx="8921891" cy="844627"/>
          </a:xfrm>
        </p:grpSpPr>
        <p:sp>
          <p:nvSpPr>
            <p:cNvPr id="36" name="Text Placeholder 3">
              <a:extLst>
                <a:ext uri="{FF2B5EF4-FFF2-40B4-BE49-F238E27FC236}">
                  <a16:creationId xmlns:a16="http://schemas.microsoft.com/office/drawing/2014/main" id="{6E1E796E-0F5A-44A5-82E6-3A561D91EEE0}"/>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7" name="Rectangle 36">
              <a:extLst>
                <a:ext uri="{FF2B5EF4-FFF2-40B4-BE49-F238E27FC236}">
                  <a16:creationId xmlns:a16="http://schemas.microsoft.com/office/drawing/2014/main" id="{9BBCA34A-6CF4-4EDD-81DC-555A6C8340F5}"/>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6E5B7679-55C4-4842-9D15-4FC7F7EB8A55}"/>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7F7B2980-2D24-45C6-B3A2-CE5100317DCF}"/>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2171DEE0-8346-451A-8152-D5E4CAFE9FAB}"/>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41" name="Rectangle 40">
              <a:extLst>
                <a:ext uri="{FF2B5EF4-FFF2-40B4-BE49-F238E27FC236}">
                  <a16:creationId xmlns:a16="http://schemas.microsoft.com/office/drawing/2014/main" id="{D99B6CE6-3314-4C9F-B87B-8DD4F895CAC7}"/>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87488747-BA47-4789-A7DB-58663641D7C9}"/>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385A8E89-5025-4129-8A54-5F8E9FE4605C}"/>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FF060D58-FB77-42C4-A821-B207630A4446}"/>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00C89EE0-81FC-4341-9C19-3E7A92A6BEEB}"/>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7D12896F-216F-4458-9ECC-3E699057FDBA}"/>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4C9DF741-6843-4854-96F9-CDC370488A8E}"/>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8A2F76D6-8203-4F17-880C-76ABE449F25E}"/>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9" name="Rectangle 48">
              <a:extLst>
                <a:ext uri="{FF2B5EF4-FFF2-40B4-BE49-F238E27FC236}">
                  <a16:creationId xmlns:a16="http://schemas.microsoft.com/office/drawing/2014/main" id="{DBFCE93A-793F-49D9-8E6A-84E5B0782136}"/>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50" name="Graphic 47" descr="Map with pin">
              <a:extLst>
                <a:ext uri="{FF2B5EF4-FFF2-40B4-BE49-F238E27FC236}">
                  <a16:creationId xmlns:a16="http://schemas.microsoft.com/office/drawing/2014/main" id="{4433632B-A1A3-4665-9AB7-8A7C0CA74DC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1" name="Graphic 67" descr="DNA">
              <a:extLst>
                <a:ext uri="{FF2B5EF4-FFF2-40B4-BE49-F238E27FC236}">
                  <a16:creationId xmlns:a16="http://schemas.microsoft.com/office/drawing/2014/main" id="{8D5C82BB-DF77-4ED6-82E4-0E801B1DBF2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4" name="Rectangle 53">
              <a:extLst>
                <a:ext uri="{FF2B5EF4-FFF2-40B4-BE49-F238E27FC236}">
                  <a16:creationId xmlns:a16="http://schemas.microsoft.com/office/drawing/2014/main" id="{11F65079-06C3-4AFD-A66A-7F9A8187927E}"/>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0B0054C0-FC2D-43BB-9DC1-D3D10D66FA8C}"/>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187246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587"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1709417943"/>
              </p:ext>
            </p:extLst>
          </p:nvPr>
        </p:nvGraphicFramePr>
        <p:xfrm>
          <a:off x="711199" y="1179723"/>
          <a:ext cx="11291743" cy="401574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1139743">
                  <a:extLst>
                    <a:ext uri="{9D8B030D-6E8A-4147-A177-3AD203B41FA5}">
                      <a16:colId xmlns:a16="http://schemas.microsoft.com/office/drawing/2014/main" val="1107795009"/>
                    </a:ext>
                  </a:extLst>
                </a:gridCol>
                <a:gridCol w="6552000">
                  <a:extLst>
                    <a:ext uri="{9D8B030D-6E8A-4147-A177-3AD203B41FA5}">
                      <a16:colId xmlns:a16="http://schemas.microsoft.com/office/drawing/2014/main" val="120524524"/>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180204">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738834">
                <a:tc>
                  <a:txBody>
                    <a:bodyPr/>
                    <a:lstStyle/>
                    <a:p>
                      <a:pPr algn="ctr" rtl="0" fontAlgn="ctr">
                        <a:spcAft>
                          <a:spcPts val="600"/>
                        </a:spcAft>
                      </a:pPr>
                      <a:r>
                        <a:rPr lang="en-US" sz="1200" b="1" i="0" u="none" strike="noStrike" kern="1200" dirty="0">
                          <a:solidFill>
                            <a:schemeClr val="bg1"/>
                          </a:solidFill>
                          <a:effectLst/>
                          <a:latin typeface="Arial" panose="020B0604020202020204" pitchFamily="34" charset="0"/>
                          <a:ea typeface="+mn-ea"/>
                          <a:cs typeface="+mn-cs"/>
                        </a:rPr>
                        <a:t>Treatment and care guideline </a:t>
                      </a:r>
                      <a:r>
                        <a:rPr lang="en-US" sz="1200" b="1" u="none" strike="noStrike" dirty="0">
                          <a:solidFill>
                            <a:schemeClr val="bg1"/>
                          </a:solidFill>
                          <a:effectLst/>
                        </a:rPr>
                        <a:t>recommendations</a:t>
                      </a:r>
                    </a:p>
                    <a:p>
                      <a:pPr algn="ctr" rtl="0" fontAlgn="ctr">
                        <a:spcAft>
                          <a:spcPts val="600"/>
                        </a:spcAft>
                      </a:pPr>
                      <a:r>
                        <a:rPr kumimoji="0" lang="en-US" sz="1600" b="1" i="0" u="none" strike="noStrike" kern="1200" cap="none" spc="0" normalizeH="0" baseline="0" dirty="0">
                          <a:ln>
                            <a:noFill/>
                          </a:ln>
                          <a:solidFill>
                            <a:schemeClr val="bg1"/>
                          </a:solidFill>
                          <a:effectLst/>
                          <a:uLnTx/>
                          <a:uFillTx/>
                          <a:latin typeface="+mn-lt"/>
                          <a:ea typeface="+mn-ea"/>
                          <a:cs typeface="+mn-cs"/>
                        </a:rPr>
                        <a:t> </a:t>
                      </a: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 </a:t>
                      </a: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endParaRPr kumimoji="0" lang="en-US" sz="1050" b="1" i="0" u="none" strike="noStrike" kern="1200" cap="none" spc="0" normalizeH="0" baseline="0" noProof="0" dirty="0">
                        <a:ln>
                          <a:noFill/>
                        </a:ln>
                        <a:solidFill>
                          <a:srgbClr val="FFFFFF"/>
                        </a:solidFill>
                        <a:effectLst/>
                        <a:uLnTx/>
                        <a:uFillTx/>
                        <a:latin typeface="+mn-lt"/>
                        <a:ea typeface="+mn-ea"/>
                        <a:cs typeface="+mn-cs"/>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are no consolidated treatment guidelines for SMA patients.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Upon reimbursement of Spinraza, clinical instructions were published by Landspitali (the National University Hospital) specific to the use of Spinraza. These guidelines are in line with the reimbursed population as per the Icelandic P&amp;R committee rather than the EMA approved label of ‘all SMA patients’.</a:t>
                      </a:r>
                      <a:r>
                        <a:rPr kumimoji="0" lang="en-US" sz="1200" b="0" i="0" u="none" strike="noStrike" kern="1200" cap="none" spc="0" normalizeH="0" baseline="30000" noProof="0">
                          <a:ln>
                            <a:noFill/>
                          </a:ln>
                          <a:solidFill>
                            <a:srgbClr val="404040"/>
                          </a:solidFill>
                          <a:effectLst/>
                          <a:uLnTx/>
                          <a:uFillTx/>
                          <a:latin typeface="+mn-lt"/>
                          <a:ea typeface="+mn-ea"/>
                          <a:cs typeface="+mn-cs"/>
                        </a:rPr>
                        <a:t>[7]</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864977">
                <a:tc rowSpan="3">
                  <a:txBody>
                    <a:bodyPr/>
                    <a:lstStyle/>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Treatment availability</a:t>
                      </a:r>
                    </a:p>
                    <a:p>
                      <a:pPr marL="0" marR="0" lvl="0" indent="0" algn="ctr" defTabSz="914363" rtl="0" eaLnBrk="1" fontAlgn="ctr" latinLnBrk="0" hangingPunct="1">
                        <a:lnSpc>
                          <a:spcPct val="100000"/>
                        </a:lnSpc>
                        <a:spcBef>
                          <a:spcPts val="0"/>
                        </a:spcBef>
                        <a:spcAft>
                          <a:spcPts val="0"/>
                        </a:spcAft>
                        <a:buClrTx/>
                        <a:buSzTx/>
                        <a:buFontTx/>
                        <a:buNone/>
                        <a:tabLst/>
                        <a:defRPr/>
                      </a:pPr>
                      <a:endPar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08-August-2021</a:t>
                      </a:r>
                      <a:endParaRPr kumimoji="0" lang="en-US" sz="1200" b="1" i="0" u="none" strike="noStrike" kern="1200" cap="none" spc="0" normalizeH="0" baseline="0" noProof="0" dirty="0">
                        <a:ln>
                          <a:noFill/>
                        </a:ln>
                        <a:solidFill>
                          <a:srgbClr val="FFFFFF"/>
                        </a:solidFill>
                        <a:effectLst/>
                        <a:uLnTx/>
                        <a:uFillTx/>
                        <a:latin typeface="+mn-lt"/>
                        <a:ea typeface="+mn-ea"/>
                        <a:cs typeface="+mn-cs"/>
                      </a:endParaRP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1">
                        <a:lumMod val="7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a:ln>
                            <a:noFill/>
                          </a:ln>
                          <a:solidFill>
                            <a:srgbClr val="404040"/>
                          </a:solidFill>
                          <a:effectLst/>
                          <a:uLnTx/>
                          <a:uFillTx/>
                          <a:latin typeface="Arial"/>
                          <a:ea typeface="+mn-ea"/>
                          <a:cs typeface="+mn-cs"/>
                        </a:rPr>
                        <a:t>Spinraza</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Spinraza was approved for use in Type I – III SMA patients (under the age of 18 years) old in 2018. This approval has not been extended to adult patients.</a:t>
                      </a:r>
                      <a:r>
                        <a:rPr kumimoji="0" lang="en-US" sz="1200" b="0" i="0" u="none" strike="noStrike" kern="1200" cap="none" spc="0" normalizeH="0" baseline="30000" noProof="0">
                          <a:ln>
                            <a:noFill/>
                          </a:ln>
                          <a:solidFill>
                            <a:srgbClr val="404040"/>
                          </a:solidFill>
                          <a:effectLst/>
                          <a:uLnTx/>
                          <a:uFillTx/>
                          <a:latin typeface="Arial"/>
                          <a:ea typeface="+mn-ea"/>
                          <a:cs typeface="+mn-cs"/>
                        </a:rPr>
                        <a:t>[5,6]</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Individual application for reimbursement must be granted by the LSH Medicines Committee based on age, disease, skills assessment and medical status.</a:t>
                      </a:r>
                      <a:r>
                        <a:rPr kumimoji="0" lang="en-US" sz="1200" b="0" i="0" u="none" strike="noStrike" kern="1200" cap="none" spc="0" normalizeH="0" baseline="30000" noProof="0">
                          <a:ln>
                            <a:noFill/>
                          </a:ln>
                          <a:solidFill>
                            <a:srgbClr val="404040"/>
                          </a:solidFill>
                          <a:effectLst/>
                          <a:uLnTx/>
                          <a:uFillTx/>
                          <a:latin typeface="Arial"/>
                          <a:ea typeface="+mn-ea"/>
                          <a:cs typeface="+mn-cs"/>
                        </a:rPr>
                        <a:t>[7]</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Clinical instructions published by the </a:t>
                      </a:r>
                      <a:r>
                        <a:rPr kumimoji="0" lang="en-US" sz="1200" b="0" i="0" u="none" strike="noStrike" kern="1200" cap="none" spc="0" normalizeH="0" baseline="0" noProof="0">
                          <a:ln>
                            <a:noFill/>
                          </a:ln>
                          <a:solidFill>
                            <a:srgbClr val="404040"/>
                          </a:solidFill>
                          <a:effectLst/>
                          <a:uLnTx/>
                          <a:uFillTx/>
                          <a:latin typeface="+mn-lt"/>
                          <a:ea typeface="+mn-ea"/>
                          <a:cs typeface="+mn-cs"/>
                        </a:rPr>
                        <a:t>Landspitali </a:t>
                      </a:r>
                      <a:r>
                        <a:rPr kumimoji="0" lang="en-US" sz="1200" b="0" i="0" u="none" strike="noStrike" kern="1200" cap="none" spc="0" normalizeH="0" baseline="0" noProof="0">
                          <a:ln>
                            <a:noFill/>
                          </a:ln>
                          <a:solidFill>
                            <a:srgbClr val="404040"/>
                          </a:solidFill>
                          <a:effectLst/>
                          <a:uLnTx/>
                          <a:uFillTx/>
                          <a:latin typeface="Arial"/>
                          <a:ea typeface="+mn-ea"/>
                          <a:cs typeface="+mn-cs"/>
                        </a:rPr>
                        <a:t>indicate that performance should be evaluated every 6 months and a decision made at this point on whether to continue treatment. There are no specific stopping criteria but this is decided in consultation with the appropriate specialists in pediatric neurology.</a:t>
                      </a:r>
                      <a:r>
                        <a:rPr kumimoji="0" lang="en-US" sz="1200" b="0" i="0" u="none" strike="noStrike" kern="1200" cap="none" spc="0" normalizeH="0" baseline="30000" noProof="0">
                          <a:ln>
                            <a:noFill/>
                          </a:ln>
                          <a:solidFill>
                            <a:srgbClr val="404040"/>
                          </a:solidFill>
                          <a:effectLst/>
                          <a:uLnTx/>
                          <a:uFillTx/>
                          <a:latin typeface="Arial"/>
                          <a:ea typeface="+mn-ea"/>
                          <a:cs typeface="+mn-cs"/>
                        </a:rPr>
                        <a:t>[7]</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i="1" kern="0" baseline="0" noProof="0">
                          <a:solidFill>
                            <a:schemeClr val="tx1"/>
                          </a:solidFill>
                          <a:latin typeface="Arial" panose="020B0604020202020204" pitchFamily="34" charset="0"/>
                          <a:ea typeface="+mn-ea"/>
                          <a:cs typeface="Arial" panose="020B0604020202020204" pitchFamily="34" charset="0"/>
                        </a:rPr>
                        <a:t>Not available for adult, Type IV patients</a:t>
                      </a:r>
                    </a:p>
                  </a:txBody>
                  <a:tcPr marL="36000" marR="3600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r h="360407">
                <a:tc vMerge="1">
                  <a:txBody>
                    <a:bodyPr/>
                    <a:lstStyle/>
                    <a:p>
                      <a:endParaRPr lang="en-US"/>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dirty="0">
                          <a:ln>
                            <a:noFill/>
                          </a:ln>
                          <a:solidFill>
                            <a:srgbClr val="404040"/>
                          </a:solidFill>
                          <a:effectLst/>
                          <a:uLnTx/>
                          <a:uFillTx/>
                          <a:latin typeface="Arial"/>
                          <a:ea typeface="+mn-ea"/>
                          <a:cs typeface="+mn-cs"/>
                        </a:rPr>
                        <a:t>Zolgensma</a:t>
                      </a:r>
                    </a:p>
                  </a:txBody>
                  <a:tcPr marL="36000" marR="3600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 reimbursement decision for Zolgensma has not yet been made in Iceland.</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455684357"/>
                  </a:ext>
                </a:extLst>
              </a:tr>
              <a:tr h="432488">
                <a:tc vMerge="1">
                  <a:txBody>
                    <a:bodyPr/>
                    <a:lstStyle/>
                    <a:p>
                      <a:endParaRPr lang="en-US" dirty="0"/>
                    </a:p>
                  </a:txBody>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1" u="none" strike="noStrike" kern="1200" cap="none" spc="0" normalizeH="0" baseline="0" noProof="0">
                          <a:ln>
                            <a:noFill/>
                          </a:ln>
                          <a:solidFill>
                            <a:srgbClr val="404040"/>
                          </a:solidFill>
                          <a:effectLst/>
                          <a:uLnTx/>
                          <a:uFillTx/>
                          <a:latin typeface="Arial"/>
                          <a:ea typeface="+mn-ea"/>
                          <a:cs typeface="+mn-cs"/>
                        </a:rPr>
                        <a:t>Evrysdi</a:t>
                      </a:r>
                    </a:p>
                  </a:txBody>
                  <a:tcPr marL="36000" marR="36000"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A final reimbursement decision for Evrysdi has not yet been made.</a:t>
                      </a:r>
                      <a:endParaRPr kumimoji="0" lang="en-US" sz="1200" b="0" i="0" u="none" strike="noStrike" kern="1200" cap="none" spc="0" normalizeH="0" baseline="30000" noProof="0" dirty="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Roche ran a compassionate use program prior to regulatory approval through which patients were able to receive manufacturer funded access by physician application.</a:t>
                      </a:r>
                      <a:r>
                        <a:rPr kumimoji="0" lang="en-US" sz="1200" b="0" i="0" u="none" strike="noStrike" kern="1200" cap="none" spc="0" normalizeH="0" baseline="30000" noProof="0" dirty="0">
                          <a:ln>
                            <a:noFill/>
                          </a:ln>
                          <a:solidFill>
                            <a:srgbClr val="404040"/>
                          </a:solidFill>
                          <a:effectLst/>
                          <a:uLnTx/>
                          <a:uFillTx/>
                          <a:latin typeface="+mn-lt"/>
                          <a:ea typeface="+mn-ea"/>
                          <a:cs typeface="+mn-cs"/>
                        </a:rPr>
                        <a:t>[4]</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39685395"/>
                  </a:ext>
                </a:extLst>
              </a:tr>
            </a:tbl>
          </a:graphicData>
        </a:graphic>
      </p:graphicFrame>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2" name="Picture 51">
            <a:extLst>
              <a:ext uri="{FF2B5EF4-FFF2-40B4-BE49-F238E27FC236}">
                <a16:creationId xmlns:a16="http://schemas.microsoft.com/office/drawing/2014/main" id="{CA079CE4-5184-4227-86C0-D492E2D51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pic>
        <p:nvPicPr>
          <p:cNvPr id="53" name="Graphic 52" descr="DNA">
            <a:extLst>
              <a:ext uri="{FF2B5EF4-FFF2-40B4-BE49-F238E27FC236}">
                <a16:creationId xmlns:a16="http://schemas.microsoft.com/office/drawing/2014/main" id="{92022BEA-7F4E-42A1-B508-428FBC7FA58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11343074" y="2821982"/>
            <a:ext cx="307201" cy="307201"/>
          </a:xfrm>
          <a:prstGeom prst="rect">
            <a:avLst/>
          </a:prstGeom>
        </p:spPr>
      </p:pic>
      <p:grpSp>
        <p:nvGrpSpPr>
          <p:cNvPr id="54" name="Group 53">
            <a:extLst>
              <a:ext uri="{FF2B5EF4-FFF2-40B4-BE49-F238E27FC236}">
                <a16:creationId xmlns:a16="http://schemas.microsoft.com/office/drawing/2014/main" id="{78E8CB8F-F30B-49FB-9427-E1A9A39B34D1}"/>
              </a:ext>
            </a:extLst>
          </p:cNvPr>
          <p:cNvGrpSpPr/>
          <p:nvPr/>
        </p:nvGrpSpPr>
        <p:grpSpPr>
          <a:xfrm>
            <a:off x="612292" y="6134319"/>
            <a:ext cx="9077274" cy="844627"/>
            <a:chOff x="612292" y="6134319"/>
            <a:chExt cx="9077274" cy="844627"/>
          </a:xfrm>
        </p:grpSpPr>
        <p:sp>
          <p:nvSpPr>
            <p:cNvPr id="55" name="Rectangle 54">
              <a:extLst>
                <a:ext uri="{FF2B5EF4-FFF2-40B4-BE49-F238E27FC236}">
                  <a16:creationId xmlns:a16="http://schemas.microsoft.com/office/drawing/2014/main" id="{680CDB10-2E97-451A-96BB-F10EC8AEFCD1}"/>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57" name="Rectangle 56">
              <a:extLst>
                <a:ext uri="{FF2B5EF4-FFF2-40B4-BE49-F238E27FC236}">
                  <a16:creationId xmlns:a16="http://schemas.microsoft.com/office/drawing/2014/main" id="{EA896F79-55BA-42BC-AC5F-1BBDB2CED4D2}"/>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3905607D-BA41-46B3-BCB5-06459B98C562}"/>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190F78D7-7869-40B2-96AE-7E36879F6742}"/>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60" name="Group 59">
              <a:extLst>
                <a:ext uri="{FF2B5EF4-FFF2-40B4-BE49-F238E27FC236}">
                  <a16:creationId xmlns:a16="http://schemas.microsoft.com/office/drawing/2014/main" id="{70685AE9-C963-4B1F-8E1A-91A5C2990DAE}"/>
                </a:ext>
              </a:extLst>
            </p:cNvPr>
            <p:cNvGrpSpPr/>
            <p:nvPr/>
          </p:nvGrpSpPr>
          <p:grpSpPr>
            <a:xfrm>
              <a:off x="612292" y="6367772"/>
              <a:ext cx="9077274" cy="611174"/>
              <a:chOff x="612292" y="6367772"/>
              <a:chExt cx="9077274" cy="611174"/>
            </a:xfrm>
          </p:grpSpPr>
          <p:sp>
            <p:nvSpPr>
              <p:cNvPr id="62" name="Text Placeholder 3">
                <a:extLst>
                  <a:ext uri="{FF2B5EF4-FFF2-40B4-BE49-F238E27FC236}">
                    <a16:creationId xmlns:a16="http://schemas.microsoft.com/office/drawing/2014/main" id="{FE20A8E4-D5D8-4841-9872-DE7D05D0B58C}"/>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63" name="Rectangle 62">
                <a:extLst>
                  <a:ext uri="{FF2B5EF4-FFF2-40B4-BE49-F238E27FC236}">
                    <a16:creationId xmlns:a16="http://schemas.microsoft.com/office/drawing/2014/main" id="{38B06F96-818C-4013-B43F-22C6ABB91550}"/>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64" name="Rectangle 63">
                <a:extLst>
                  <a:ext uri="{FF2B5EF4-FFF2-40B4-BE49-F238E27FC236}">
                    <a16:creationId xmlns:a16="http://schemas.microsoft.com/office/drawing/2014/main" id="{FB01566E-A671-4C3A-8B89-EF5ECC36970B}"/>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65" name="Rectangle 64">
                <a:extLst>
                  <a:ext uri="{FF2B5EF4-FFF2-40B4-BE49-F238E27FC236}">
                    <a16:creationId xmlns:a16="http://schemas.microsoft.com/office/drawing/2014/main" id="{C35BE269-D6EF-412E-925E-0833B5ACE386}"/>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66" name="Text Placeholder 3">
                <a:extLst>
                  <a:ext uri="{FF2B5EF4-FFF2-40B4-BE49-F238E27FC236}">
                    <a16:creationId xmlns:a16="http://schemas.microsoft.com/office/drawing/2014/main" id="{3A57B33F-E34D-4263-B60B-85E474E72B29}"/>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67" name="Rectangle 66">
                <a:extLst>
                  <a:ext uri="{FF2B5EF4-FFF2-40B4-BE49-F238E27FC236}">
                    <a16:creationId xmlns:a16="http://schemas.microsoft.com/office/drawing/2014/main" id="{A459F218-0F21-454A-ABF8-5C0D8BBEABA9}"/>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8" name="Rectangle 67">
                <a:extLst>
                  <a:ext uri="{FF2B5EF4-FFF2-40B4-BE49-F238E27FC236}">
                    <a16:creationId xmlns:a16="http://schemas.microsoft.com/office/drawing/2014/main" id="{DDCBE98C-F2F5-418D-AC58-AFE54A939D04}"/>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9" name="Rectangle 68">
                <a:extLst>
                  <a:ext uri="{FF2B5EF4-FFF2-40B4-BE49-F238E27FC236}">
                    <a16:creationId xmlns:a16="http://schemas.microsoft.com/office/drawing/2014/main" id="{95D3DB71-E09D-469E-B2FC-57A91CB1FC1F}"/>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70" name="Text Placeholder 3">
                <a:extLst>
                  <a:ext uri="{FF2B5EF4-FFF2-40B4-BE49-F238E27FC236}">
                    <a16:creationId xmlns:a16="http://schemas.microsoft.com/office/drawing/2014/main" id="{72C1D42F-9B42-4A47-AC38-DFCCE7F5D115}"/>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71" name="Right Bracket 70">
                <a:extLst>
                  <a:ext uri="{FF2B5EF4-FFF2-40B4-BE49-F238E27FC236}">
                    <a16:creationId xmlns:a16="http://schemas.microsoft.com/office/drawing/2014/main" id="{3E587EDE-C20F-4612-84FE-737F734BE106}"/>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2" name="Rectangle 71">
                <a:extLst>
                  <a:ext uri="{FF2B5EF4-FFF2-40B4-BE49-F238E27FC236}">
                    <a16:creationId xmlns:a16="http://schemas.microsoft.com/office/drawing/2014/main" id="{44AB5FD7-6EF6-4211-9A0C-938D18D64D2F}"/>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73" name="Graphic 72" descr="Map with pin">
                <a:extLst>
                  <a:ext uri="{FF2B5EF4-FFF2-40B4-BE49-F238E27FC236}">
                    <a16:creationId xmlns:a16="http://schemas.microsoft.com/office/drawing/2014/main" id="{E1C1B360-4C31-4543-85FD-504E393C79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66187" y="6592151"/>
                <a:ext cx="253885" cy="253885"/>
              </a:xfrm>
              <a:prstGeom prst="rect">
                <a:avLst/>
              </a:prstGeom>
            </p:spPr>
          </p:pic>
          <p:pic>
            <p:nvPicPr>
              <p:cNvPr id="74" name="Graphic 73" descr="DNA">
                <a:extLst>
                  <a:ext uri="{FF2B5EF4-FFF2-40B4-BE49-F238E27FC236}">
                    <a16:creationId xmlns:a16="http://schemas.microsoft.com/office/drawing/2014/main" id="{FB0E2851-B9DE-465D-AD19-22B99D9099D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2777090" y="6594765"/>
                <a:ext cx="253885" cy="253885"/>
              </a:xfrm>
              <a:prstGeom prst="rect">
                <a:avLst/>
              </a:prstGeom>
            </p:spPr>
          </p:pic>
          <p:sp>
            <p:nvSpPr>
              <p:cNvPr id="75" name="Rectangle 74">
                <a:extLst>
                  <a:ext uri="{FF2B5EF4-FFF2-40B4-BE49-F238E27FC236}">
                    <a16:creationId xmlns:a16="http://schemas.microsoft.com/office/drawing/2014/main" id="{14368DC1-D385-4866-9845-2AA935E9A827}"/>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76" name="Rectangle 75">
                <a:extLst>
                  <a:ext uri="{FF2B5EF4-FFF2-40B4-BE49-F238E27FC236}">
                    <a16:creationId xmlns:a16="http://schemas.microsoft.com/office/drawing/2014/main" id="{30FF3965-A025-434B-8845-C1836A3F16BE}"/>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61" name="Rectangle 60">
              <a:extLst>
                <a:ext uri="{FF2B5EF4-FFF2-40B4-BE49-F238E27FC236}">
                  <a16:creationId xmlns:a16="http://schemas.microsoft.com/office/drawing/2014/main" id="{502D8B52-1C64-482A-8E2D-4A27311A0729}"/>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
        <p:nvSpPr>
          <p:cNvPr id="77" name="Rectangle 76">
            <a:extLst>
              <a:ext uri="{FF2B5EF4-FFF2-40B4-BE49-F238E27FC236}">
                <a16:creationId xmlns:a16="http://schemas.microsoft.com/office/drawing/2014/main" id="{6C2F3FAF-66EB-4479-AC8D-C7E38D9F3576}"/>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396821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11"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vert="horz"/>
          <a:lstStyle/>
          <a:p>
            <a:r>
              <a:rPr lang="en-US">
                <a:solidFill>
                  <a:schemeClr val="tx1">
                    <a:lumMod val="50000"/>
                  </a:schemeClr>
                </a:solidFill>
              </a:rPr>
              <a:t>Access Tracker: </a:t>
            </a:r>
            <a:r>
              <a:rPr lang="en-US" dirty="0">
                <a:solidFill>
                  <a:schemeClr val="tx1">
                    <a:lumMod val="50000"/>
                  </a:schemeClr>
                </a:solidFill>
              </a:rPr>
              <a:t>Access to treatment and care</a:t>
            </a:r>
            <a:br>
              <a:rPr lang="en-US" dirty="0">
                <a:solidFill>
                  <a:schemeClr val="tx1">
                    <a:lumMod val="50000"/>
                  </a:schemeClr>
                </a:solidFill>
              </a:rPr>
            </a:br>
            <a:endParaRPr lang="en-US">
              <a:solidFill>
                <a:schemeClr val="tx1">
                  <a:lumMod val="50000"/>
                </a:schemeClr>
              </a:solidFill>
            </a:endParaRP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606736414"/>
              </p:ext>
            </p:extLst>
          </p:nvPr>
        </p:nvGraphicFramePr>
        <p:xfrm>
          <a:off x="711199" y="1179723"/>
          <a:ext cx="11291743" cy="158496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691743">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391512879"/>
                    </a:ext>
                  </a:extLst>
                </a:gridCol>
              </a:tblGrid>
              <a:tr h="143524">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602801">
                <a:tc>
                  <a:txBody>
                    <a:bodyPr/>
                    <a:lstStyle/>
                    <a:p>
                      <a:pPr marL="0" marR="0" lvl="0" indent="0" algn="ctr" defTabSz="914363" rtl="0" eaLnBrk="1" fontAlgn="ctr"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Selected care provisions</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45720"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Product co-payments for children and disabled persons are capped at €296/year</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Patients with a disability level of over ‘75%’ between the age of 18 – 67 are entitled to a disability pension and sometimes household supplements. This pension may not be granted if that persons income exceeds a certain level (ISK 261,772/month) or if a patient stays in an institution for more than a month at a time.</a:t>
                      </a:r>
                      <a:r>
                        <a:rPr kumimoji="0" lang="en-US" sz="1200" b="0" i="0" u="none" strike="noStrike" kern="1200" cap="none" spc="0" normalizeH="0" baseline="30000" noProof="0">
                          <a:ln>
                            <a:noFill/>
                          </a:ln>
                          <a:solidFill>
                            <a:srgbClr val="404040"/>
                          </a:solidFill>
                          <a:effectLst/>
                          <a:uLnTx/>
                          <a:uFillTx/>
                          <a:latin typeface="+mn-lt"/>
                          <a:ea typeface="+mn-ea"/>
                          <a:cs typeface="+mn-cs"/>
                        </a:rPr>
                        <a:t>[1,2]</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Classification of ’75% disability’ is given following a disability assessment which usually must be renewed every 2 years.</a:t>
                      </a:r>
                      <a:r>
                        <a:rPr kumimoji="0" lang="en-US" sz="1200" b="0" i="0" u="none" strike="noStrike" kern="1200" cap="none" spc="0" normalizeH="0" baseline="30000" noProof="0">
                          <a:ln>
                            <a:noFill/>
                          </a:ln>
                          <a:solidFill>
                            <a:srgbClr val="404040"/>
                          </a:solidFill>
                          <a:effectLst/>
                          <a:uLnTx/>
                          <a:uFillTx/>
                          <a:latin typeface="+mn-lt"/>
                          <a:ea typeface="+mn-ea"/>
                          <a:cs typeface="+mn-cs"/>
                        </a:rPr>
                        <a:t> </a:t>
                      </a:r>
                      <a:r>
                        <a:rPr kumimoji="0" lang="en-US" sz="1200" b="0" i="0" u="none" strike="noStrike" kern="1200" cap="none" spc="0" normalizeH="0" baseline="0" noProof="0">
                          <a:ln>
                            <a:noFill/>
                          </a:ln>
                          <a:solidFill>
                            <a:srgbClr val="404040"/>
                          </a:solidFill>
                          <a:effectLst/>
                          <a:uLnTx/>
                          <a:uFillTx/>
                          <a:latin typeface="+mn-lt"/>
                          <a:ea typeface="+mn-ea"/>
                          <a:cs typeface="+mn-cs"/>
                        </a:rPr>
                        <a:t>The level of supplement given is dependent on income-level.</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Physiotherapy is either partially or fully reimbursed by national health insurance with referral from a physician</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36000" marR="36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1"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Financial support depends on the disability level</a:t>
                      </a:r>
                    </a:p>
                  </a:txBody>
                  <a:tcPr marL="36000" marR="3600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2765706"/>
                  </a:ext>
                </a:extLst>
              </a:tr>
            </a:tbl>
          </a:graphicData>
        </a:graphic>
      </p:graphicFrame>
      <p:sp>
        <p:nvSpPr>
          <p:cNvPr id="28" name="Rectangle 27">
            <a:extLst>
              <a:ext uri="{FF2B5EF4-FFF2-40B4-BE49-F238E27FC236}">
                <a16:creationId xmlns:a16="http://schemas.microsoft.com/office/drawing/2014/main" id="{253A442F-2A49-473C-BC4A-4167D854716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CD92A55F-2387-40E6-BDCF-29E80C535F53}"/>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B7827247-B43A-49B9-83D7-D400C16D1429}"/>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B4F60D42-138D-444F-8933-68EC0F35792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7E32AEA3-FAD5-43A0-808D-3225D62CF686}"/>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2" name="Picture 51">
            <a:extLst>
              <a:ext uri="{FF2B5EF4-FFF2-40B4-BE49-F238E27FC236}">
                <a16:creationId xmlns:a16="http://schemas.microsoft.com/office/drawing/2014/main" id="{CA079CE4-5184-4227-86C0-D492E2D51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grpSp>
        <p:nvGrpSpPr>
          <p:cNvPr id="53" name="Group 52">
            <a:extLst>
              <a:ext uri="{FF2B5EF4-FFF2-40B4-BE49-F238E27FC236}">
                <a16:creationId xmlns:a16="http://schemas.microsoft.com/office/drawing/2014/main" id="{D5B84A3B-0EFF-49D8-9BEE-DA550089DBB7}"/>
              </a:ext>
            </a:extLst>
          </p:cNvPr>
          <p:cNvGrpSpPr/>
          <p:nvPr/>
        </p:nvGrpSpPr>
        <p:grpSpPr>
          <a:xfrm>
            <a:off x="695325" y="6144081"/>
            <a:ext cx="8921891" cy="844627"/>
            <a:chOff x="612292" y="6134319"/>
            <a:chExt cx="8921891" cy="844627"/>
          </a:xfrm>
        </p:grpSpPr>
        <p:sp>
          <p:nvSpPr>
            <p:cNvPr id="54" name="Text Placeholder 3">
              <a:extLst>
                <a:ext uri="{FF2B5EF4-FFF2-40B4-BE49-F238E27FC236}">
                  <a16:creationId xmlns:a16="http://schemas.microsoft.com/office/drawing/2014/main" id="{051DEDAC-DF0E-4FBB-98F9-CED8F67E7957}"/>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55" name="Rectangle 54">
              <a:extLst>
                <a:ext uri="{FF2B5EF4-FFF2-40B4-BE49-F238E27FC236}">
                  <a16:creationId xmlns:a16="http://schemas.microsoft.com/office/drawing/2014/main" id="{B23F3C26-3FC8-4270-9D6E-E886CA60CA04}"/>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56" name="Rectangle 55">
              <a:extLst>
                <a:ext uri="{FF2B5EF4-FFF2-40B4-BE49-F238E27FC236}">
                  <a16:creationId xmlns:a16="http://schemas.microsoft.com/office/drawing/2014/main" id="{60C49BA3-CFBF-4B1C-916F-C62ECA4FE781}"/>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57" name="Rectangle 56">
              <a:extLst>
                <a:ext uri="{FF2B5EF4-FFF2-40B4-BE49-F238E27FC236}">
                  <a16:creationId xmlns:a16="http://schemas.microsoft.com/office/drawing/2014/main" id="{30DC5156-0FA6-478A-8E24-6BF8CCB477D2}"/>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58" name="Text Placeholder 3">
              <a:extLst>
                <a:ext uri="{FF2B5EF4-FFF2-40B4-BE49-F238E27FC236}">
                  <a16:creationId xmlns:a16="http://schemas.microsoft.com/office/drawing/2014/main" id="{A3088873-34BF-40FB-8200-3211CC9E4B67}"/>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59" name="Rectangle 58">
              <a:extLst>
                <a:ext uri="{FF2B5EF4-FFF2-40B4-BE49-F238E27FC236}">
                  <a16:creationId xmlns:a16="http://schemas.microsoft.com/office/drawing/2014/main" id="{24DFC2EE-01AA-4C94-A2C6-7B6A8FF689F6}"/>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0" name="Rectangle 59">
              <a:extLst>
                <a:ext uri="{FF2B5EF4-FFF2-40B4-BE49-F238E27FC236}">
                  <a16:creationId xmlns:a16="http://schemas.microsoft.com/office/drawing/2014/main" id="{1CB30642-C80D-442E-81EE-0BF6D1ED6A4D}"/>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1" name="Rectangle 60">
              <a:extLst>
                <a:ext uri="{FF2B5EF4-FFF2-40B4-BE49-F238E27FC236}">
                  <a16:creationId xmlns:a16="http://schemas.microsoft.com/office/drawing/2014/main" id="{D5A472E9-27D5-4A66-B0C1-D5A54DB15F70}"/>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62" name="Text Placeholder 3">
              <a:extLst>
                <a:ext uri="{FF2B5EF4-FFF2-40B4-BE49-F238E27FC236}">
                  <a16:creationId xmlns:a16="http://schemas.microsoft.com/office/drawing/2014/main" id="{4D0E3B5D-0DE5-4785-92FB-514D7A722D83}"/>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63" name="Right Bracket 62">
              <a:extLst>
                <a:ext uri="{FF2B5EF4-FFF2-40B4-BE49-F238E27FC236}">
                  <a16:creationId xmlns:a16="http://schemas.microsoft.com/office/drawing/2014/main" id="{08D0E130-8864-425B-8BA1-DEF0FBD0526C}"/>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64" name="Rectangle 63">
              <a:extLst>
                <a:ext uri="{FF2B5EF4-FFF2-40B4-BE49-F238E27FC236}">
                  <a16:creationId xmlns:a16="http://schemas.microsoft.com/office/drawing/2014/main" id="{E1F96B9E-5E5A-4246-B604-30E3884E00EF}"/>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65" name="Rectangle 64">
              <a:extLst>
                <a:ext uri="{FF2B5EF4-FFF2-40B4-BE49-F238E27FC236}">
                  <a16:creationId xmlns:a16="http://schemas.microsoft.com/office/drawing/2014/main" id="{B1FB919D-2AA9-4056-932E-DD6072DE3746}"/>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E1FA53DB-1CB9-4E1D-BA19-0A3F3DE69DE7}"/>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406A5BEC-E4F1-4FF1-A6F6-4C8ABCB385CD}"/>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68" name="Graphic 47" descr="Map with pin">
              <a:extLst>
                <a:ext uri="{FF2B5EF4-FFF2-40B4-BE49-F238E27FC236}">
                  <a16:creationId xmlns:a16="http://schemas.microsoft.com/office/drawing/2014/main" id="{3F738F17-35BE-437F-8600-D75DC7C01AF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9" name="Graphic 67" descr="DNA">
              <a:extLst>
                <a:ext uri="{FF2B5EF4-FFF2-40B4-BE49-F238E27FC236}">
                  <a16:creationId xmlns:a16="http://schemas.microsoft.com/office/drawing/2014/main" id="{704C881E-780A-41B1-A3E6-2271D0A5122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0" name="Rectangle 69">
              <a:extLst>
                <a:ext uri="{FF2B5EF4-FFF2-40B4-BE49-F238E27FC236}">
                  <a16:creationId xmlns:a16="http://schemas.microsoft.com/office/drawing/2014/main" id="{A67465EC-1EF7-4416-8D6C-E1508E90EF50}"/>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22DE9338-11BB-43D6-BE42-8ECA8CF88FC5}"/>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pic>
        <p:nvPicPr>
          <p:cNvPr id="34" name="Graphic 33" descr="DNA">
            <a:extLst>
              <a:ext uri="{FF2B5EF4-FFF2-40B4-BE49-F238E27FC236}">
                <a16:creationId xmlns:a16="http://schemas.microsoft.com/office/drawing/2014/main" id="{7172200B-9AB8-4DEC-B110-9F0CAD76D7A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11405234" y="1557035"/>
            <a:ext cx="320535" cy="320535"/>
          </a:xfrm>
          <a:prstGeom prst="rect">
            <a:avLst/>
          </a:prstGeom>
        </p:spPr>
      </p:pic>
      <p:sp>
        <p:nvSpPr>
          <p:cNvPr id="35" name="Rectangle 34">
            <a:extLst>
              <a:ext uri="{FF2B5EF4-FFF2-40B4-BE49-F238E27FC236}">
                <a16:creationId xmlns:a16="http://schemas.microsoft.com/office/drawing/2014/main" id="{77D7EDAD-9DF8-4BC0-AA09-FCD48325EE67}"/>
              </a:ext>
            </a:extLst>
          </p:cNvPr>
          <p:cNvSpPr/>
          <p:nvPr/>
        </p:nvSpPr>
        <p:spPr>
          <a:xfrm rot="16200000">
            <a:off x="-392248" y="5007338"/>
            <a:ext cx="1607634" cy="646331"/>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Access to treatment and care</a:t>
            </a:r>
          </a:p>
          <a:p>
            <a:pPr marL="0" marR="0" lvl="0" indent="0" algn="r" defTabSz="914363"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04040"/>
              </a:solidFill>
              <a:effectLst/>
              <a:uLnTx/>
              <a:uFillTx/>
              <a:latin typeface="Arial"/>
              <a:ea typeface="+mn-ea"/>
              <a:cs typeface="+mn-cs"/>
            </a:endParaRPr>
          </a:p>
        </p:txBody>
      </p:sp>
    </p:spTree>
    <p:extLst>
      <p:ext uri="{BB962C8B-B14F-4D97-AF65-F5344CB8AC3E}">
        <p14:creationId xmlns:p14="http://schemas.microsoft.com/office/powerpoint/2010/main" val="33790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758BFAC-D69B-4B56-A781-9551013A43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01790" y="91267"/>
            <a:ext cx="589033" cy="589033"/>
          </a:xfrm>
          <a:prstGeom prst="rect">
            <a:avLst/>
          </a:prstGeom>
        </p:spPr>
      </p:pic>
      <p:graphicFrame>
        <p:nvGraphicFramePr>
          <p:cNvPr id="5" name="Object 4" hidden="1">
            <a:extLst>
              <a:ext uri="{FF2B5EF4-FFF2-40B4-BE49-F238E27FC236}">
                <a16:creationId xmlns:a16="http://schemas.microsoft.com/office/drawing/2014/main" id="{67EBAA2C-8F2D-4346-A245-558D4BF69C7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71" name="think-cell Slide" r:id="rId5" imgW="359" imgH="360" progId="TCLayout.ActiveDocument.1">
                  <p:embed/>
                </p:oleObj>
              </mc:Choice>
              <mc:Fallback>
                <p:oleObj name="think-cell Slide" r:id="rId5" imgW="359" imgH="360" progId="TCLayout.ActiveDocument.1">
                  <p:embed/>
                  <p:pic>
                    <p:nvPicPr>
                      <p:cNvPr id="5" name="Object 4" hidden="1">
                        <a:extLst>
                          <a:ext uri="{FF2B5EF4-FFF2-40B4-BE49-F238E27FC236}">
                            <a16:creationId xmlns:a16="http://schemas.microsoft.com/office/drawing/2014/main" id="{67EBAA2C-8F2D-4346-A245-558D4BF69C7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C25A14FB-07E6-4860-BCD9-50B0112FACD2}"/>
              </a:ext>
            </a:extLst>
          </p:cNvPr>
          <p:cNvSpPr>
            <a:spLocks noGrp="1"/>
          </p:cNvSpPr>
          <p:nvPr>
            <p:ph type="title"/>
          </p:nvPr>
        </p:nvSpPr>
        <p:spPr/>
        <p:txBody>
          <a:bodyPr vert="horz"/>
          <a:lstStyle/>
          <a:p>
            <a:r>
              <a:rPr lang="en-GB" dirty="0"/>
              <a:t>Glossary of Terms</a:t>
            </a:r>
          </a:p>
        </p:txBody>
      </p:sp>
      <p:sp>
        <p:nvSpPr>
          <p:cNvPr id="4" name="Text Placeholder 3">
            <a:extLst>
              <a:ext uri="{FF2B5EF4-FFF2-40B4-BE49-F238E27FC236}">
                <a16:creationId xmlns:a16="http://schemas.microsoft.com/office/drawing/2014/main" id="{2C8D03B8-1E3C-4963-94D4-B0752C62B84D}"/>
              </a:ext>
            </a:extLst>
          </p:cNvPr>
          <p:cNvSpPr>
            <a:spLocks noGrp="1"/>
          </p:cNvSpPr>
          <p:nvPr>
            <p:ph type="body" sz="quarter" idx="11"/>
          </p:nvPr>
        </p:nvSpPr>
        <p:spPr/>
        <p:txBody>
          <a:bodyPr/>
          <a:lstStyle/>
          <a:p>
            <a:endParaRPr lang="en-GB"/>
          </a:p>
        </p:txBody>
      </p:sp>
      <p:graphicFrame>
        <p:nvGraphicFramePr>
          <p:cNvPr id="6" name="Table 5">
            <a:extLst>
              <a:ext uri="{FF2B5EF4-FFF2-40B4-BE49-F238E27FC236}">
                <a16:creationId xmlns:a16="http://schemas.microsoft.com/office/drawing/2014/main" id="{6F258FEB-C631-41BE-BA02-76749C7820F6}"/>
              </a:ext>
            </a:extLst>
          </p:cNvPr>
          <p:cNvGraphicFramePr>
            <a:graphicFrameLocks noGrp="1"/>
          </p:cNvGraphicFramePr>
          <p:nvPr/>
        </p:nvGraphicFramePr>
        <p:xfrm>
          <a:off x="693094" y="1629389"/>
          <a:ext cx="4248000" cy="2903140"/>
        </p:xfrm>
        <a:graphic>
          <a:graphicData uri="http://schemas.openxmlformats.org/drawingml/2006/table">
            <a:tbl>
              <a:tblPr firstRow="1" bandRow="1">
                <a:tableStyleId>{2D5ABB26-0587-4C30-8999-92F81FD0307C}</a:tableStyleId>
              </a:tblPr>
              <a:tblGrid>
                <a:gridCol w="720000">
                  <a:extLst>
                    <a:ext uri="{9D8B030D-6E8A-4147-A177-3AD203B41FA5}">
                      <a16:colId xmlns:a16="http://schemas.microsoft.com/office/drawing/2014/main" val="504946406"/>
                    </a:ext>
                  </a:extLst>
                </a:gridCol>
                <a:gridCol w="3528000">
                  <a:extLst>
                    <a:ext uri="{9D8B030D-6E8A-4147-A177-3AD203B41FA5}">
                      <a16:colId xmlns:a16="http://schemas.microsoft.com/office/drawing/2014/main" val="3670616658"/>
                    </a:ext>
                  </a:extLst>
                </a:gridCol>
              </a:tblGrid>
              <a:tr h="290314">
                <a:tc>
                  <a:txBody>
                    <a:bodyPr/>
                    <a:lstStyle/>
                    <a:p>
                      <a:r>
                        <a:rPr lang="en-GB" sz="1000" b="1">
                          <a:solidFill>
                            <a:schemeClr val="bg1"/>
                          </a:solidFill>
                          <a:latin typeface="+mn-lt"/>
                        </a:rPr>
                        <a:t>CoE</a:t>
                      </a:r>
                      <a:endParaRPr lang="en-GB" sz="1000" b="1" dirty="0">
                        <a:solidFill>
                          <a:schemeClr val="bg1"/>
                        </a:solidFill>
                        <a:latin typeface="+mn-lt"/>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Centre of Excellence</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52219791"/>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a:ln>
                            <a:noFill/>
                          </a:ln>
                          <a:solidFill>
                            <a:srgbClr val="FFFFFF"/>
                          </a:solidFill>
                          <a:effectLst/>
                          <a:uLnTx/>
                          <a:uFillTx/>
                          <a:latin typeface="+mn-lt"/>
                          <a:ea typeface="+mn-ea"/>
                          <a:cs typeface="+mn-cs"/>
                        </a:rPr>
                        <a:t>CUP</a:t>
                      </a:r>
                      <a:endParaRPr kumimoji="0" lang="en-GB" sz="1000" b="1" i="0" u="none" strike="noStrike" kern="1200" cap="none" spc="0" normalizeH="0" baseline="0" noProof="0" dirty="0">
                        <a:ln>
                          <a:noFill/>
                        </a:ln>
                        <a:solidFill>
                          <a:srgbClr val="FFFFFF"/>
                        </a:solidFill>
                        <a:effectLst/>
                        <a:uLnTx/>
                        <a:uFillTx/>
                        <a:latin typeface="+mn-lt"/>
                        <a:ea typeface="+mn-ea"/>
                        <a:cs typeface="+mn-cs"/>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Compassionate Use Program</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0095530"/>
                  </a:ext>
                </a:extLst>
              </a:tr>
              <a:tr h="290314">
                <a:tc>
                  <a:txBody>
                    <a:bodyPr/>
                    <a:lstStyle/>
                    <a:p>
                      <a:r>
                        <a:rPr lang="en-GB" sz="1000" b="1" dirty="0">
                          <a:solidFill>
                            <a:schemeClr val="bg1"/>
                          </a:solidFill>
                          <a:latin typeface="+mn-lt"/>
                        </a:rPr>
                        <a:t>EAP</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Early Access Program</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71258496"/>
                  </a:ext>
                </a:extLst>
              </a:tr>
              <a:tr h="290314">
                <a:tc>
                  <a:txBody>
                    <a:bodyPr/>
                    <a:lstStyle/>
                    <a:p>
                      <a:r>
                        <a:rPr lang="en-GB" sz="1000" b="1" dirty="0">
                          <a:solidFill>
                            <a:schemeClr val="bg1"/>
                          </a:solidFill>
                          <a:latin typeface="+mn-lt"/>
                        </a:rPr>
                        <a:t>MNF</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Manufacturer</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r h="290314">
                <a:tc>
                  <a:txBody>
                    <a:bodyPr/>
                    <a:lstStyle/>
                    <a:p>
                      <a:r>
                        <a:rPr lang="en-GB" sz="1000" b="1" dirty="0">
                          <a:solidFill>
                            <a:schemeClr val="bg1"/>
                          </a:solidFill>
                          <a:latin typeface="+mn-lt"/>
                        </a:rPr>
                        <a:t>NBS</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Newborn Screening</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16272189"/>
                  </a:ext>
                </a:extLst>
              </a:tr>
              <a:tr h="290314">
                <a:tc>
                  <a:txBody>
                    <a:bodyPr/>
                    <a:lstStyle/>
                    <a:p>
                      <a:r>
                        <a:rPr lang="en-GB" sz="1000" b="1" dirty="0">
                          <a:solidFill>
                            <a:schemeClr val="bg1"/>
                          </a:solidFill>
                          <a:latin typeface="+mn-lt"/>
                        </a:rPr>
                        <a:t>NMD</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Neuro-Muscular Diseases</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37747879"/>
                  </a:ext>
                </a:extLst>
              </a:tr>
              <a:tr h="290314">
                <a:tc>
                  <a:txBody>
                    <a:bodyPr/>
                    <a:lstStyle/>
                    <a:p>
                      <a:r>
                        <a:rPr lang="en-GB" sz="1000" b="1" dirty="0">
                          <a:solidFill>
                            <a:schemeClr val="bg1"/>
                          </a:solidFill>
                          <a:latin typeface="+mn-lt"/>
                        </a:rPr>
                        <a:t>NPP</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Named Patient Program</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95102969"/>
                  </a:ext>
                </a:extLst>
              </a:tr>
              <a:tr h="290314">
                <a:tc>
                  <a:txBody>
                    <a:bodyPr/>
                    <a:lstStyle/>
                    <a:p>
                      <a:r>
                        <a:rPr lang="en-GB" sz="1000" b="1" dirty="0">
                          <a:solidFill>
                            <a:schemeClr val="bg1"/>
                          </a:solidFill>
                          <a:latin typeface="+mn-lt"/>
                        </a:rPr>
                        <a:t>P&amp;R</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Pricing &amp; Reimbursement</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83312250"/>
                  </a:ext>
                </a:extLst>
              </a:tr>
              <a:tr h="290314">
                <a:tc>
                  <a:txBody>
                    <a:bodyPr/>
                    <a:lstStyle/>
                    <a:p>
                      <a:r>
                        <a:rPr lang="en-GB" sz="1000" b="1" dirty="0">
                          <a:solidFill>
                            <a:schemeClr val="bg1"/>
                          </a:solidFill>
                          <a:latin typeface="+mn-lt"/>
                        </a:rPr>
                        <a:t>SMA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Spinal Muscular Atrophy</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71805820"/>
                  </a:ext>
                </a:extLst>
              </a:tr>
              <a:tr h="290314">
                <a:tc>
                  <a:txBody>
                    <a:bodyPr/>
                    <a:lstStyle/>
                    <a:p>
                      <a:r>
                        <a:rPr lang="en-GB" sz="1000" b="1" dirty="0">
                          <a:solidFill>
                            <a:schemeClr val="bg1"/>
                          </a:solidFill>
                          <a:latin typeface="+mn-lt"/>
                        </a:rPr>
                        <a:t>SMN1</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Survival Motor Neuron 1</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50357793"/>
                  </a:ext>
                </a:extLst>
              </a:tr>
            </a:tbl>
          </a:graphicData>
        </a:graphic>
      </p:graphicFrame>
      <p:graphicFrame>
        <p:nvGraphicFramePr>
          <p:cNvPr id="8" name="Table 7">
            <a:extLst>
              <a:ext uri="{FF2B5EF4-FFF2-40B4-BE49-F238E27FC236}">
                <a16:creationId xmlns:a16="http://schemas.microsoft.com/office/drawing/2014/main" id="{33DF871F-D87D-4C4D-9827-A723D1D13354}"/>
              </a:ext>
            </a:extLst>
          </p:cNvPr>
          <p:cNvGraphicFramePr>
            <a:graphicFrameLocks noGrp="1"/>
          </p:cNvGraphicFramePr>
          <p:nvPr/>
        </p:nvGraphicFramePr>
        <p:xfrm>
          <a:off x="5260258" y="1629389"/>
          <a:ext cx="6243484" cy="1158942"/>
        </p:xfrm>
        <a:graphic>
          <a:graphicData uri="http://schemas.openxmlformats.org/drawingml/2006/table">
            <a:tbl>
              <a:tblPr firstRow="1" bandRow="1">
                <a:tableStyleId>{2D5ABB26-0587-4C30-8999-92F81FD0307C}</a:tableStyleId>
              </a:tblPr>
              <a:tblGrid>
                <a:gridCol w="719999">
                  <a:extLst>
                    <a:ext uri="{9D8B030D-6E8A-4147-A177-3AD203B41FA5}">
                      <a16:colId xmlns:a16="http://schemas.microsoft.com/office/drawing/2014/main" val="504946406"/>
                    </a:ext>
                  </a:extLst>
                </a:gridCol>
                <a:gridCol w="396000">
                  <a:extLst>
                    <a:ext uri="{9D8B030D-6E8A-4147-A177-3AD203B41FA5}">
                      <a16:colId xmlns:a16="http://schemas.microsoft.com/office/drawing/2014/main" val="3670616658"/>
                    </a:ext>
                  </a:extLst>
                </a:gridCol>
                <a:gridCol w="5127485">
                  <a:extLst>
                    <a:ext uri="{9D8B030D-6E8A-4147-A177-3AD203B41FA5}">
                      <a16:colId xmlns:a16="http://schemas.microsoft.com/office/drawing/2014/main" val="3300183828"/>
                    </a:ext>
                  </a:extLst>
                </a:gridCol>
              </a:tblGrid>
              <a:tr h="290314">
                <a:tc>
                  <a:txBody>
                    <a:bodyPr/>
                    <a:lstStyle/>
                    <a:p>
                      <a:r>
                        <a:rPr lang="en-GB" sz="1000" b="1" dirty="0">
                          <a:solidFill>
                            <a:schemeClr val="bg1"/>
                          </a:solidFill>
                          <a:latin typeface="+mn-lt"/>
                        </a:rPr>
                        <a:t>FSMA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US" sz="1100" b="0" i="0" u="none" strike="noStrike" kern="1200" cap="none" spc="0" normalizeH="0" baseline="0">
                          <a:ln>
                            <a:noFill/>
                          </a:ln>
                          <a:solidFill>
                            <a:srgbClr val="404040"/>
                          </a:solidFill>
                          <a:effectLst/>
                          <a:uLnTx/>
                          <a:uFillTx/>
                          <a:latin typeface="+mn-lt"/>
                          <a:ea typeface="+mn-ea"/>
                          <a:cs typeface="+mn-cs"/>
                        </a:rPr>
                        <a:t>Families of Spinal Muscular Atrophy</a:t>
                      </a:r>
                      <a:endParaRPr kumimoji="0" lang="en-GB" sz="1100" b="0" i="0"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870870286"/>
                  </a:ext>
                </a:extLst>
              </a:tr>
              <a:tr h="290314">
                <a:tc>
                  <a:txBody>
                    <a:bodyPr/>
                    <a:lstStyle/>
                    <a:p>
                      <a:r>
                        <a:rPr lang="en-GB" sz="1000" b="1" dirty="0">
                          <a:solidFill>
                            <a:schemeClr val="bg1"/>
                          </a:solidFill>
                          <a:latin typeface="+mn-lt"/>
                        </a:rPr>
                        <a:t>LSH</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l" defTabSz="914363" rtl="0" eaLnBrk="1" latinLnBrk="0" hangingPunct="1"/>
                      <a:endParaRPr kumimoji="0" lang="en-GB" sz="1000" b="0" i="0"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US" sz="1100" b="0" i="0" u="none" strike="noStrike" kern="1200" cap="none" spc="0" normalizeH="0" baseline="0" noProof="0" dirty="0" err="1">
                          <a:ln>
                            <a:noFill/>
                          </a:ln>
                          <a:solidFill>
                            <a:srgbClr val="404040"/>
                          </a:solidFill>
                          <a:effectLst/>
                          <a:uLnTx/>
                          <a:uFillTx/>
                          <a:latin typeface="+mn-lt"/>
                          <a:ea typeface="+mn-ea"/>
                          <a:cs typeface="+mn-cs"/>
                        </a:rPr>
                        <a:t>Landsptitali</a:t>
                      </a:r>
                      <a:r>
                        <a:rPr kumimoji="0" lang="en-US" sz="1100" b="0" i="0" u="none" strike="noStrike" kern="1200" cap="none" spc="0" normalizeH="0" baseline="0" noProof="0" dirty="0">
                          <a:ln>
                            <a:noFill/>
                          </a:ln>
                          <a:solidFill>
                            <a:srgbClr val="404040"/>
                          </a:solidFill>
                          <a:effectLst/>
                          <a:uLnTx/>
                          <a:uFillTx/>
                          <a:latin typeface="+mn-lt"/>
                          <a:ea typeface="+mn-ea"/>
                          <a:cs typeface="+mn-cs"/>
                        </a:rPr>
                        <a:t> University Hospital (</a:t>
                      </a:r>
                      <a:r>
                        <a:rPr kumimoji="0" lang="en-US" sz="1100" b="0" i="1" u="none" strike="noStrike" kern="1200" cap="none" spc="0" normalizeH="0" baseline="0" noProof="0" dirty="0" err="1">
                          <a:ln>
                            <a:noFill/>
                          </a:ln>
                          <a:solidFill>
                            <a:srgbClr val="404040"/>
                          </a:solidFill>
                          <a:effectLst/>
                          <a:uLnTx/>
                          <a:uFillTx/>
                          <a:latin typeface="+mn-lt"/>
                          <a:ea typeface="+mn-ea"/>
                          <a:cs typeface="+mn-cs"/>
                        </a:rPr>
                        <a:t>Landspítali</a:t>
                      </a:r>
                      <a:r>
                        <a:rPr kumimoji="0" lang="en-US" sz="1100" b="0" i="1" u="none" strike="noStrike" kern="1200" cap="none" spc="0" normalizeH="0" baseline="0" noProof="0" dirty="0">
                          <a:ln>
                            <a:noFill/>
                          </a:ln>
                          <a:solidFill>
                            <a:srgbClr val="404040"/>
                          </a:solidFill>
                          <a:effectLst/>
                          <a:uLnTx/>
                          <a:uFillTx/>
                          <a:latin typeface="+mn-lt"/>
                          <a:ea typeface="+mn-ea"/>
                          <a:cs typeface="+mn-cs"/>
                        </a:rPr>
                        <a:t> </a:t>
                      </a:r>
                      <a:r>
                        <a:rPr kumimoji="0" lang="en-US" sz="1100" b="0" i="1" u="none" strike="noStrike" kern="1200" cap="none" spc="0" normalizeH="0" baseline="0" noProof="0" dirty="0" err="1">
                          <a:ln>
                            <a:noFill/>
                          </a:ln>
                          <a:solidFill>
                            <a:srgbClr val="404040"/>
                          </a:solidFill>
                          <a:effectLst/>
                          <a:uLnTx/>
                          <a:uFillTx/>
                          <a:latin typeface="+mn-lt"/>
                          <a:ea typeface="+mn-ea"/>
                          <a:cs typeface="+mn-cs"/>
                        </a:rPr>
                        <a:t>háskólasjúkrahús</a:t>
                      </a:r>
                      <a:r>
                        <a:rPr kumimoji="0" lang="en-US" sz="1100" b="0" i="0" u="none" strike="noStrike" kern="1200" cap="none" spc="0" normalizeH="0" baseline="0" noProof="0" dirty="0">
                          <a:ln>
                            <a:noFill/>
                          </a:ln>
                          <a:solidFill>
                            <a:srgbClr val="404040"/>
                          </a:solidFill>
                          <a:effectLst/>
                          <a:uLnTx/>
                          <a:uFillTx/>
                          <a:latin typeface="+mn-lt"/>
                          <a:ea typeface="+mn-ea"/>
                          <a:cs typeface="+mn-cs"/>
                        </a:rPr>
                        <a:t>)</a:t>
                      </a:r>
                      <a:endParaRPr kumimoji="0" lang="en-GB" sz="1100" b="0" i="1" u="none" strike="noStrike" kern="1200" cap="none" spc="0" normalizeH="0" baseline="0" dirty="0">
                        <a:ln>
                          <a:noFill/>
                        </a:ln>
                        <a:solidFill>
                          <a:srgbClr val="404040"/>
                        </a:solidFill>
                        <a:effectLst/>
                        <a:uLnTx/>
                        <a:uFillTx/>
                        <a:latin typeface="+mn-lt"/>
                        <a:ea typeface="+mn-ea"/>
                        <a:cs typeface="+mn-cs"/>
                      </a:endParaRP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452219791"/>
                  </a:ext>
                </a:extLst>
              </a:tr>
              <a:tr h="29031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mn-lt"/>
                        </a:rPr>
                        <a:t>EMA</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endParaRPr lang="en-GB"/>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European Medicines Agency</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410310501"/>
                  </a:ext>
                </a:extLst>
              </a:tr>
              <a:tr h="288000">
                <a:tc>
                  <a:txBody>
                    <a:bodyPr/>
                    <a:lstStyle/>
                    <a:p>
                      <a:r>
                        <a:rPr lang="en-GB" sz="1000" b="1" dirty="0">
                          <a:solidFill>
                            <a:schemeClr val="bg1"/>
                          </a:solidFill>
                          <a:latin typeface="+mn-lt"/>
                        </a:rPr>
                        <a:t>WHO</a:t>
                      </a:r>
                    </a:p>
                  </a:txBody>
                  <a:tcPr marL="72000" marR="72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endParaRPr lang="en-GB" dirty="0"/>
                    </a:p>
                  </a:txBody>
                  <a:tcPr marL="72000" marR="72000" marT="0" marB="0"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algn="l" defTabSz="914363" rtl="0" eaLnBrk="1" latinLnBrk="0" hangingPunct="1"/>
                      <a:r>
                        <a:rPr kumimoji="0" lang="en-GB" sz="1100" b="0" i="0" u="none" strike="noStrike" kern="1200" cap="none" spc="0" normalizeH="0" baseline="0" dirty="0">
                          <a:ln>
                            <a:noFill/>
                          </a:ln>
                          <a:solidFill>
                            <a:srgbClr val="404040"/>
                          </a:solidFill>
                          <a:effectLst/>
                          <a:uLnTx/>
                          <a:uFillTx/>
                          <a:latin typeface="+mn-lt"/>
                          <a:ea typeface="+mn-ea"/>
                          <a:cs typeface="+mn-cs"/>
                        </a:rPr>
                        <a:t>World Health Organisation</a:t>
                      </a:r>
                    </a:p>
                  </a:txBody>
                  <a:tcPr marL="72000" marR="72000" marT="0" marB="0"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48163940"/>
                  </a:ext>
                </a:extLst>
              </a:tr>
            </a:tbl>
          </a:graphicData>
        </a:graphic>
      </p:graphicFrame>
      <p:pic>
        <p:nvPicPr>
          <p:cNvPr id="16" name="Picture 15">
            <a:extLst>
              <a:ext uri="{FF2B5EF4-FFF2-40B4-BE49-F238E27FC236}">
                <a16:creationId xmlns:a16="http://schemas.microsoft.com/office/drawing/2014/main" id="{3103F6F6-5F71-41A9-BEBB-CC81949D0E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56728" y="2216170"/>
            <a:ext cx="259839" cy="259839"/>
          </a:xfrm>
          <a:prstGeom prst="rect">
            <a:avLst/>
          </a:prstGeom>
        </p:spPr>
      </p:pic>
      <p:pic>
        <p:nvPicPr>
          <p:cNvPr id="18" name="Graphic 17" descr="Globe">
            <a:extLst>
              <a:ext uri="{FF2B5EF4-FFF2-40B4-BE49-F238E27FC236}">
                <a16:creationId xmlns:a16="http://schemas.microsoft.com/office/drawing/2014/main" id="{7520DFF1-AF8E-48CF-A59D-C708F831B8D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56728" y="2510250"/>
            <a:ext cx="259839" cy="259839"/>
          </a:xfrm>
          <a:prstGeom prst="rect">
            <a:avLst/>
          </a:prstGeom>
        </p:spPr>
      </p:pic>
      <p:sp>
        <p:nvSpPr>
          <p:cNvPr id="21" name="Rectangle 20">
            <a:extLst>
              <a:ext uri="{FF2B5EF4-FFF2-40B4-BE49-F238E27FC236}">
                <a16:creationId xmlns:a16="http://schemas.microsoft.com/office/drawing/2014/main" id="{D70BC440-405E-403F-AF86-44F10E496601}"/>
              </a:ext>
            </a:extLst>
          </p:cNvPr>
          <p:cNvSpPr/>
          <p:nvPr/>
        </p:nvSpPr>
        <p:spPr>
          <a:xfrm>
            <a:off x="624251" y="1304925"/>
            <a:ext cx="12105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Abbreviations</a:t>
            </a:r>
          </a:p>
        </p:txBody>
      </p:sp>
      <p:sp>
        <p:nvSpPr>
          <p:cNvPr id="24" name="Rectangle 23">
            <a:extLst>
              <a:ext uri="{FF2B5EF4-FFF2-40B4-BE49-F238E27FC236}">
                <a16:creationId xmlns:a16="http://schemas.microsoft.com/office/drawing/2014/main" id="{BBE477D0-47FA-44CF-8CC3-E63A40AC14C1}"/>
              </a:ext>
            </a:extLst>
          </p:cNvPr>
          <p:cNvSpPr/>
          <p:nvPr/>
        </p:nvSpPr>
        <p:spPr>
          <a:xfrm>
            <a:off x="5174802" y="1301124"/>
            <a:ext cx="3824188"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404040"/>
                </a:solidFill>
                <a:effectLst/>
                <a:uLnTx/>
                <a:uFillTx/>
                <a:latin typeface="Arial"/>
                <a:ea typeface="+mn-ea"/>
                <a:cs typeface="+mn-cs"/>
              </a:rPr>
              <a:t>National &amp; International Organisation Acronyms</a:t>
            </a:r>
          </a:p>
        </p:txBody>
      </p:sp>
      <p:pic>
        <p:nvPicPr>
          <p:cNvPr id="13" name="Picture 12">
            <a:extLst>
              <a:ext uri="{FF2B5EF4-FFF2-40B4-BE49-F238E27FC236}">
                <a16:creationId xmlns:a16="http://schemas.microsoft.com/office/drawing/2014/main" id="{1EEE416E-EA49-4112-B66A-8D23C59002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6727" y="1930698"/>
            <a:ext cx="259839" cy="259839"/>
          </a:xfrm>
          <a:prstGeom prst="rect">
            <a:avLst/>
          </a:prstGeom>
        </p:spPr>
      </p:pic>
      <p:pic>
        <p:nvPicPr>
          <p:cNvPr id="14" name="Picture 13">
            <a:extLst>
              <a:ext uri="{FF2B5EF4-FFF2-40B4-BE49-F238E27FC236}">
                <a16:creationId xmlns:a16="http://schemas.microsoft.com/office/drawing/2014/main" id="{72219E6F-5F35-4734-A299-88993092E6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56727" y="1645226"/>
            <a:ext cx="259839" cy="259839"/>
          </a:xfrm>
          <a:prstGeom prst="rect">
            <a:avLst/>
          </a:prstGeom>
        </p:spPr>
      </p:pic>
    </p:spTree>
    <p:extLst>
      <p:ext uri="{BB962C8B-B14F-4D97-AF65-F5344CB8AC3E}">
        <p14:creationId xmlns:p14="http://schemas.microsoft.com/office/powerpoint/2010/main" val="2325695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5"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(1/3)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373814589"/>
              </p:ext>
            </p:extLst>
          </p:nvPr>
        </p:nvGraphicFramePr>
        <p:xfrm>
          <a:off x="711199" y="1371600"/>
          <a:ext cx="11160000" cy="456183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52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31638">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165819">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89653">
                <a:tc rowSpan="2">
                  <a:txBody>
                    <a:bodyPr/>
                    <a:lstStyle/>
                    <a:p>
                      <a:pPr marL="0" algn="l" defTabSz="914400" rtl="0" eaLnBrk="1" latinLnBrk="0" hangingPunct="1">
                        <a:lnSpc>
                          <a:spcPts val="1400"/>
                        </a:lnSpc>
                        <a:spcBef>
                          <a:spcPts val="0"/>
                        </a:spcBef>
                        <a:spcAft>
                          <a:spcPts val="0"/>
                        </a:spcAft>
                      </a:pPr>
                      <a:r>
                        <a:rPr lang="en-US" sz="1200" b="1" kern="1200">
                          <a:solidFill>
                            <a:schemeClr val="bg1"/>
                          </a:solidFill>
                          <a:latin typeface="+mn-lt"/>
                          <a:ea typeface="+mn-ea"/>
                          <a:cs typeface="+mn-cs"/>
                        </a:rPr>
                        <a:t>Political leadership &amp; policy</a:t>
                      </a:r>
                    </a:p>
                  </a:txBody>
                  <a:tcPr marL="28800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rtl="0" fontAlgn="ctr"/>
                      <a:r>
                        <a:rPr lang="en-US" sz="1200" b="1" u="none" strike="noStrike">
                          <a:solidFill>
                            <a:schemeClr val="tx1"/>
                          </a:solidFill>
                          <a:effectLst/>
                        </a:rPr>
                        <a:t>National strategies for rare / genetic disorders</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Currently valid national rare disease strategy</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Expired/outdated national rare disease strategy</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national rare disease strategy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926598">
                <a:tc vMerge="1">
                  <a:txBody>
                    <a:bodyPr/>
                    <a:lstStyle/>
                    <a:p>
                      <a:pPr marL="0" algn="l" defTabSz="914400" rtl="0" eaLnBrk="1" latinLnBrk="0" hangingPunct="1">
                        <a:lnSpc>
                          <a:spcPts val="1400"/>
                        </a:lnSpc>
                        <a:spcBef>
                          <a:spcPts val="0"/>
                        </a:spcBef>
                        <a:spcAft>
                          <a:spcPts val="0"/>
                        </a:spcAft>
                      </a:pPr>
                      <a:endParaRPr lang="en-US" sz="1200" b="1" kern="1200">
                        <a:solidFill>
                          <a:schemeClr val="bg1"/>
                        </a:solidFill>
                        <a:latin typeface="+mn-lt"/>
                        <a:ea typeface="+mn-ea"/>
                        <a:cs typeface="+mn-cs"/>
                      </a:endParaRPr>
                    </a:p>
                  </a:txBody>
                  <a:tcPr marL="28800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a:txBody>
                    <a:bodyPr/>
                    <a:lstStyle/>
                    <a:p>
                      <a:pPr algn="l" rtl="0" fontAlgn="ctr"/>
                      <a:r>
                        <a:rPr lang="en-US" sz="1200" b="1" u="none" strike="noStrike">
                          <a:solidFill>
                            <a:schemeClr val="tx1"/>
                          </a:solidFill>
                          <a:effectLst/>
                        </a:rPr>
                        <a:t>Patient organisations and advocacy </a:t>
                      </a:r>
                    </a:p>
                  </a:txBody>
                  <a:tcPr marL="72000" marR="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who both support and politically advocate for patients</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Dedicated patient group supporting SMA patients with mandate focusing on patient support rather than political advocacy</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dedicated patient group supporting SMA patients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758125">
                <a:tc rowSpan="3">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Healthcare system preparedness</a:t>
                      </a:r>
                    </a:p>
                  </a:txBody>
                  <a:tcPr marL="28800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l" rtl="0" fontAlgn="ctr"/>
                      <a:r>
                        <a:rPr lang="en-US" sz="1200" b="1" u="none" strike="noStrike">
                          <a:solidFill>
                            <a:schemeClr val="tx1"/>
                          </a:solidFill>
                          <a:effectLst/>
                        </a:rPr>
                        <a:t>Epidemiology Estimate</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Country-specific epidemiology data from registry or literature with patient characteristics (e.g. type, age)</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a:solidFill>
                            <a:schemeClr val="tx1"/>
                          </a:solidFill>
                        </a:rPr>
                        <a:t>Incomplete country-specific data of limited reliability / granularity (e.g. only total population number is available, old data)</a:t>
                      </a:r>
                      <a:endParaRPr lang="en-GB" sz="100" b="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reliable data on the country’s SMA population; estimated population is based on global/EU prevalence </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758125">
                <a:tc vMerge="1">
                  <a:txBody>
                    <a:bodyPr/>
                    <a:lstStyle/>
                    <a:p>
                      <a:endParaRPr lang="en-GB"/>
                    </a:p>
                  </a:txBody>
                  <a:tcPr/>
                </a:tc>
                <a:tc>
                  <a:txBody>
                    <a:bodyPr/>
                    <a:lstStyle/>
                    <a:p>
                      <a:pPr algn="l" rtl="0" fontAlgn="ctr"/>
                      <a:r>
                        <a:rPr lang="en-US" sz="1200" b="1" u="none" strike="noStrike">
                          <a:solidFill>
                            <a:schemeClr val="tx1"/>
                          </a:solidFill>
                          <a:effectLst/>
                        </a:rPr>
                        <a:t>National SMA patient registry</a:t>
                      </a:r>
                    </a:p>
                  </a:txBody>
                  <a:tcPr marL="72000" marR="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US" sz="1200" b="0">
                          <a:solidFill>
                            <a:schemeClr val="tx1"/>
                          </a:solidFill>
                        </a:rPr>
                        <a:t>Consolidated national patient registry that captures both epidemiological and clinical history data</a:t>
                      </a:r>
                      <a:endParaRPr lang="en-GB" b="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algn="l" defTabSz="914363" rtl="0" eaLnBrk="1" latinLnBrk="0" hangingPunct="1"/>
                      <a:r>
                        <a:rPr lang="en-US" sz="1200" b="0" kern="1200">
                          <a:solidFill>
                            <a:schemeClr val="tx1"/>
                          </a:solidFill>
                          <a:latin typeface="+mn-lt"/>
                          <a:ea typeface="+mn-ea"/>
                          <a:cs typeface="+mn-cs"/>
                        </a:rPr>
                        <a:t>Consolidated national patient registry that captures only epidemiological data and no report of clinical history</a:t>
                      </a:r>
                      <a:endParaRPr lang="en-GB" sz="1200" b="0" kern="1200">
                        <a:solidFill>
                          <a:schemeClr val="tx1"/>
                        </a:solidFill>
                        <a:latin typeface="+mn-lt"/>
                        <a:ea typeface="+mn-ea"/>
                        <a:cs typeface="+mn-cs"/>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a:solidFill>
                            <a:schemeClr val="tx1"/>
                          </a:solidFill>
                        </a:rPr>
                        <a:t>No consolidated national patient registry (no registry or only fragmented local/product-specific registries)</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685936275"/>
                  </a:ext>
                </a:extLst>
              </a:tr>
              <a:tr h="740502">
                <a:tc vMerge="1">
                  <a:txBody>
                    <a:bodyPr/>
                    <a:lstStyle/>
                    <a:p>
                      <a:endParaRPr lang="en-GB"/>
                    </a:p>
                  </a:txBody>
                  <a:tcPr>
                    <a:lnT w="12700" cap="flat" cmpd="sng" algn="ctr">
                      <a:solidFill>
                        <a:schemeClr val="bg1"/>
                      </a:solidFill>
                      <a:prstDash val="solid"/>
                      <a:round/>
                      <a:headEnd type="none" w="med" len="med"/>
                      <a:tailEnd type="none" w="med" len="med"/>
                    </a:lnT>
                  </a:tcPr>
                </a:tc>
                <a:tc>
                  <a:txBody>
                    <a:bodyPr/>
                    <a:lstStyle/>
                    <a:p>
                      <a:pPr algn="l" rtl="0" fontAlgn="ctr"/>
                      <a:r>
                        <a:rPr lang="en-US" sz="1200" b="1" u="none" strike="noStrike">
                          <a:solidFill>
                            <a:schemeClr val="tx1"/>
                          </a:solidFill>
                          <a:effectLst/>
                        </a:rPr>
                        <a:t>Infrastructure</a:t>
                      </a:r>
                    </a:p>
                  </a:txBody>
                  <a:tcPr marL="72000" marR="0" marT="0" marB="0" anchor="ctr">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Easy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≥0.80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b="0" dirty="0">
                        <a:solidFill>
                          <a:schemeClr val="tx1"/>
                        </a:solidFill>
                      </a:endParaRPr>
                    </a:p>
                  </a:txBody>
                  <a:tcPr marL="3600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0.21 - 0.79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endParaRPr lang="en-GB" sz="100" b="0" dirty="0">
                        <a:solidFill>
                          <a:schemeClr val="tx1"/>
                        </a:solidFill>
                      </a:endParaRPr>
                    </a:p>
                  </a:txBody>
                  <a:tcPr marL="36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Very limited access to designated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for the treatment of SMA (defined by 0.00 - 0.2 </a:t>
                      </a:r>
                      <a:r>
                        <a:rPr kumimoji="0" lang="en-US" sz="12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CoEs</a:t>
                      </a:r>
                      <a:r>
                        <a:rPr kumimoji="0" lang="en-US" sz="1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per million population)</a:t>
                      </a:r>
                    </a:p>
                  </a:txBody>
                  <a:tcPr marL="36000" marR="36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247063370"/>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587332"/>
            <a:ext cx="351293" cy="351293"/>
          </a:xfrm>
          <a:prstGeom prst="ellipse">
            <a:avLst/>
          </a:prstGeom>
          <a:solidFill>
            <a:schemeClr val="accent1">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1</a:t>
            </a:r>
          </a:p>
        </p:txBody>
      </p:sp>
      <p:sp>
        <p:nvSpPr>
          <p:cNvPr id="9" name="Oval 8">
            <a:extLst>
              <a:ext uri="{FF2B5EF4-FFF2-40B4-BE49-F238E27FC236}">
                <a16:creationId xmlns:a16="http://schemas.microsoft.com/office/drawing/2014/main" id="{86E38CB8-3669-4D3B-BBBF-C903C7A74C0B}"/>
              </a:ext>
            </a:extLst>
          </p:cNvPr>
          <p:cNvSpPr/>
          <p:nvPr/>
        </p:nvSpPr>
        <p:spPr>
          <a:xfrm>
            <a:off x="535553" y="4640356"/>
            <a:ext cx="351293" cy="351293"/>
          </a:xfrm>
          <a:prstGeom prst="ellipse">
            <a:avLst/>
          </a:prstGeom>
          <a:solidFill>
            <a:schemeClr val="accent1">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2</a:t>
            </a:r>
          </a:p>
        </p:txBody>
      </p:sp>
      <p:sp>
        <p:nvSpPr>
          <p:cNvPr id="10" name="Text Placeholder 14">
            <a:extLst>
              <a:ext uri="{FF2B5EF4-FFF2-40B4-BE49-F238E27FC236}">
                <a16:creationId xmlns:a16="http://schemas.microsoft.com/office/drawing/2014/main" id="{729F366A-8C59-4CA3-AD3D-E3EC3FAA2F88}"/>
              </a:ext>
            </a:extLst>
          </p:cNvPr>
          <p:cNvSpPr txBox="1">
            <a:spLocks/>
          </p:cNvSpPr>
          <p:nvPr/>
        </p:nvSpPr>
        <p:spPr>
          <a:xfrm>
            <a:off x="711200" y="6034932"/>
            <a:ext cx="11145838" cy="307975"/>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1000"/>
              </a:spcBef>
              <a:spcAft>
                <a:spcPts val="0"/>
              </a:spcAft>
              <a:buClrTx/>
              <a:buSzTx/>
              <a:buFontTx/>
              <a:buNone/>
              <a:tabLst/>
              <a:defRPr/>
            </a:pPr>
            <a:r>
              <a:rPr kumimoji="0" lang="en-GB" sz="900" b="1" i="0" u="none" strike="noStrike" kern="120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CoE</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Centre of Excellence, </a:t>
            </a:r>
            <a:r>
              <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Spinal Muscular Atrophy</a:t>
            </a:r>
            <a:endParaRPr kumimoji="0" lang="en-GB" sz="900" b="1" i="0" u="none" strike="noStrike" kern="120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endParaRPr>
          </a:p>
        </p:txBody>
      </p:sp>
      <p:grpSp>
        <p:nvGrpSpPr>
          <p:cNvPr id="31" name="Group 30">
            <a:extLst>
              <a:ext uri="{FF2B5EF4-FFF2-40B4-BE49-F238E27FC236}">
                <a16:creationId xmlns:a16="http://schemas.microsoft.com/office/drawing/2014/main" id="{832AE8CC-7E5D-4BA5-9292-141E604580CA}"/>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13294626-8599-4ADC-9774-9C31317A1972}"/>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B2D34EF7-6681-46F2-8403-072B9B48B849}"/>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789D4A86-93F9-4C6C-BBB6-D53B62CE445A}"/>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C3F837A1-7452-430E-8686-9665F4A0D1A5}"/>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28744563-DCDE-4B18-85FF-70C68D0E3A66}"/>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D355709C-0C67-4181-B265-C0B36E19237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1C2B986-9CDE-4B91-A06A-06426565ACED}"/>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2DC7D960-0F4D-4DB0-A887-10ED579F29D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D95DF762-C7A1-43B7-B52E-7E34D4F1DEEB}"/>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9696FAC5-ABA0-4179-B065-026B09C09B10}"/>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30BB9A59-1CA3-480E-B6DF-26317625389C}"/>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5813051-EBD1-4BF6-A121-9CE01F20342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314C883F-FBC6-4462-9726-6AB445609D05}"/>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4679036-385B-4D3B-B1EE-A9BEBEB49D9C}"/>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90B61984-3D57-4B55-BD24-DD85ED5F258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292460A0-E4BC-470A-A44D-C3974831B84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6073CCF-5409-4053-A121-A895AE7DBBF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1761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9"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43588" y="6146799"/>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p:txBody>
          <a:bodyPr vert="horz"/>
          <a:lstStyle/>
          <a:p>
            <a:r>
              <a:rPr lang="en-GB"/>
              <a:t>Access tracker metric descriptions (2/3)</a:t>
            </a:r>
          </a:p>
        </p:txBody>
      </p:sp>
      <p:sp>
        <p:nvSpPr>
          <p:cNvPr id="15" name="Text Placeholder 14">
            <a:extLst>
              <a:ext uri="{FF2B5EF4-FFF2-40B4-BE49-F238E27FC236}">
                <a16:creationId xmlns:a16="http://schemas.microsoft.com/office/drawing/2014/main" id="{C2AAA358-DE81-463A-B2B9-FA5E9324469D}"/>
              </a:ext>
            </a:extLst>
          </p:cNvPr>
          <p:cNvSpPr>
            <a:spLocks noGrp="1"/>
          </p:cNvSpPr>
          <p:nvPr>
            <p:ph type="body" sz="quarter" idx="11"/>
          </p:nvPr>
        </p:nvSpPr>
        <p:spPr>
          <a:xfrm>
            <a:off x="711200" y="6034933"/>
            <a:ext cx="11145838" cy="307975"/>
          </a:xfrm>
        </p:spPr>
        <p:txBody>
          <a:bodyPr anchor="ctr"/>
          <a:lstStyle/>
          <a:p>
            <a:r>
              <a:rPr lang="en-GB"/>
              <a:t>HTA – </a:t>
            </a:r>
            <a:r>
              <a:rPr lang="en-GB" b="0"/>
              <a:t>Health Technology Assessment, </a:t>
            </a:r>
            <a:r>
              <a:rPr lang="en-GB"/>
              <a:t>MA – </a:t>
            </a:r>
            <a:r>
              <a:rPr lang="en-GB" b="0"/>
              <a:t>Marketing Authorisation, </a:t>
            </a:r>
            <a:r>
              <a:rPr lang="en-GB"/>
              <a:t>MNF – </a:t>
            </a:r>
            <a:r>
              <a:rPr lang="en-GB" b="0"/>
              <a:t>Manufacturer, </a:t>
            </a:r>
            <a:r>
              <a:rPr lang="en-GB"/>
              <a:t>SMA – </a:t>
            </a:r>
            <a:r>
              <a:rPr lang="en-GB" b="0"/>
              <a:t>Spinal Muscular Atrophy</a:t>
            </a:r>
            <a:endParaRPr lang="en-GB"/>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2581302186"/>
              </p:ext>
            </p:extLst>
          </p:nvPr>
        </p:nvGraphicFramePr>
        <p:xfrm>
          <a:off x="711199" y="1371600"/>
          <a:ext cx="11160000" cy="457835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2016000">
                  <a:extLst>
                    <a:ext uri="{9D8B030D-6E8A-4147-A177-3AD203B41FA5}">
                      <a16:colId xmlns:a16="http://schemas.microsoft.com/office/drawing/2014/main" val="963678977"/>
                    </a:ext>
                  </a:extLst>
                </a:gridCol>
                <a:gridCol w="2340000">
                  <a:extLst>
                    <a:ext uri="{9D8B030D-6E8A-4147-A177-3AD203B41FA5}">
                      <a16:colId xmlns:a16="http://schemas.microsoft.com/office/drawing/2014/main" val="198152746"/>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76000">
                  <a:extLst>
                    <a:ext uri="{9D8B030D-6E8A-4147-A177-3AD203B41FA5}">
                      <a16:colId xmlns:a16="http://schemas.microsoft.com/office/drawing/2014/main" val="4208064751"/>
                    </a:ext>
                  </a:extLst>
                </a:gridCol>
              </a:tblGrid>
              <a:tr h="433684">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6">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4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44182892"/>
                  </a:ext>
                </a:extLst>
              </a:tr>
              <a:tr h="216842">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594862">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bg1"/>
                          </a:solidFill>
                        </a:rPr>
                        <a:t>Diagnosis</a:t>
                      </a:r>
                    </a:p>
                  </a:txBody>
                  <a:tcPr marL="28800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3"/>
                    </a:solidFill>
                  </a:tcPr>
                </a:tc>
                <a:tc rowSpan="2">
                  <a:txBody>
                    <a:bodyPr/>
                    <a:lstStyle/>
                    <a:p>
                      <a:pPr marL="0" indent="0" algn="l">
                        <a:spcBef>
                          <a:spcPts val="600"/>
                        </a:spcBef>
                        <a:buFont typeface="Arial" panose="020B0604020202020204" pitchFamily="34" charset="0"/>
                        <a:buNone/>
                      </a:pPr>
                      <a:r>
                        <a:rPr lang="en-GB" sz="1200" b="1">
                          <a:solidFill>
                            <a:schemeClr val="tx1"/>
                          </a:solidFill>
                        </a:rPr>
                        <a:t>Efficiency of diagnostic pathway</a:t>
                      </a:r>
                      <a:endParaRPr lang="en-GB" sz="1200" b="1" i="0" u="none" strike="noStrike">
                        <a:solidFill>
                          <a:schemeClr val="tx1"/>
                        </a:solidFill>
                        <a:effectLst/>
                        <a:latin typeface="Arial" panose="020B0604020202020204" pitchFamily="34" charset="0"/>
                      </a:endParaRPr>
                    </a:p>
                  </a:txBody>
                  <a:tcPr marL="72000" marT="0" marB="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rowSpan="2">
                  <a:txBody>
                    <a:bodyPr/>
                    <a:lstStyle/>
                    <a:p>
                      <a:r>
                        <a:rPr lang="en-GB" sz="1200" b="0" noProof="0">
                          <a:solidFill>
                            <a:schemeClr val="tx1"/>
                          </a:solidFill>
                        </a:rPr>
                        <a:t>Inclusion/commitment to include SMA in national newborn screening program with follow up and provision of genetic counselling;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noProof="0">
                          <a:solidFill>
                            <a:schemeClr val="tx1"/>
                          </a:solidFill>
                        </a:rPr>
                        <a:t>No commitment to include SMA in national newborn screening but there are ongoing/planned pilots; and there is reimbursed and efficient </a:t>
                      </a:r>
                      <a:r>
                        <a:rPr kumimoji="0" lang="en-GB" sz="1200" b="0" i="0" u="none" strike="noStrike" kern="1200" cap="none" spc="0" normalizeH="0" baseline="0" noProof="0">
                          <a:ln>
                            <a:noFill/>
                          </a:ln>
                          <a:solidFill>
                            <a:schemeClr val="tx1"/>
                          </a:solidFill>
                          <a:effectLst/>
                          <a:uLnTx/>
                          <a:uFillTx/>
                          <a:latin typeface="+mn-lt"/>
                          <a:ea typeface="+mn-ea"/>
                          <a:cs typeface="+mn-cs"/>
                        </a:rPr>
                        <a:t>access to genetic  diagnostic resources</a:t>
                      </a:r>
                      <a:endParaRPr lang="en-GB" sz="1200" b="0" noProof="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0" u="none" noProof="0">
                          <a:solidFill>
                            <a:schemeClr val="tx1"/>
                          </a:solidFill>
                        </a:rPr>
                        <a:t>No permanent or pilot inclusion of SMA in newborn screening programs; and </a:t>
                      </a:r>
                      <a:r>
                        <a:rPr lang="en-US" sz="1200" b="0" u="none" noProof="0">
                          <a:solidFill>
                            <a:schemeClr val="tx1"/>
                          </a:solidFill>
                        </a:rPr>
                        <a:t>there is reimbursed access to diagnostic resources but </a:t>
                      </a:r>
                      <a:r>
                        <a:rPr lang="en-GB" sz="1200" b="0" u="none" noProof="0">
                          <a:solidFill>
                            <a:schemeClr val="tx1"/>
                          </a:solidFill>
                        </a:rPr>
                        <a:t>there have been reported diagnostic barriers such as delays in diagnosis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7881262"/>
                  </a:ext>
                </a:extLst>
              </a:tr>
              <a:tr h="1129846">
                <a:tc vMerge="1">
                  <a:txBody>
                    <a:bodyPr/>
                    <a:lstStyle/>
                    <a:p>
                      <a:endParaRPr lang="en-GB"/>
                    </a:p>
                  </a:txBody>
                  <a:tcP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vMerge="1">
                  <a:txBody>
                    <a:bodyPr/>
                    <a:lstStyle/>
                    <a:p>
                      <a:pPr algn="l" rtl="0" fontAlgn="ctr"/>
                      <a:endParaRPr lang="en-GB" sz="1200" b="1" i="0" u="none" strike="noStrike">
                        <a:solidFill>
                          <a:schemeClr val="tx1"/>
                        </a:solidFill>
                        <a:effectLst/>
                        <a:latin typeface="Arial" panose="020B0604020202020204" pitchFamily="34" charset="0"/>
                      </a:endParaRPr>
                    </a:p>
                  </a:txBody>
                  <a:tcPr marL="72000" marT="0" marB="0" anchor="ctr">
                    <a:lnL w="19050" cap="flat" cmpd="sng" algn="ctr">
                      <a:solidFill>
                        <a:schemeClr val="accent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vMerge="1">
                  <a:txBody>
                    <a:bodyPr/>
                    <a:lstStyle/>
                    <a:p>
                      <a:endParaRPr lang="en-GB" sz="1200" b="1" noProof="0">
                        <a:solidFill>
                          <a:srgbClr val="00B050"/>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vMerge="1">
                  <a:txBody>
                    <a:bodyPr/>
                    <a:lstStyle/>
                    <a:p>
                      <a:endParaRPr lang="en-GB" sz="1200" b="1" noProof="0">
                        <a:solidFill>
                          <a:srgbClr val="FFC000"/>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GB" sz="1200" noProof="0"/>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733389"/>
                  </a:ext>
                </a:extLst>
              </a:tr>
              <a:tr h="991402">
                <a:tc rowSpan="2">
                  <a:txBody>
                    <a:bodyPr/>
                    <a:lstStyle/>
                    <a:p>
                      <a:pPr marL="0" algn="l" defTabSz="914400" rtl="0" eaLnBrk="1" latinLnBrk="0" hangingPunct="1">
                        <a:lnSpc>
                          <a:spcPts val="1400"/>
                        </a:lnSpc>
                        <a:spcBef>
                          <a:spcPts val="0"/>
                        </a:spcBef>
                        <a:spcAft>
                          <a:spcPts val="0"/>
                        </a:spcAft>
                      </a:pPr>
                      <a:r>
                        <a:rPr lang="en-GB" sz="1200" b="1" kern="1200">
                          <a:solidFill>
                            <a:schemeClr val="bg1"/>
                          </a:solidFill>
                          <a:latin typeface="+mn-lt"/>
                          <a:ea typeface="+mn-ea"/>
                          <a:cs typeface="+mn-cs"/>
                        </a:rPr>
                        <a:t>Access Pathways</a:t>
                      </a:r>
                    </a:p>
                  </a:txBody>
                  <a:tcPr marL="324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Post-MA early access pathways </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r>
                        <a:rPr lang="en-GB" sz="1200" b="0" noProof="0">
                          <a:solidFill>
                            <a:schemeClr val="tx1"/>
                          </a:solidFill>
                        </a:rPr>
                        <a:t>Well established reimbursed early access programme available on a cohort and named-patient basis after MA</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GB" sz="1200" b="0" noProof="0">
                          <a:solidFill>
                            <a:schemeClr val="tx1"/>
                          </a:solidFill>
                        </a:rPr>
                        <a:t>Early access programme with partial reimbursement; only available for individual applicants after MA</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200" b="0" noProof="0">
                          <a:solidFill>
                            <a:schemeClr val="tx1"/>
                          </a:solidFill>
                        </a:rPr>
                        <a:t>No reimbursed early access programme available after MA; only MNF-funded programs are available</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1211714">
                <a:tc vMerge="1">
                  <a:txBody>
                    <a:bodyPr/>
                    <a:lstStyle/>
                    <a:p>
                      <a:pPr marL="0" algn="l" defTabSz="914400" rtl="0" eaLnBrk="1" latinLnBrk="0" hangingPunct="1">
                        <a:lnSpc>
                          <a:spcPts val="1400"/>
                        </a:lnSpc>
                        <a:spcBef>
                          <a:spcPts val="0"/>
                        </a:spcBef>
                        <a:spcAft>
                          <a:spcPts val="0"/>
                        </a:spcAft>
                      </a:pPr>
                      <a:endParaRPr lang="en-GB" sz="1200" b="1" kern="1200">
                        <a:solidFill>
                          <a:schemeClr val="bg1"/>
                        </a:solidFill>
                        <a:latin typeface="+mn-lt"/>
                        <a:ea typeface="+mn-ea"/>
                        <a:cs typeface="+mn-cs"/>
                      </a:endParaRPr>
                    </a:p>
                  </a:txBody>
                  <a:tcPr marL="32400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1" i="0" u="none" strike="noStrike">
                          <a:solidFill>
                            <a:schemeClr val="tx1"/>
                          </a:solidFill>
                          <a:effectLst/>
                          <a:latin typeface="Arial" panose="020B0604020202020204" pitchFamily="34" charset="0"/>
                        </a:rPr>
                        <a:t>Specialised reimbursement / HTA pathways</a:t>
                      </a:r>
                    </a:p>
                  </a:txBody>
                  <a:tcPr marL="72000" anchor="ctr">
                    <a:lnL w="12700" cap="flat" cmpd="sng" algn="ctr">
                      <a:solidFill>
                        <a:schemeClr val="bg1"/>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r>
                        <a:rPr lang="en-US" sz="1200" b="0" noProof="0" dirty="0" err="1">
                          <a:solidFill>
                            <a:schemeClr val="tx1"/>
                          </a:solidFill>
                        </a:rPr>
                        <a:t>Specialised</a:t>
                      </a:r>
                      <a:r>
                        <a:rPr lang="en-US" sz="1200" b="0" noProof="0" dirty="0">
                          <a:solidFill>
                            <a:schemeClr val="tx1"/>
                          </a:solidFill>
                        </a:rPr>
                        <a:t> reimbursement / HTA pathway tailored to orphan products for fair and efficient access to treatment</a:t>
                      </a:r>
                      <a:endParaRPr lang="en-GB" sz="1200" b="0" i="0" noProof="0" dirty="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noProof="0" dirty="0">
                          <a:solidFill>
                            <a:schemeClr val="tx1"/>
                          </a:solidFill>
                        </a:rPr>
                        <a:t>Standard reimbursement/HTA pathway with the possibility of accelerated access to orphan products </a:t>
                      </a:r>
                      <a:endParaRPr lang="en-GB" sz="1200" b="0" noProof="0" dirty="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noProof="0" dirty="0">
                          <a:solidFill>
                            <a:schemeClr val="tx1"/>
                          </a:solidFill>
                        </a:rPr>
                        <a:t>No </a:t>
                      </a:r>
                      <a:r>
                        <a:rPr lang="en-US" sz="1200" b="0" noProof="0" dirty="0" err="1">
                          <a:solidFill>
                            <a:schemeClr val="tx1"/>
                          </a:solidFill>
                        </a:rPr>
                        <a:t>specialised</a:t>
                      </a:r>
                      <a:r>
                        <a:rPr lang="en-US" sz="1200" b="0" noProof="0" dirty="0">
                          <a:solidFill>
                            <a:schemeClr val="tx1"/>
                          </a:solidFill>
                        </a:rPr>
                        <a:t> reimbursement/ HTA pathway tailored for orphan products or orphan products are required to overcome additional hurdles to gain access</a:t>
                      </a:r>
                      <a:endParaRPr lang="en-GB" sz="1200" b="0" noProof="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3" y="2712727"/>
            <a:ext cx="351293" cy="351293"/>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3</a:t>
            </a:r>
          </a:p>
        </p:txBody>
      </p:sp>
      <p:sp>
        <p:nvSpPr>
          <p:cNvPr id="9" name="Oval 8">
            <a:extLst>
              <a:ext uri="{FF2B5EF4-FFF2-40B4-BE49-F238E27FC236}">
                <a16:creationId xmlns:a16="http://schemas.microsoft.com/office/drawing/2014/main" id="{86E38CB8-3669-4D3B-BBBF-C903C7A74C0B}"/>
              </a:ext>
            </a:extLst>
          </p:cNvPr>
          <p:cNvSpPr/>
          <p:nvPr/>
        </p:nvSpPr>
        <p:spPr>
          <a:xfrm>
            <a:off x="535553" y="4677331"/>
            <a:ext cx="351293" cy="351293"/>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4</a:t>
            </a:r>
          </a:p>
        </p:txBody>
      </p:sp>
      <p:grpSp>
        <p:nvGrpSpPr>
          <p:cNvPr id="31" name="Group 30">
            <a:extLst>
              <a:ext uri="{FF2B5EF4-FFF2-40B4-BE49-F238E27FC236}">
                <a16:creationId xmlns:a16="http://schemas.microsoft.com/office/drawing/2014/main" id="{F38F4509-8E77-4ED7-8D55-A6C234021AC6}"/>
              </a:ext>
            </a:extLst>
          </p:cNvPr>
          <p:cNvGrpSpPr/>
          <p:nvPr/>
        </p:nvGrpSpPr>
        <p:grpSpPr>
          <a:xfrm>
            <a:off x="612292" y="6134319"/>
            <a:ext cx="8435032" cy="844627"/>
            <a:chOff x="612292" y="6134319"/>
            <a:chExt cx="8435032" cy="844627"/>
          </a:xfrm>
        </p:grpSpPr>
        <p:grpSp>
          <p:nvGrpSpPr>
            <p:cNvPr id="32" name="Group 31">
              <a:extLst>
                <a:ext uri="{FF2B5EF4-FFF2-40B4-BE49-F238E27FC236}">
                  <a16:creationId xmlns:a16="http://schemas.microsoft.com/office/drawing/2014/main" id="{2D82DE21-DE75-48C9-AB2F-51C6117A1EAF}"/>
                </a:ext>
              </a:extLst>
            </p:cNvPr>
            <p:cNvGrpSpPr/>
            <p:nvPr/>
          </p:nvGrpSpPr>
          <p:grpSpPr>
            <a:xfrm>
              <a:off x="612292" y="6134319"/>
              <a:ext cx="8435032" cy="659678"/>
              <a:chOff x="612292" y="6134319"/>
              <a:chExt cx="8435032" cy="659678"/>
            </a:xfrm>
          </p:grpSpPr>
          <p:sp>
            <p:nvSpPr>
              <p:cNvPr id="36" name="Text Placeholder 3">
                <a:extLst>
                  <a:ext uri="{FF2B5EF4-FFF2-40B4-BE49-F238E27FC236}">
                    <a16:creationId xmlns:a16="http://schemas.microsoft.com/office/drawing/2014/main" id="{A39A056A-63E4-414E-B2F8-69F19499ED46}"/>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7" name="Rectangle 36">
                <a:extLst>
                  <a:ext uri="{FF2B5EF4-FFF2-40B4-BE49-F238E27FC236}">
                    <a16:creationId xmlns:a16="http://schemas.microsoft.com/office/drawing/2014/main" id="{B1E44173-94DC-46D7-90BE-E5DFEE9C35AD}"/>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8" name="Rectangle 37">
                <a:extLst>
                  <a:ext uri="{FF2B5EF4-FFF2-40B4-BE49-F238E27FC236}">
                    <a16:creationId xmlns:a16="http://schemas.microsoft.com/office/drawing/2014/main" id="{254F81C3-442B-462D-9D31-5EF645EE4D7C}"/>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9" name="Rectangle 38">
                <a:extLst>
                  <a:ext uri="{FF2B5EF4-FFF2-40B4-BE49-F238E27FC236}">
                    <a16:creationId xmlns:a16="http://schemas.microsoft.com/office/drawing/2014/main" id="{B6E1810A-1ADC-4627-B516-B29E949BF280}"/>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0" name="Text Placeholder 3">
                <a:extLst>
                  <a:ext uri="{FF2B5EF4-FFF2-40B4-BE49-F238E27FC236}">
                    <a16:creationId xmlns:a16="http://schemas.microsoft.com/office/drawing/2014/main" id="{2C47B2A6-D802-4F36-A6AD-3F6842CB0686}"/>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1" name="Rectangle 40">
                <a:extLst>
                  <a:ext uri="{FF2B5EF4-FFF2-40B4-BE49-F238E27FC236}">
                    <a16:creationId xmlns:a16="http://schemas.microsoft.com/office/drawing/2014/main" id="{FFEFF492-F3A6-4123-B47E-FFFCD39AFE84}"/>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2" name="Rectangle 41">
                <a:extLst>
                  <a:ext uri="{FF2B5EF4-FFF2-40B4-BE49-F238E27FC236}">
                    <a16:creationId xmlns:a16="http://schemas.microsoft.com/office/drawing/2014/main" id="{36565778-288F-48A5-A01F-CE0D0B074E6B}"/>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3" name="Rectangle 42">
                <a:extLst>
                  <a:ext uri="{FF2B5EF4-FFF2-40B4-BE49-F238E27FC236}">
                    <a16:creationId xmlns:a16="http://schemas.microsoft.com/office/drawing/2014/main" id="{57BC553D-181D-4A0F-A07E-EBB4C6F1BC71}"/>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4" name="Text Placeholder 3">
                <a:extLst>
                  <a:ext uri="{FF2B5EF4-FFF2-40B4-BE49-F238E27FC236}">
                    <a16:creationId xmlns:a16="http://schemas.microsoft.com/office/drawing/2014/main" id="{020F28A3-BCE8-461E-BEBB-8F012F02BF5A}"/>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5" name="Right Bracket 44">
                <a:extLst>
                  <a:ext uri="{FF2B5EF4-FFF2-40B4-BE49-F238E27FC236}">
                    <a16:creationId xmlns:a16="http://schemas.microsoft.com/office/drawing/2014/main" id="{A74423EB-4F9F-45F5-9FF4-15DEA53A475D}"/>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E9A3F4C7-8D4B-4302-B33F-2416DC5B5701}"/>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0558AA61-1392-416D-AFBE-C54DAB7332F7}"/>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A0FD7151-6B7F-4499-8828-7659E41B158E}"/>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14EA0508-21A3-4237-B357-91EE239AA29B}"/>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4" name="Graphic 33" descr="Map with pin">
              <a:extLst>
                <a:ext uri="{FF2B5EF4-FFF2-40B4-BE49-F238E27FC236}">
                  <a16:creationId xmlns:a16="http://schemas.microsoft.com/office/drawing/2014/main" id="{9D8B5A29-C0BD-4271-9C41-3A4F94C96B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5" name="Graphic 34" descr="DNA">
              <a:extLst>
                <a:ext uri="{FF2B5EF4-FFF2-40B4-BE49-F238E27FC236}">
                  <a16:creationId xmlns:a16="http://schemas.microsoft.com/office/drawing/2014/main" id="{37642DB2-0D66-4C00-B96A-ACD1C73863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39990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9FEC4F5-B0F8-4302-8CA5-9332B261E029}"/>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43"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69FEC4F5-B0F8-4302-8CA5-9332B261E029}"/>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A30FD14-D529-43C1-8040-60094C21114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13" name="Rectangle 12">
            <a:extLst>
              <a:ext uri="{FF2B5EF4-FFF2-40B4-BE49-F238E27FC236}">
                <a16:creationId xmlns:a16="http://schemas.microsoft.com/office/drawing/2014/main" id="{09E6E7EA-2BBC-4EEC-91E8-0C09FD0A9CFF}"/>
              </a:ext>
            </a:extLst>
          </p:cNvPr>
          <p:cNvSpPr/>
          <p:nvPr/>
        </p:nvSpPr>
        <p:spPr>
          <a:xfrm>
            <a:off x="9271869" y="6146798"/>
            <a:ext cx="2773787" cy="58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a:extLst>
              <a:ext uri="{FF2B5EF4-FFF2-40B4-BE49-F238E27FC236}">
                <a16:creationId xmlns:a16="http://schemas.microsoft.com/office/drawing/2014/main" id="{1DCACA32-F113-44D5-AA46-D9B9AF41E411}"/>
              </a:ext>
            </a:extLst>
          </p:cNvPr>
          <p:cNvSpPr>
            <a:spLocks noGrp="1"/>
          </p:cNvSpPr>
          <p:nvPr>
            <p:ph type="title"/>
          </p:nvPr>
        </p:nvSpPr>
        <p:spPr>
          <a:xfrm>
            <a:off x="711677" y="455826"/>
            <a:ext cx="11266057" cy="723899"/>
          </a:xfrm>
        </p:spPr>
        <p:txBody>
          <a:bodyPr vert="horz"/>
          <a:lstStyle/>
          <a:p>
            <a:r>
              <a:rPr lang="en-GB"/>
              <a:t>Access tracker metric descriptions (3/3)</a:t>
            </a:r>
          </a:p>
        </p:txBody>
      </p:sp>
      <p:graphicFrame>
        <p:nvGraphicFramePr>
          <p:cNvPr id="7" name="Table 6">
            <a:extLst>
              <a:ext uri="{FF2B5EF4-FFF2-40B4-BE49-F238E27FC236}">
                <a16:creationId xmlns:a16="http://schemas.microsoft.com/office/drawing/2014/main" id="{B789D42D-F058-4F56-85DA-11DB73B30087}"/>
              </a:ext>
            </a:extLst>
          </p:cNvPr>
          <p:cNvGraphicFramePr>
            <a:graphicFrameLocks noGrp="1"/>
          </p:cNvGraphicFramePr>
          <p:nvPr>
            <p:extLst>
              <p:ext uri="{D42A27DB-BD31-4B8C-83A1-F6EECF244321}">
                <p14:modId xmlns:p14="http://schemas.microsoft.com/office/powerpoint/2010/main" val="3357959950"/>
              </p:ext>
            </p:extLst>
          </p:nvPr>
        </p:nvGraphicFramePr>
        <p:xfrm>
          <a:off x="711199" y="1371600"/>
          <a:ext cx="11160000" cy="4516088"/>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783388388"/>
                    </a:ext>
                  </a:extLst>
                </a:gridCol>
                <a:gridCol w="1026000">
                  <a:extLst>
                    <a:ext uri="{9D8B030D-6E8A-4147-A177-3AD203B41FA5}">
                      <a16:colId xmlns:a16="http://schemas.microsoft.com/office/drawing/2014/main" val="963678977"/>
                    </a:ext>
                  </a:extLst>
                </a:gridCol>
                <a:gridCol w="1026000">
                  <a:extLst>
                    <a:ext uri="{9D8B030D-6E8A-4147-A177-3AD203B41FA5}">
                      <a16:colId xmlns:a16="http://schemas.microsoft.com/office/drawing/2014/main" val="3460433399"/>
                    </a:ext>
                  </a:extLst>
                </a:gridCol>
                <a:gridCol w="669276">
                  <a:extLst>
                    <a:ext uri="{9D8B030D-6E8A-4147-A177-3AD203B41FA5}">
                      <a16:colId xmlns:a16="http://schemas.microsoft.com/office/drawing/2014/main" val="198152746"/>
                    </a:ext>
                  </a:extLst>
                </a:gridCol>
                <a:gridCol w="1670724">
                  <a:extLst>
                    <a:ext uri="{9D8B030D-6E8A-4147-A177-3AD203B41FA5}">
                      <a16:colId xmlns:a16="http://schemas.microsoft.com/office/drawing/2014/main" val="3664143729"/>
                    </a:ext>
                  </a:extLst>
                </a:gridCol>
                <a:gridCol w="180000">
                  <a:extLst>
                    <a:ext uri="{9D8B030D-6E8A-4147-A177-3AD203B41FA5}">
                      <a16:colId xmlns:a16="http://schemas.microsoft.com/office/drawing/2014/main" val="1719571839"/>
                    </a:ext>
                  </a:extLst>
                </a:gridCol>
                <a:gridCol w="2340000">
                  <a:extLst>
                    <a:ext uri="{9D8B030D-6E8A-4147-A177-3AD203B41FA5}">
                      <a16:colId xmlns:a16="http://schemas.microsoft.com/office/drawing/2014/main" val="4114505923"/>
                    </a:ext>
                  </a:extLst>
                </a:gridCol>
                <a:gridCol w="180000">
                  <a:extLst>
                    <a:ext uri="{9D8B030D-6E8A-4147-A177-3AD203B41FA5}">
                      <a16:colId xmlns:a16="http://schemas.microsoft.com/office/drawing/2014/main" val="1377208698"/>
                    </a:ext>
                  </a:extLst>
                </a:gridCol>
                <a:gridCol w="2340000">
                  <a:extLst>
                    <a:ext uri="{9D8B030D-6E8A-4147-A177-3AD203B41FA5}">
                      <a16:colId xmlns:a16="http://schemas.microsoft.com/office/drawing/2014/main" val="4208064751"/>
                    </a:ext>
                  </a:extLst>
                </a:gridCol>
              </a:tblGrid>
              <a:tr h="311765">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a:solidFill>
                            <a:schemeClr val="tx1"/>
                          </a:solidFill>
                        </a:rPr>
                        <a:t>Areas</a:t>
                      </a:r>
                    </a:p>
                  </a:txBody>
                  <a:tcPr marL="9000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gridSpan="8">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kern="1200">
                          <a:solidFill>
                            <a:schemeClr val="tx1"/>
                          </a:solidFill>
                          <a:latin typeface="+mn-lt"/>
                          <a:ea typeface="+mn-ea"/>
                          <a:cs typeface="+mn-cs"/>
                        </a:rPr>
                        <a:t>Key Policy Components for improving access to SMA care</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bg1"/>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44182892"/>
                  </a:ext>
                </a:extLst>
              </a:tr>
              <a:tr h="155883">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marL="285750" indent="-285750">
                        <a:spcBef>
                          <a:spcPts val="600"/>
                        </a:spcBef>
                        <a:buFont typeface="Arial" panose="020B0604020202020204" pitchFamily="34" charset="0"/>
                        <a:buChar char="•"/>
                      </a:pPr>
                      <a:endParaRPr lang="en-GB" sz="100" b="0">
                        <a:solidFill>
                          <a:schemeClr val="tx1"/>
                        </a:solidFill>
                      </a:endParaRPr>
                    </a:p>
                  </a:txBody>
                  <a:tcPr marL="0" marR="0" anchor="ctr">
                    <a:lnL w="1905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gridSpan="2">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h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rgbClr val="00B05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324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rgbClr val="FFC000"/>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00" b="1">
                        <a:solidFill>
                          <a:schemeClr val="bg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100"/>
                    </a:p>
                  </a:txBody>
                  <a:tcPr marL="32400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extLst>
                  <a:ext uri="{0D108BD9-81ED-4DB2-BD59-A6C34878D82A}">
                    <a16:rowId xmlns:a16="http://schemas.microsoft.com/office/drawing/2014/main" val="2971911072"/>
                  </a:ext>
                </a:extLst>
              </a:tr>
              <a:tr h="1187830">
                <a:tc rowSpan="7">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Access to treatment and care</a:t>
                      </a:r>
                    </a:p>
                  </a:txBody>
                  <a:tcPr marL="28800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gridSpan="2">
                  <a:txBody>
                    <a:bodyPr/>
                    <a:lstStyle/>
                    <a:p>
                      <a:pPr algn="l" rtl="0" fontAlgn="ctr"/>
                      <a:r>
                        <a:rPr lang="en-US" sz="1200" b="1" u="none" strike="noStrike">
                          <a:solidFill>
                            <a:schemeClr val="tx1"/>
                          </a:solidFill>
                          <a:effectLst/>
                        </a:rPr>
                        <a:t>Treatment and care guideline recommendations</a:t>
                      </a:r>
                      <a:endParaRPr lang="en-US" sz="1200" b="1" i="0" u="none" strike="noStrike">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kern="1200" dirty="0">
                          <a:solidFill>
                            <a:schemeClr val="tx1"/>
                          </a:solidFill>
                          <a:latin typeface="+mn-lt"/>
                          <a:ea typeface="+mn-ea"/>
                          <a:cs typeface="+mn-cs"/>
                        </a:rPr>
                        <a:t>The country has adopted guidelines that provide treatment and care recommendations that reflect the most recent clinical consensus and evidence</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US" sz="1200" b="1">
                        <a:solidFill>
                          <a:schemeClr val="accent5"/>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kern="1200" dirty="0">
                          <a:solidFill>
                            <a:schemeClr val="tx1"/>
                          </a:solidFill>
                          <a:latin typeface="+mn-lt"/>
                          <a:ea typeface="+mn-ea"/>
                          <a:cs typeface="+mn-cs"/>
                        </a:rPr>
                        <a:t>The country has adopted guidelines that provide recommendations on care that reflect the most recent clinical consensus and evidence but not treatment</a:t>
                      </a:r>
                    </a:p>
                  </a:txBody>
                  <a:tcPr marL="72000" marR="36000"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rgbClr val="FFC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a:txBody>
                    <a:bodyPr/>
                    <a:lstStyle/>
                    <a:p>
                      <a:endParaRPr lang="en-GB" sz="1200" b="0" kern="1200">
                        <a:solidFill>
                          <a:schemeClr val="tx1"/>
                        </a:solidFill>
                        <a:latin typeface="+mn-lt"/>
                        <a:ea typeface="+mn-ea"/>
                        <a:cs typeface="+mn-cs"/>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kern="1200" dirty="0">
                          <a:solidFill>
                            <a:schemeClr val="tx1"/>
                          </a:solidFill>
                          <a:latin typeface="+mn-lt"/>
                          <a:ea typeface="+mn-ea"/>
                          <a:cs typeface="+mn-cs"/>
                        </a:rPr>
                        <a:t>The country has not adopted any guidelines and do not provide any treatment or care recommendations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082277182"/>
                  </a:ext>
                </a:extLst>
              </a:tr>
              <a:tr h="374120">
                <a:tc vMerge="1">
                  <a:txBody>
                    <a:bodyPr/>
                    <a:lstStyle/>
                    <a:p>
                      <a:endParaRPr lang="en-GB"/>
                    </a:p>
                  </a:txBody>
                  <a:tcPr/>
                </a:tc>
                <a:tc rowSpan="3">
                  <a:txBody>
                    <a:bodyPr/>
                    <a:lstStyle/>
                    <a:p>
                      <a:pPr algn="ctr" rtl="0" fontAlgn="ctr"/>
                      <a:r>
                        <a:rPr lang="en-US" sz="1200" b="1" i="0" u="none" strike="noStrike">
                          <a:solidFill>
                            <a:schemeClr val="tx1"/>
                          </a:solidFill>
                          <a:effectLst/>
                          <a:latin typeface="Arial" panose="020B0604020202020204" pitchFamily="34" charset="0"/>
                        </a:rPr>
                        <a:t>Treatment availability</a:t>
                      </a: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rtl="0" fontAlgn="ctr"/>
                      <a:r>
                        <a:rPr lang="en-US" sz="1200" b="1" i="0" u="none" strike="noStrike">
                          <a:solidFill>
                            <a:schemeClr val="tx1"/>
                          </a:solidFill>
                          <a:effectLst/>
                          <a:latin typeface="Arial" panose="020B0604020202020204" pitchFamily="34" charset="0"/>
                        </a:rPr>
                        <a:t>Spinraza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gridSpan="2">
                  <a:txBody>
                    <a:bodyPr/>
                    <a:lstStyle/>
                    <a:p>
                      <a:r>
                        <a:rPr lang="en-US" sz="1200" b="0" dirty="0">
                          <a:solidFill>
                            <a:schemeClr val="tx1"/>
                          </a:solidFill>
                        </a:rPr>
                        <a:t>Treatment is reimbursed and there are no access restrictions to the relevant regulatory label* </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200" b="0">
                          <a:solidFill>
                            <a:schemeClr val="tx1"/>
                          </a:solidFill>
                        </a:rPr>
                        <a:t>Treatment is reimbursed but there are access restrictions applied to the relevant regulatory label*</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en-US" sz="1200" b="0" dirty="0">
                          <a:solidFill>
                            <a:schemeClr val="tx1"/>
                          </a:solidFill>
                        </a:rPr>
                        <a:t>A negative reimbursement decision has been made resulting in no access for any indicated patients</a:t>
                      </a:r>
                      <a:endParaRPr lang="en-GB" sz="1200" b="0" dirty="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7313878"/>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a:solidFill>
                            <a:schemeClr val="tx1"/>
                          </a:solidFill>
                          <a:effectLst/>
                          <a:latin typeface="Arial" panose="020B0604020202020204" pitchFamily="34" charset="0"/>
                        </a:rPr>
                        <a:t>Zolgensma</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3356505"/>
                  </a:ext>
                </a:extLst>
              </a:tr>
              <a:tr h="374120">
                <a:tc vMerge="1">
                  <a:txBody>
                    <a:bodyPr/>
                    <a:lstStyle/>
                    <a:p>
                      <a:endParaRPr lang="en-GB"/>
                    </a:p>
                  </a:txBody>
                  <a:tcPr/>
                </a:tc>
                <a:tc vMerge="1">
                  <a:txBody>
                    <a:bodyPr/>
                    <a:lstStyle/>
                    <a:p>
                      <a:endParaRPr lang="en-GB"/>
                    </a:p>
                  </a:txBody>
                  <a:tcPr/>
                </a:tc>
                <a:tc>
                  <a:txBody>
                    <a:bodyPr/>
                    <a:lstStyle/>
                    <a:p>
                      <a:pPr algn="l" rtl="0" fontAlgn="ctr"/>
                      <a:r>
                        <a:rPr lang="en-US" sz="1200" b="1" i="0" u="none" strike="noStrike" dirty="0">
                          <a:solidFill>
                            <a:schemeClr val="tx1"/>
                          </a:solidFill>
                          <a:effectLst/>
                          <a:latin typeface="Arial" panose="020B0604020202020204" pitchFamily="34" charset="0"/>
                        </a:rPr>
                        <a:t>Evrysdi</a:t>
                      </a:r>
                    </a:p>
                  </a:txBody>
                  <a:tcPr marL="45720" marR="45720" marT="0" marB="0" anchor="ctr">
                    <a:lnL w="6350" cap="flat" cmpd="sng" algn="ctr">
                      <a:solidFill>
                        <a:schemeClr val="bg1">
                          <a:lumMod val="50000"/>
                        </a:schemeClr>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42375128"/>
                  </a:ext>
                </a:extLst>
              </a:tr>
              <a:tr h="257036">
                <a:tc vMerge="1">
                  <a:txBody>
                    <a:bodyPr/>
                    <a:lstStyle/>
                    <a:p>
                      <a:endParaRPr lang="en-GB"/>
                    </a:p>
                  </a:txBody>
                  <a:tcPr/>
                </a:tc>
                <a:tc rowSpan="2" gridSpan="2">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rowSpan="2" hMerge="1">
                  <a:txBody>
                    <a:bodyPr/>
                    <a:lstStyle/>
                    <a:p>
                      <a:endParaRPr lang="en-GB"/>
                    </a:p>
                  </a:txBody>
                  <a:tcPr/>
                </a:tc>
                <a:tc>
                  <a:txBody>
                    <a:bodyPr/>
                    <a:lstStyle/>
                    <a:p>
                      <a:r>
                        <a:rPr lang="en-GB" sz="1100" b="1" i="1" dirty="0">
                          <a:solidFill>
                            <a:schemeClr val="tx1"/>
                          </a:solidFill>
                        </a:rPr>
                        <a:t>Grey</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gridSpan="5">
                  <a:txBody>
                    <a:bodyPr/>
                    <a:lstStyle/>
                    <a:p>
                      <a:r>
                        <a:rPr lang="en-GB" sz="1200" b="0" dirty="0">
                          <a:solidFill>
                            <a:schemeClr val="tx1"/>
                          </a:solidFill>
                        </a:rPr>
                        <a:t>Product does not yet have marketing authorisation; or assessment ongoing/not yet completed</a:t>
                      </a: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a:txBody>
                    <a:bodyPr/>
                    <a:lstStyle/>
                    <a:p>
                      <a:endParaRPr lang="en-GB" sz="100"/>
                    </a:p>
                  </a:txBody>
                  <a:tcPr marL="0" marR="0"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a:solidFill>
                          <a:schemeClr val="tx1"/>
                        </a:solidFill>
                      </a:endParaRP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846568263"/>
                  </a:ext>
                </a:extLst>
              </a:tr>
              <a:tr h="257036">
                <a:tc vMerge="1">
                  <a:txBody>
                    <a:bodyPr/>
                    <a:lstStyle/>
                    <a:p>
                      <a:endParaRPr lang="en-GB"/>
                    </a:p>
                  </a:txBody>
                  <a:tcPr/>
                </a:tc>
                <a:tc gridSpan="2" vMerge="1">
                  <a:txBody>
                    <a:bodyPr/>
                    <a:lstStyle/>
                    <a:p>
                      <a:pPr algn="l" rtl="0" fontAlgn="ctr"/>
                      <a:endParaRPr lang="en-US" sz="1200" b="1" i="0" u="none" strike="noStrike" dirty="0">
                        <a:solidFill>
                          <a:schemeClr val="tx1"/>
                        </a:solidFill>
                        <a:effectLst/>
                        <a:latin typeface="Arial" panose="020B0604020202020204" pitchFamily="34" charset="0"/>
                      </a:endParaRP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bg1"/>
                    </a:solidFill>
                  </a:tcPr>
                </a:tc>
                <a:tc hMerge="1" vMerge="1">
                  <a:txBody>
                    <a:bodyPr/>
                    <a:lstStyle/>
                    <a:p>
                      <a:endParaRPr lang="en-GB"/>
                    </a:p>
                  </a:txBody>
                  <a:tcPr/>
                </a:tc>
                <a:tc>
                  <a:txBody>
                    <a:bodyPr/>
                    <a:lstStyle/>
                    <a:p>
                      <a:r>
                        <a:rPr lang="en-GB" sz="1100" b="1" i="1" dirty="0">
                          <a:solidFill>
                            <a:schemeClr val="bg1"/>
                          </a:solidFill>
                        </a:rPr>
                        <a:t>Blue</a:t>
                      </a:r>
                    </a:p>
                  </a:txBody>
                  <a:tcPr anchor="ctr">
                    <a:lnL w="19050" cap="flat" cmpd="sng" algn="ctr">
                      <a:solidFill>
                        <a:srgbClr val="00B05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3AE"/>
                    </a:solidFill>
                  </a:tcPr>
                </a:tc>
                <a:tc gridSpan="5">
                  <a:txBody>
                    <a:bodyPr/>
                    <a:lstStyle/>
                    <a:p>
                      <a:r>
                        <a:rPr lang="en-US" sz="1200" b="0" dirty="0">
                          <a:solidFill>
                            <a:schemeClr val="tx1"/>
                          </a:solidFill>
                        </a:rPr>
                        <a:t>Treatment is reimbursed through a formally agreed early access program</a:t>
                      </a:r>
                      <a:endParaRPr lang="en-GB" sz="1200" b="0" dirty="0">
                        <a:solidFill>
                          <a:schemeClr val="tx1"/>
                        </a:solidFill>
                      </a:endParaRP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199024"/>
                  </a:ext>
                </a:extLst>
              </a:tr>
              <a:tr h="1113821">
                <a:tc vMerge="1">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endParaRPr lang="en-GB" sz="1200" b="1">
                        <a:solidFill>
                          <a:schemeClr val="bg1"/>
                        </a:solidFill>
                      </a:endParaRPr>
                    </a:p>
                  </a:txBody>
                  <a:tcPr marL="288000" marT="0" marB="0" anchor="ctr">
                    <a:lnL w="19050" cap="flat" cmpd="sng" algn="ctr">
                      <a:solidFill>
                        <a:schemeClr val="accent1"/>
                      </a:solidFill>
                      <a:prstDash val="solid"/>
                      <a:round/>
                      <a:headEnd type="none" w="med" len="med"/>
                      <a:tailEnd type="none" w="med" len="med"/>
                    </a:lnL>
                    <a:lnR w="19050" cap="flat" cmpd="sng" algn="ctr">
                      <a:solidFill>
                        <a:schemeClr val="accent1"/>
                      </a:solid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solidFill>
                  </a:tcPr>
                </a:tc>
                <a:tc gridSpan="2">
                  <a:txBody>
                    <a:bodyPr/>
                    <a:lstStyle/>
                    <a:p>
                      <a:pPr algn="l" rtl="0" fontAlgn="ctr"/>
                      <a:r>
                        <a:rPr lang="en-US" sz="1200" b="1" i="0" u="none" strike="noStrike" dirty="0">
                          <a:solidFill>
                            <a:schemeClr val="tx1"/>
                          </a:solidFill>
                          <a:effectLst/>
                          <a:latin typeface="Arial" panose="020B0604020202020204" pitchFamily="34" charset="0"/>
                        </a:rPr>
                        <a:t>Selected care provisions</a:t>
                      </a:r>
                    </a:p>
                  </a:txBody>
                  <a:tcPr marL="45720" marR="45720" marT="0" marB="0" anchor="ctr">
                    <a:lnL w="12700" cap="flat" cmpd="sng" algn="ctr">
                      <a:no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and caregivers without major issues experienced to gain access to these services</a:t>
                      </a: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hMerge="1">
                  <a:txBody>
                    <a:bodyPr/>
                    <a:lstStyle/>
                    <a:p>
                      <a:endParaRPr lang="en-US" sz="1200" b="0">
                        <a:solidFill>
                          <a:schemeClr val="tx1"/>
                        </a:solidFill>
                      </a:endParaRPr>
                    </a:p>
                  </a:txBody>
                  <a:tcPr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rgbClr val="00B05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00B05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reimbursed for SMA patients or caregivers but there are issues for patients to access the necessary care</a:t>
                      </a:r>
                    </a:p>
                  </a:txBody>
                  <a:tcPr anchor="ctr">
                    <a:lnL w="19050" cap="flat" cmpd="sng" algn="ctr">
                      <a:solidFill>
                        <a:srgbClr val="FFC000"/>
                      </a:solidFill>
                      <a:prstDash val="solid"/>
                      <a:round/>
                      <a:headEnd type="none" w="med" len="med"/>
                      <a:tailEnd type="none" w="med" len="med"/>
                    </a:lnL>
                    <a:lnR w="19050" cap="flat" cmpd="sng" algn="ctr">
                      <a:solidFill>
                        <a:srgbClr val="FFC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FFC000"/>
                      </a:solidFill>
                      <a:prstDash val="solid"/>
                      <a:round/>
                      <a:headEnd type="none" w="med" len="med"/>
                      <a:tailEnd type="none" w="med" len="med"/>
                    </a:lnB>
                    <a:solidFill>
                      <a:schemeClr val="bg1"/>
                    </a:solidFill>
                  </a:tcPr>
                </a:tc>
                <a:tc>
                  <a:txBody>
                    <a:bodyPr/>
                    <a:lstStyle/>
                    <a:p>
                      <a:endParaRPr lang="en-GB" sz="100" b="0">
                        <a:solidFill>
                          <a:schemeClr val="tx1"/>
                        </a:solidFill>
                      </a:endParaRPr>
                    </a:p>
                  </a:txBody>
                  <a:tcPr marL="0" marR="0" anchor="ctr">
                    <a:lnL w="19050" cap="flat" cmpd="sng" algn="ctr">
                      <a:solidFill>
                        <a:srgbClr val="FFC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chemeClr val="tx1"/>
                          </a:solidFill>
                        </a:rPr>
                        <a:t>Selected care provisions^ </a:t>
                      </a:r>
                      <a:r>
                        <a:rPr lang="en-US" sz="1200" b="0" dirty="0" err="1">
                          <a:solidFill>
                            <a:schemeClr val="tx1"/>
                          </a:solidFill>
                        </a:rPr>
                        <a:t>analysed</a:t>
                      </a:r>
                      <a:r>
                        <a:rPr lang="en-US" sz="1200" b="0" dirty="0">
                          <a:solidFill>
                            <a:schemeClr val="tx1"/>
                          </a:solidFill>
                        </a:rPr>
                        <a:t> are not reimbursed or limited for SMA patients or caregivers</a:t>
                      </a:r>
                    </a:p>
                  </a:txBody>
                  <a:tcPr anchor="ctr">
                    <a:lnL w="19050" cap="flat" cmpd="sng" algn="ctr">
                      <a:solidFill>
                        <a:srgbClr val="C00000"/>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bg1"/>
                    </a:solidFill>
                  </a:tcPr>
                </a:tc>
                <a:extLst>
                  <a:ext uri="{0D108BD9-81ED-4DB2-BD59-A6C34878D82A}">
                    <a16:rowId xmlns:a16="http://schemas.microsoft.com/office/drawing/2014/main" val="35325821"/>
                  </a:ext>
                </a:extLst>
              </a:tr>
            </a:tbl>
          </a:graphicData>
        </a:graphic>
      </p:graphicFrame>
      <p:sp>
        <p:nvSpPr>
          <p:cNvPr id="8" name="Oval 7">
            <a:extLst>
              <a:ext uri="{FF2B5EF4-FFF2-40B4-BE49-F238E27FC236}">
                <a16:creationId xmlns:a16="http://schemas.microsoft.com/office/drawing/2014/main" id="{EC1AB8F8-0B95-4A1C-B0AE-D845DCE2712A}"/>
              </a:ext>
            </a:extLst>
          </p:cNvPr>
          <p:cNvSpPr/>
          <p:nvPr/>
        </p:nvSpPr>
        <p:spPr>
          <a:xfrm>
            <a:off x="535552" y="3768826"/>
            <a:ext cx="351293" cy="351293"/>
          </a:xfrm>
          <a:prstGeom prst="ellipse">
            <a:avLst/>
          </a:prstGeom>
          <a:solidFill>
            <a:schemeClr val="accent1">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FFFFFF"/>
                </a:solidFill>
                <a:effectLst/>
                <a:uLnTx/>
                <a:uFillTx/>
                <a:latin typeface="Arial"/>
                <a:ea typeface="+mn-ea"/>
                <a:cs typeface="+mn-cs"/>
              </a:rPr>
              <a:t>5</a:t>
            </a:r>
          </a:p>
        </p:txBody>
      </p:sp>
      <p:sp>
        <p:nvSpPr>
          <p:cNvPr id="9" name="Text Placeholder 14">
            <a:extLst>
              <a:ext uri="{FF2B5EF4-FFF2-40B4-BE49-F238E27FC236}">
                <a16:creationId xmlns:a16="http://schemas.microsoft.com/office/drawing/2014/main" id="{251BEC93-47B7-45F0-9517-B33CADEE4389}"/>
              </a:ext>
            </a:extLst>
          </p:cNvPr>
          <p:cNvSpPr txBox="1">
            <a:spLocks/>
          </p:cNvSpPr>
          <p:nvPr/>
        </p:nvSpPr>
        <p:spPr>
          <a:xfrm>
            <a:off x="711200" y="5835766"/>
            <a:ext cx="11145838" cy="588979"/>
          </a:xfrm>
          <a:prstGeom prst="rect">
            <a:avLst/>
          </a:prstGeom>
        </p:spPr>
        <p:txBody>
          <a:bodyPr anchor="ctr"/>
          <a:lstStyle>
            <a:lvl1pPr marL="0" indent="0" algn="l" defTabSz="914363" rtl="0" eaLnBrk="1" latinLnBrk="0" hangingPunct="1">
              <a:lnSpc>
                <a:spcPct val="85000"/>
              </a:lnSpc>
              <a:spcBef>
                <a:spcPts val="1000"/>
              </a:spcBef>
              <a:buFontTx/>
              <a:buNone/>
              <a:defRPr sz="900" b="1" kern="1200">
                <a:solidFill>
                  <a:schemeClr val="tx1"/>
                </a:solidFill>
                <a:latin typeface="Arial" panose="020B0604020202020204" pitchFamily="34" charset="0"/>
                <a:ea typeface="+mn-ea"/>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63" rtl="0" eaLnBrk="1" fontAlgn="auto" latinLnBrk="0" hangingPunct="1">
              <a:lnSpc>
                <a:spcPct val="85000"/>
              </a:lnSpc>
              <a:spcBef>
                <a:spcPts val="300"/>
              </a:spcBef>
              <a:spcAft>
                <a:spcPts val="0"/>
              </a:spcAft>
              <a:buClrTx/>
              <a:buSzTx/>
              <a:buFontTx/>
              <a:buNone/>
              <a:tabLst/>
              <a:defRPr/>
            </a:pP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European Medicines Agency, </a:t>
            </a:r>
            <a:r>
              <a:rPr kumimoji="0" lang="en-GB"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SMA – </a:t>
            </a:r>
            <a:r>
              <a:rPr kumimoji="0" lang="en-GB"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Spinal Muscular Atrophy</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10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Comparison to the relevant regulatory label will be made (EMA in most markets; national regulatory agencies in CH, UA, MD, RS) EMA approved labels for Spinraza and Zolgensma are included in the slide notes</a:t>
            </a:r>
          </a:p>
          <a:p>
            <a:pPr marL="0" marR="0" lvl="0" indent="0" algn="l" defTabSz="914363" rtl="0" eaLnBrk="1" fontAlgn="auto" latinLnBrk="0" hangingPunct="1">
              <a:lnSpc>
                <a:spcPct val="85000"/>
              </a:lnSpc>
              <a:spcBef>
                <a:spcPts val="300"/>
              </a:spcBef>
              <a:spcAft>
                <a:spcPts val="0"/>
              </a:spcAft>
              <a:buClrTx/>
              <a:buSzTx/>
              <a:buFontTx/>
              <a:buNone/>
              <a:tabLst/>
              <a:defRPr/>
            </a:pP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Treatment-related care will focus specifically on:</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(1)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Physiotherapy and rehabilitation therapies, </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(2)</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Home adaptation; and</a:t>
            </a:r>
            <a:r>
              <a:rPr kumimoji="0" lang="en-US" sz="900" b="1"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(3) </a:t>
            </a:r>
            <a:r>
              <a:rPr kumimoji="0" lang="en-US" sz="900" b="0" i="0" u="none" strike="noStrike" kern="120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Financial patient/caregiver support</a:t>
            </a:r>
          </a:p>
        </p:txBody>
      </p:sp>
      <p:grpSp>
        <p:nvGrpSpPr>
          <p:cNvPr id="29" name="Group 28">
            <a:extLst>
              <a:ext uri="{FF2B5EF4-FFF2-40B4-BE49-F238E27FC236}">
                <a16:creationId xmlns:a16="http://schemas.microsoft.com/office/drawing/2014/main" id="{64DC7F84-CEB8-49B0-B3CC-D8BF3D31E85C}"/>
              </a:ext>
            </a:extLst>
          </p:cNvPr>
          <p:cNvGrpSpPr/>
          <p:nvPr/>
        </p:nvGrpSpPr>
        <p:grpSpPr>
          <a:xfrm>
            <a:off x="612292" y="6134319"/>
            <a:ext cx="8435032" cy="844627"/>
            <a:chOff x="612292" y="6134319"/>
            <a:chExt cx="8435032" cy="844627"/>
          </a:xfrm>
        </p:grpSpPr>
        <p:grpSp>
          <p:nvGrpSpPr>
            <p:cNvPr id="31" name="Group 30">
              <a:extLst>
                <a:ext uri="{FF2B5EF4-FFF2-40B4-BE49-F238E27FC236}">
                  <a16:creationId xmlns:a16="http://schemas.microsoft.com/office/drawing/2014/main" id="{E06A7F03-818D-4DD4-AF39-FA466040339F}"/>
                </a:ext>
              </a:extLst>
            </p:cNvPr>
            <p:cNvGrpSpPr/>
            <p:nvPr/>
          </p:nvGrpSpPr>
          <p:grpSpPr>
            <a:xfrm>
              <a:off x="612292" y="6134319"/>
              <a:ext cx="8435032" cy="659678"/>
              <a:chOff x="612292" y="6134319"/>
              <a:chExt cx="8435032" cy="659678"/>
            </a:xfrm>
          </p:grpSpPr>
          <p:sp>
            <p:nvSpPr>
              <p:cNvPr id="35" name="Text Placeholder 3">
                <a:extLst>
                  <a:ext uri="{FF2B5EF4-FFF2-40B4-BE49-F238E27FC236}">
                    <a16:creationId xmlns:a16="http://schemas.microsoft.com/office/drawing/2014/main" id="{0FFB101D-22A0-40D2-A48B-39F168DB245F}"/>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36" name="Rectangle 35">
                <a:extLst>
                  <a:ext uri="{FF2B5EF4-FFF2-40B4-BE49-F238E27FC236}">
                    <a16:creationId xmlns:a16="http://schemas.microsoft.com/office/drawing/2014/main" id="{B9172746-F7AB-492D-8A51-441F8A7C8E54}"/>
                  </a:ext>
                </a:extLst>
              </p:cNvPr>
              <p:cNvSpPr/>
              <p:nvPr/>
            </p:nvSpPr>
            <p:spPr>
              <a:xfrm>
                <a:off x="3338310"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1A10ECB7-EF78-4CB1-8A37-2F2DE24F1420}"/>
                  </a:ext>
                </a:extLst>
              </p:cNvPr>
              <p:cNvSpPr/>
              <p:nvPr/>
            </p:nvSpPr>
            <p:spPr>
              <a:xfrm>
                <a:off x="5074144"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82F8E995-3C88-42AA-BFB7-27CF2A2C310F}"/>
                  </a:ext>
                </a:extLst>
              </p:cNvPr>
              <p:cNvSpPr/>
              <p:nvPr/>
            </p:nvSpPr>
            <p:spPr>
              <a:xfrm>
                <a:off x="218231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EEF18E60-2AB2-4668-AC1A-A3F7FB7B6D9E}"/>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40" name="Rectangle 39">
                <a:extLst>
                  <a:ext uri="{FF2B5EF4-FFF2-40B4-BE49-F238E27FC236}">
                    <a16:creationId xmlns:a16="http://schemas.microsoft.com/office/drawing/2014/main" id="{09455B08-DBC9-4913-B8F5-99A437A207EF}"/>
                  </a:ext>
                </a:extLst>
              </p:cNvPr>
              <p:cNvSpPr/>
              <p:nvPr/>
            </p:nvSpPr>
            <p:spPr>
              <a:xfrm>
                <a:off x="5074144" y="6402174"/>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09A5353F-43C7-40BE-81A2-5504A3978ECD}"/>
                  </a:ext>
                </a:extLst>
              </p:cNvPr>
              <p:cNvSpPr/>
              <p:nvPr/>
            </p:nvSpPr>
            <p:spPr>
              <a:xfrm>
                <a:off x="2182316" y="6402174"/>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2C94FD1A-9C72-4B03-8E51-5CDD8A95FC6F}"/>
                  </a:ext>
                </a:extLst>
              </p:cNvPr>
              <p:cNvSpPr/>
              <p:nvPr/>
            </p:nvSpPr>
            <p:spPr>
              <a:xfrm>
                <a:off x="3338310" y="6402174"/>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D9314CFE-823F-469E-BD58-9548831BF47C}"/>
                  </a:ext>
                </a:extLst>
              </p:cNvPr>
              <p:cNvSpPr txBox="1">
                <a:spLocks/>
              </p:cNvSpPr>
              <p:nvPr/>
            </p:nvSpPr>
            <p:spPr>
              <a:xfrm>
                <a:off x="6544997" y="6458563"/>
                <a:ext cx="2502327" cy="276999"/>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7AFD45F0-CBD3-4E4F-A9D4-CE74A1057E71}"/>
                  </a:ext>
                </a:extLst>
              </p:cNvPr>
              <p:cNvSpPr/>
              <p:nvPr/>
            </p:nvSpPr>
            <p:spPr>
              <a:xfrm>
                <a:off x="6498676"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1A3F3F1C-BB83-416A-B1C7-B1FA9D74F842}"/>
                  </a:ext>
                </a:extLst>
              </p:cNvPr>
              <p:cNvSpPr/>
              <p:nvPr/>
            </p:nvSpPr>
            <p:spPr>
              <a:xfrm>
                <a:off x="3083206"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805492F0-7D42-4FA0-B5F4-6010821E7353}"/>
                  </a:ext>
                </a:extLst>
              </p:cNvPr>
              <p:cNvSpPr/>
              <p:nvPr/>
            </p:nvSpPr>
            <p:spPr>
              <a:xfrm>
                <a:off x="4813801"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C9E569A0-A693-4780-9FC6-F1CD6A9C32E6}"/>
                  </a:ext>
                </a:extLst>
              </p:cNvPr>
              <p:cNvSpPr/>
              <p:nvPr/>
            </p:nvSpPr>
            <p:spPr>
              <a:xfrm>
                <a:off x="193350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grpSp>
        <p:sp>
          <p:nvSpPr>
            <p:cNvPr id="32" name="Rectangle 31">
              <a:extLst>
                <a:ext uri="{FF2B5EF4-FFF2-40B4-BE49-F238E27FC236}">
                  <a16:creationId xmlns:a16="http://schemas.microsoft.com/office/drawing/2014/main" id="{6CD2F04D-90D4-4DA1-AB66-9A6412A8DC06}"/>
                </a:ext>
              </a:extLst>
            </p:cNvPr>
            <p:cNvSpPr/>
            <p:nvPr/>
          </p:nvSpPr>
          <p:spPr>
            <a:xfrm>
              <a:off x="192801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33" name="Graphic 32" descr="Map with pin">
              <a:extLst>
                <a:ext uri="{FF2B5EF4-FFF2-40B4-BE49-F238E27FC236}">
                  <a16:creationId xmlns:a16="http://schemas.microsoft.com/office/drawing/2014/main" id="{6769511F-EB9D-45AB-AA66-B7AA865B6B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875778" y="6592151"/>
              <a:ext cx="253885" cy="253885"/>
            </a:xfrm>
            <a:prstGeom prst="rect">
              <a:avLst/>
            </a:prstGeom>
          </p:spPr>
        </p:pic>
        <p:pic>
          <p:nvPicPr>
            <p:cNvPr id="34" name="Graphic 33" descr="DNA">
              <a:extLst>
                <a:ext uri="{FF2B5EF4-FFF2-40B4-BE49-F238E27FC236}">
                  <a16:creationId xmlns:a16="http://schemas.microsoft.com/office/drawing/2014/main" id="{47751E3C-09E7-4FA8-A83A-55263AFB82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2124302">
              <a:off x="3162855" y="6594765"/>
              <a:ext cx="253885" cy="253885"/>
            </a:xfrm>
            <a:prstGeom prst="rect">
              <a:avLst/>
            </a:prstGeom>
          </p:spPr>
        </p:pic>
      </p:grpSp>
    </p:spTree>
    <p:extLst>
      <p:ext uri="{BB962C8B-B14F-4D97-AF65-F5344CB8AC3E}">
        <p14:creationId xmlns:p14="http://schemas.microsoft.com/office/powerpoint/2010/main" val="133164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5074FDC-A435-41A0-9679-5F0AF543E81D}"/>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7" name="think-cell Slide" r:id="rId6" imgW="359" imgH="360" progId="TCLayout.ActiveDocument.1">
                  <p:embed/>
                </p:oleObj>
              </mc:Choice>
              <mc:Fallback>
                <p:oleObj name="think-cell Slide" r:id="rId6" imgW="359" imgH="360" progId="TCLayout.ActiveDocument.1">
                  <p:embed/>
                  <p:pic>
                    <p:nvPicPr>
                      <p:cNvPr id="6" name="Object 5" hidden="1">
                        <a:extLst>
                          <a:ext uri="{FF2B5EF4-FFF2-40B4-BE49-F238E27FC236}">
                            <a16:creationId xmlns:a16="http://schemas.microsoft.com/office/drawing/2014/main" id="{35074FDC-A435-41A0-9679-5F0AF543E81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CCEBF3A9-50F1-4E17-854F-653798C7F92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E1ADF865-47ED-44A0-9D20-FBBA0D3293EF}"/>
              </a:ext>
            </a:extLst>
          </p:cNvPr>
          <p:cNvSpPr>
            <a:spLocks noGrp="1"/>
          </p:cNvSpPr>
          <p:nvPr>
            <p:ph type="title"/>
          </p:nvPr>
        </p:nvSpPr>
        <p:spPr/>
        <p:txBody>
          <a:bodyPr vert="horz"/>
          <a:lstStyle/>
          <a:p>
            <a:r>
              <a:rPr lang="en-US"/>
              <a:t>Summary of key information: Iceland</a:t>
            </a:r>
          </a:p>
        </p:txBody>
      </p:sp>
      <p:graphicFrame>
        <p:nvGraphicFramePr>
          <p:cNvPr id="7" name="Table 6">
            <a:extLst>
              <a:ext uri="{FF2B5EF4-FFF2-40B4-BE49-F238E27FC236}">
                <a16:creationId xmlns:a16="http://schemas.microsoft.com/office/drawing/2014/main" id="{F6BA28B9-286B-4CAA-82C7-776EFBCE6CB4}"/>
              </a:ext>
            </a:extLst>
          </p:cNvPr>
          <p:cNvGraphicFramePr>
            <a:graphicFrameLocks noGrp="1"/>
          </p:cNvGraphicFramePr>
          <p:nvPr>
            <p:extLst>
              <p:ext uri="{D42A27DB-BD31-4B8C-83A1-F6EECF244321}">
                <p14:modId xmlns:p14="http://schemas.microsoft.com/office/powerpoint/2010/main" val="1685007467"/>
              </p:ext>
            </p:extLst>
          </p:nvPr>
        </p:nvGraphicFramePr>
        <p:xfrm>
          <a:off x="711199" y="1179726"/>
          <a:ext cx="11257214" cy="5176151"/>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503383727"/>
                    </a:ext>
                  </a:extLst>
                </a:gridCol>
                <a:gridCol w="1208085">
                  <a:extLst>
                    <a:ext uri="{9D8B030D-6E8A-4147-A177-3AD203B41FA5}">
                      <a16:colId xmlns:a16="http://schemas.microsoft.com/office/drawing/2014/main" val="2924457438"/>
                    </a:ext>
                  </a:extLst>
                </a:gridCol>
                <a:gridCol w="5919915">
                  <a:extLst>
                    <a:ext uri="{9D8B030D-6E8A-4147-A177-3AD203B41FA5}">
                      <a16:colId xmlns:a16="http://schemas.microsoft.com/office/drawing/2014/main" val="1107795009"/>
                    </a:ext>
                  </a:extLst>
                </a:gridCol>
                <a:gridCol w="1214508">
                  <a:extLst>
                    <a:ext uri="{9D8B030D-6E8A-4147-A177-3AD203B41FA5}">
                      <a16:colId xmlns:a16="http://schemas.microsoft.com/office/drawing/2014/main" val="3094829288"/>
                    </a:ext>
                  </a:extLst>
                </a:gridCol>
                <a:gridCol w="981492">
                  <a:extLst>
                    <a:ext uri="{9D8B030D-6E8A-4147-A177-3AD203B41FA5}">
                      <a16:colId xmlns:a16="http://schemas.microsoft.com/office/drawing/2014/main" val="3724992773"/>
                    </a:ext>
                  </a:extLst>
                </a:gridCol>
                <a:gridCol w="340467">
                  <a:extLst>
                    <a:ext uri="{9D8B030D-6E8A-4147-A177-3AD203B41FA5}">
                      <a16:colId xmlns:a16="http://schemas.microsoft.com/office/drawing/2014/main" val="2565063402"/>
                    </a:ext>
                  </a:extLst>
                </a:gridCol>
                <a:gridCol w="340467">
                  <a:extLst>
                    <a:ext uri="{9D8B030D-6E8A-4147-A177-3AD203B41FA5}">
                      <a16:colId xmlns:a16="http://schemas.microsoft.com/office/drawing/2014/main" val="3169032153"/>
                    </a:ext>
                  </a:extLst>
                </a:gridCol>
                <a:gridCol w="1044000">
                  <a:extLst>
                    <a:ext uri="{9D8B030D-6E8A-4147-A177-3AD203B41FA5}">
                      <a16:colId xmlns:a16="http://schemas.microsoft.com/office/drawing/2014/main" val="3435888246"/>
                    </a:ext>
                  </a:extLst>
                </a:gridCol>
              </a:tblGrid>
              <a:tr h="298374">
                <a:tc gridSpan="2">
                  <a:txBody>
                    <a:bodyPr/>
                    <a:lstStyle/>
                    <a:p>
                      <a:r>
                        <a:rPr lang="en-US" sz="1400">
                          <a:solidFill>
                            <a:schemeClr val="tx1"/>
                          </a:solidFill>
                        </a:rPr>
                        <a:t>Areas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sz="1200"/>
                    </a:p>
                  </a:txBody>
                  <a:tcPr/>
                </a:tc>
                <a:tc>
                  <a:txBody>
                    <a:bodyPr/>
                    <a:lstStyle/>
                    <a:p>
                      <a:r>
                        <a:rPr lang="en-US" sz="1400">
                          <a:solidFill>
                            <a:schemeClr val="tx1"/>
                          </a:solidFill>
                        </a:rPr>
                        <a:t>Summary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r>
                        <a:rPr lang="en-US" sz="1400">
                          <a:solidFill>
                            <a:schemeClr val="tx1"/>
                          </a:solidFill>
                        </a:rPr>
                        <a:t>Metric Status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a:tc>
                <a:tc hMerge="1">
                  <a:txBody>
                    <a:bodyPr/>
                    <a:lstStyle/>
                    <a:p>
                      <a:endParaRPr lang="en-US"/>
                    </a:p>
                  </a:txBody>
                  <a:tcPr/>
                </a:tc>
                <a:tc gridSpan="2">
                  <a:txBody>
                    <a:bodyPr/>
                    <a:lstStyle/>
                    <a:p>
                      <a:pPr algn="ctr"/>
                      <a:r>
                        <a:rPr lang="en-US" sz="1400">
                          <a:solidFill>
                            <a:schemeClr val="tx1"/>
                          </a:solidFill>
                        </a:rPr>
                        <a:t>Variation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US" sz="160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84971697"/>
                  </a:ext>
                </a:extLst>
              </a:tr>
              <a:tr h="358049">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2">
                  <a:txBody>
                    <a:bodyPr/>
                    <a:lstStyle/>
                    <a:p>
                      <a:r>
                        <a:rPr lang="en-US" sz="1200" b="1"/>
                        <a:t>Political leadership &amp; policy</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indent="-171450">
                        <a:buFont typeface="Arial" panose="020B0604020202020204" pitchFamily="34" charset="0"/>
                        <a:buChar char="•"/>
                      </a:pPr>
                      <a:r>
                        <a:rPr lang="en-US" sz="1200"/>
                        <a:t>There is no national strategy for rare diseases in Iceland, nor is this called out in the most recent 2019 national health policy.</a:t>
                      </a:r>
                    </a:p>
                    <a:p>
                      <a:pPr marL="171450" indent="-171450">
                        <a:buFont typeface="Arial" panose="020B0604020202020204" pitchFamily="34" charset="0"/>
                        <a:buChar char="•"/>
                      </a:pPr>
                      <a:r>
                        <a:rPr lang="en-US" sz="1200"/>
                        <a:t>FSMA Iceland is dedicated to</a:t>
                      </a:r>
                      <a:r>
                        <a:rPr kumimoji="0" lang="en-US" sz="1200" b="0" i="0" u="none" strike="noStrike" kern="1200" cap="none" spc="0" normalizeH="0" baseline="0" noProof="0">
                          <a:ln>
                            <a:noFill/>
                          </a:ln>
                          <a:solidFill>
                            <a:srgbClr val="404040"/>
                          </a:solidFill>
                          <a:effectLst/>
                          <a:uLnTx/>
                          <a:uFillTx/>
                          <a:latin typeface="+mn-lt"/>
                          <a:ea typeface="+mn-ea"/>
                          <a:cs typeface="+mn-cs"/>
                        </a:rPr>
                        <a:t> protecting the interests of SMA patients; the extent to which their mandate is political is unclear.</a:t>
                      </a:r>
                      <a:endParaRPr lang="en-US" sz="1200"/>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National strategies for rare / genetic disorders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1" u="none" strike="noStrike" kern="1200" noProof="0">
                          <a:solidFill>
                            <a:schemeClr val="tx1"/>
                          </a:solidFill>
                          <a:effectLst/>
                          <a:latin typeface="+mn-lt"/>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46774863"/>
                  </a:ext>
                </a:extLst>
              </a:tr>
              <a:tr h="35804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Patient organisations and advocacy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54356645"/>
                  </a:ext>
                </a:extLst>
              </a:tr>
              <a:tr h="328212">
                <a:tc rowSpan="3">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3">
                  <a:txBody>
                    <a:bodyPr/>
                    <a:lstStyle/>
                    <a:p>
                      <a:r>
                        <a:rPr lang="en-US" sz="1200" b="1"/>
                        <a:t>Healthcare system preparedness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3">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FSMA Iceland, the patient organisation, provide the most recent epidemiology estimate of 16.7 per 100,000. It is likely that this is accurate given the small population</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There is no national registry to confirm this but all specialised services are provided out of the Landspitali University Hospital which have clinical records of all patients. 60% of the total population live with easy access to the hospital.</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Epidemiology Estimate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0890321"/>
                  </a:ext>
                </a:extLst>
              </a:tr>
              <a:tr h="328212">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r" rtl="0" fontAlgn="ctr"/>
                      <a:r>
                        <a:rPr lang="en-US" sz="1200" b="0" u="none" strike="noStrike">
                          <a:solidFill>
                            <a:schemeClr val="tx1"/>
                          </a:solidFill>
                          <a:effectLst/>
                        </a:rPr>
                        <a:t>National SMA patient registry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93851346"/>
                  </a:ext>
                </a:extLst>
              </a:tr>
              <a:tr h="417724">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r" rtl="0" fontAlgn="ctr"/>
                      <a:r>
                        <a:rPr lang="en-US" sz="1200" b="0" u="none" strike="noStrike">
                          <a:solidFill>
                            <a:schemeClr val="tx1"/>
                          </a:solidFill>
                          <a:effectLst/>
                        </a:rPr>
                        <a:t>Infrastructure</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90038603"/>
                  </a:ext>
                </a:extLst>
              </a:tr>
              <a:tr h="537074">
                <a:tc>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r>
                        <a:rPr lang="en-US" sz="1200" b="1"/>
                        <a:t>Diagnosis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SMA is not included in the national newborn screening program nor are there any pilots ongoing or planned. Genetic testing is reimbursed but it is unclear whether the SMN1 genetic test can be conducted in the genetic laboratory in Iceland.</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indent="0" algn="r">
                        <a:spcBef>
                          <a:spcPts val="600"/>
                        </a:spcBef>
                        <a:buFont typeface="Arial" panose="020B0604020202020204" pitchFamily="34" charset="0"/>
                        <a:buNone/>
                      </a:pPr>
                      <a:r>
                        <a:rPr lang="en-GB" sz="1200" b="0" u="none" strike="noStrike" kern="1200">
                          <a:solidFill>
                            <a:schemeClr val="tx1"/>
                          </a:solidFill>
                          <a:effectLst/>
                          <a:latin typeface="+mn-lt"/>
                          <a:ea typeface="+mn-ea"/>
                          <a:cs typeface="+mn-cs"/>
                        </a:rPr>
                        <a:t>Efficiency of diagnostic pathway</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14328270"/>
                  </a:ext>
                </a:extLst>
              </a:tr>
              <a:tr h="358049">
                <a:tc rowSpan="2">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rowSpan="2">
                  <a:txBody>
                    <a:bodyPr/>
                    <a:lstStyle/>
                    <a:p>
                      <a:r>
                        <a:rPr lang="en-US" sz="1200" b="1"/>
                        <a:t>Access Pathways</a:t>
                      </a: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rowSpan="2">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Although no formal cohort EAP exists; named-patient use can be reimbursed both before and after MA following reasonable justification from a physician. These requests are usually processed within one working day.</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There are no specialised assessment pathways particularly for orphan products.</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chemeClr val="bg1">
                        <a:lumMod val="95000"/>
                      </a:schemeClr>
                    </a:solidFill>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a:solidFill>
                            <a:schemeClr val="tx1"/>
                          </a:solidFill>
                          <a:effectLst/>
                          <a:latin typeface="+mn-lt"/>
                          <a:ea typeface="+mn-ea"/>
                          <a:cs typeface="+mn-cs"/>
                        </a:rPr>
                        <a:t>Post-MA early access pathways </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77650587"/>
                  </a:ext>
                </a:extLst>
              </a:tr>
              <a:tr h="390791">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GB" sz="1200" b="0" u="none" strike="noStrike" kern="1200">
                          <a:solidFill>
                            <a:schemeClr val="tx1"/>
                          </a:solidFill>
                          <a:effectLst/>
                          <a:latin typeface="+mn-lt"/>
                          <a:ea typeface="+mn-ea"/>
                          <a:cs typeface="+mn-cs"/>
                        </a:rPr>
                        <a:t>Specialised reimbursement/ HTA pathways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64738609"/>
                  </a:ext>
                </a:extLst>
              </a:tr>
              <a:tr h="358049">
                <a:tc rowSpan="5">
                  <a:txBody>
                    <a:bodyPr/>
                    <a:lstStyle/>
                    <a:p>
                      <a:endParaRPr lang="en-US" sz="1200"/>
                    </a:p>
                  </a:txBody>
                  <a:tcPr>
                    <a:lnL w="12700"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75000"/>
                      </a:schemeClr>
                    </a:solidFill>
                  </a:tcPr>
                </a:tc>
                <a:tc rowSpan="5">
                  <a:txBody>
                    <a:bodyPr/>
                    <a:lstStyle/>
                    <a:p>
                      <a:r>
                        <a:rPr lang="en-US" sz="1200" b="1">
                          <a:solidFill>
                            <a:schemeClr val="tx1">
                              <a:lumMod val="50000"/>
                            </a:schemeClr>
                          </a:solidFill>
                        </a:rPr>
                        <a:t>Access to treatment and care</a:t>
                      </a:r>
                      <a:endParaRPr lang="en-US" sz="1200" b="1" dirty="0">
                        <a:solidFill>
                          <a:schemeClr val="tx1">
                            <a:lumMod val="50000"/>
                          </a:schemeClr>
                        </a:solidFill>
                      </a:endParaRPr>
                    </a:p>
                  </a:txBody>
                  <a:tcPr anchor="ctr">
                    <a:lnL w="19050" cap="flat" cmpd="sng" algn="ctr">
                      <a:no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rowSpan="5">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There are no consolidated national guidelines for SMA treatment and care; the treating hospital, Landspitali, have however published treatment instructions to accompany Spinraza’s reimbursement status. </a:t>
                      </a:r>
                    </a:p>
                    <a:p>
                      <a:pPr marL="452438"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These do not include treatment for Type IV patients and includes 6 monthly monitoring of patient performance to determine whether to continue treatment.</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Reimbursement decisions for Zolgensma and Evrysdi have not yet been made in Iceland.</a:t>
                      </a:r>
                    </a:p>
                    <a:p>
                      <a:pPr marL="174625" marR="0" lvl="0" indent="-174625"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Arial"/>
                          <a:ea typeface="+mn-ea"/>
                          <a:cs typeface="+mn-cs"/>
                        </a:rPr>
                        <a:t>Support for patients with disabilities is available based on the level of disability.</a:t>
                      </a:r>
                    </a:p>
                  </a:txBody>
                  <a:tcPr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solidFill>
                      <a:schemeClr val="bg1">
                        <a:lumMod val="95000"/>
                      </a:schemeClr>
                    </a:solidFill>
                  </a:tcPr>
                </a:tc>
                <a:tc gridSpan="2">
                  <a:txBody>
                    <a:bodyPr/>
                    <a:lstStyle/>
                    <a:p>
                      <a:pPr algn="r" rtl="0" fontAlgn="ctr"/>
                      <a:r>
                        <a:rPr lang="en-US" sz="1200" b="0" u="none" strike="noStrike">
                          <a:solidFill>
                            <a:schemeClr val="tx1"/>
                          </a:solidFill>
                          <a:effectLst/>
                        </a:rPr>
                        <a:t>Treatment and care guideline recommendations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22613971"/>
                  </a:ext>
                </a:extLst>
              </a:tr>
              <a:tr h="328212">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r" rtl="0" fontAlgn="ctr"/>
                      <a:r>
                        <a:rPr lang="en-US" sz="1200" b="0" u="none" strike="noStrike" kern="1200">
                          <a:solidFill>
                            <a:schemeClr val="tx1"/>
                          </a:solidFill>
                          <a:effectLst/>
                          <a:latin typeface="+mn-lt"/>
                          <a:ea typeface="+mn-ea"/>
                          <a:cs typeface="+mn-cs"/>
                        </a:rPr>
                        <a:t>Treatment availability</a:t>
                      </a:r>
                    </a:p>
                  </a:txBody>
                  <a:tcPr marL="36000" marR="108000" marT="0" marB="0" anchor="ctr">
                    <a:lnL w="12700" cap="flat" cmpd="sng" algn="ctr">
                      <a:solidFill>
                        <a:schemeClr val="bg2"/>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363" rtl="0" eaLnBrk="1" fontAlgn="ctr" latinLnBrk="0" hangingPunct="1"/>
                      <a:r>
                        <a:rPr lang="en-US" sz="1200" b="0" i="1" u="none" strike="noStrike" kern="1200">
                          <a:solidFill>
                            <a:schemeClr val="tx1"/>
                          </a:solidFill>
                          <a:effectLst/>
                          <a:latin typeface="+mn-lt"/>
                          <a:ea typeface="+mn-ea"/>
                          <a:cs typeface="+mn-cs"/>
                        </a:rPr>
                        <a:t>Spinraza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Type I-III only</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13710742"/>
                  </a:ext>
                </a:extLst>
              </a:tr>
              <a:tr h="328212">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363" rtl="0" eaLnBrk="1" fontAlgn="ctr" latinLnBrk="0" hangingPunct="1"/>
                      <a:r>
                        <a:rPr lang="en-US" sz="1200" b="0" i="1" u="none" strike="noStrike" kern="1200">
                          <a:solidFill>
                            <a:schemeClr val="tx1"/>
                          </a:solidFill>
                          <a:effectLst/>
                          <a:latin typeface="+mn-lt"/>
                          <a:ea typeface="+mn-ea"/>
                          <a:cs typeface="+mn-cs"/>
                        </a:rPr>
                        <a:t>Zolgensma</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68099995"/>
                  </a:ext>
                </a:extLst>
              </a:tr>
              <a:tr h="328212">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r" rtl="0" fontAlgn="ctr"/>
                      <a:endParaRPr lang="en-US" sz="1200" b="0" i="0" u="none" strike="noStrike">
                        <a:solidFill>
                          <a:schemeClr val="tx1"/>
                        </a:solidFill>
                        <a:effectLst/>
                        <a:latin typeface="Arial" panose="020B0604020202020204" pitchFamily="34" charset="0"/>
                      </a:endParaRP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363" rtl="0" eaLnBrk="1" fontAlgn="ctr" latinLnBrk="0" hangingPunct="1"/>
                      <a:r>
                        <a:rPr lang="en-US" sz="1200" b="0" i="1" u="none" strike="noStrike" kern="1200">
                          <a:solidFill>
                            <a:schemeClr val="tx1"/>
                          </a:solidFill>
                          <a:effectLst/>
                          <a:latin typeface="+mn-lt"/>
                          <a:ea typeface="+mn-ea"/>
                          <a:cs typeface="+mn-cs"/>
                        </a:rPr>
                        <a:t>Evrysdi</a:t>
                      </a:r>
                    </a:p>
                  </a:txBody>
                  <a:tcPr marL="36000" marR="108000" marT="0" marB="0" anchor="ctr">
                    <a:lnL w="12700" cap="flat" cmpd="sng" algn="ctr">
                      <a:no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2"/>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a:ln>
                            <a:noFill/>
                          </a:ln>
                          <a:solidFill>
                            <a:srgbClr val="404040"/>
                          </a:solidFill>
                          <a:effectLst/>
                          <a:uLnTx/>
                          <a:uFillTx/>
                          <a:latin typeface="Arial"/>
                          <a:ea typeface="+mn-ea"/>
                          <a:cs typeface="+mn-cs"/>
                        </a:rPr>
                        <a:t>None</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8992349"/>
                  </a:ext>
                </a:extLst>
              </a:tr>
              <a:tr h="358049">
                <a:tc vMerge="1">
                  <a:txBody>
                    <a:bodyPr/>
                    <a:lstStyle/>
                    <a:p>
                      <a:endParaRPr lang="en-US"/>
                    </a:p>
                  </a:txBody>
                  <a:tcPr>
                    <a:lnT w="12700" cap="flat" cmpd="sng" algn="ctr">
                      <a:solidFill>
                        <a:schemeClr val="bg1"/>
                      </a:solidFill>
                      <a:prstDash val="solid"/>
                      <a:round/>
                      <a:headEnd type="none" w="med" len="med"/>
                      <a:tailEnd type="none" w="med" len="med"/>
                    </a:lnT>
                  </a:tcPr>
                </a:tc>
                <a:tc vMerge="1">
                  <a:txBody>
                    <a:bodyPr/>
                    <a:lstStyle/>
                    <a:p>
                      <a:endParaRPr lang="en-US"/>
                    </a:p>
                  </a:txBody>
                  <a:tcPr>
                    <a:lnT w="12700" cmpd="sng">
                      <a:noFill/>
                    </a:lnT>
                  </a:tcPr>
                </a:tc>
                <a:tc vMerge="1">
                  <a:txBody>
                    <a:bodyPr/>
                    <a:lstStyle/>
                    <a:p>
                      <a:endParaRPr lang="en-US"/>
                    </a:p>
                  </a:txBody>
                  <a:tcPr>
                    <a:lnT w="12700" cmpd="sng">
                      <a:noFill/>
                    </a:lnT>
                  </a:tcPr>
                </a:tc>
                <a:tc gridSpan="2">
                  <a:txBody>
                    <a:bodyPr/>
                    <a:lstStyle/>
                    <a:p>
                      <a:pPr algn="r" rtl="0" fontAlgn="ctr"/>
                      <a:r>
                        <a:rPr lang="en-US" sz="1200" b="0" i="0" u="none" strike="noStrike" dirty="0">
                          <a:solidFill>
                            <a:schemeClr val="tx1"/>
                          </a:solidFill>
                          <a:effectLst/>
                          <a:latin typeface="Arial" panose="020B0604020202020204" pitchFamily="34" charset="0"/>
                        </a:rPr>
                        <a:t>Selected care provisions</a:t>
                      </a:r>
                    </a:p>
                  </a:txBody>
                  <a:tcPr marL="36000" marR="10800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200" kern="0" noProof="0">
                        <a:ln w="3175">
                          <a:solidFill>
                            <a:schemeClr val="tx1"/>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bg2"/>
                      </a:solidFill>
                      <a:prstDash val="sysDash"/>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08"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1" u="none" strike="noStrike" kern="1200" cap="none" spc="0" normalizeH="0" baseline="0" noProof="0" dirty="0">
                          <a:ln>
                            <a:noFill/>
                          </a:ln>
                          <a:solidFill>
                            <a:srgbClr val="404040"/>
                          </a:solidFill>
                          <a:effectLst/>
                          <a:uLnTx/>
                          <a:uFillTx/>
                          <a:latin typeface="Arial"/>
                          <a:ea typeface="+mn-ea"/>
                          <a:cs typeface="+mn-cs"/>
                        </a:rPr>
                        <a:t>Varies by disability level</a:t>
                      </a:r>
                    </a:p>
                  </a:txBody>
                  <a:tcPr marL="0" marR="0" marT="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1454402"/>
                  </a:ext>
                </a:extLst>
              </a:tr>
            </a:tbl>
          </a:graphicData>
        </a:graphic>
      </p:graphicFrame>
      <p:sp>
        <p:nvSpPr>
          <p:cNvPr id="4" name="Rectangle 3">
            <a:extLst>
              <a:ext uri="{FF2B5EF4-FFF2-40B4-BE49-F238E27FC236}">
                <a16:creationId xmlns:a16="http://schemas.microsoft.com/office/drawing/2014/main" id="{DBFB3E85-4420-4607-AE53-3ADB5D569333}"/>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1" name="Rectangle 10">
            <a:extLst>
              <a:ext uri="{FF2B5EF4-FFF2-40B4-BE49-F238E27FC236}">
                <a16:creationId xmlns:a16="http://schemas.microsoft.com/office/drawing/2014/main" id="{DD7DE261-4FEE-4650-831C-8D395302BD73}"/>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0F904FC4-0B2B-415A-90B8-9D46D4BB998E}"/>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4F79821F-0B57-4E2D-B342-236A07918CE0}"/>
              </a:ext>
            </a:extLst>
          </p:cNvPr>
          <p:cNvSpPr/>
          <p:nvPr/>
        </p:nvSpPr>
        <p:spPr>
          <a:xfrm>
            <a:off x="0" y="3842686"/>
            <a:ext cx="144000" cy="684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0B672CFD-7CF2-4FF8-ACB8-6E860206B349}"/>
              </a:ext>
            </a:extLst>
          </p:cNvPr>
          <p:cNvSpPr/>
          <p:nvPr/>
        </p:nvSpPr>
        <p:spPr>
          <a:xfrm>
            <a:off x="0" y="4534455"/>
            <a:ext cx="144000" cy="169200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15" name="Oval 14">
            <a:extLst>
              <a:ext uri="{FF2B5EF4-FFF2-40B4-BE49-F238E27FC236}">
                <a16:creationId xmlns:a16="http://schemas.microsoft.com/office/drawing/2014/main" id="{A2F8685C-21A9-4E4E-AF64-C31E6112822D}"/>
              </a:ext>
            </a:extLst>
          </p:cNvPr>
          <p:cNvSpPr/>
          <p:nvPr/>
        </p:nvSpPr>
        <p:spPr>
          <a:xfrm>
            <a:off x="534230" y="1720045"/>
            <a:ext cx="290325" cy="290325"/>
          </a:xfrm>
          <a:prstGeom prst="ellipse">
            <a:avLst/>
          </a:prstGeom>
          <a:solidFill>
            <a:schemeClr val="accent1">
              <a:lumMod val="20000"/>
              <a:lumOff val="8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1</a:t>
            </a:r>
          </a:p>
        </p:txBody>
      </p:sp>
      <p:sp>
        <p:nvSpPr>
          <p:cNvPr id="16" name="Oval 15">
            <a:extLst>
              <a:ext uri="{FF2B5EF4-FFF2-40B4-BE49-F238E27FC236}">
                <a16:creationId xmlns:a16="http://schemas.microsoft.com/office/drawing/2014/main" id="{784EDF5B-B927-427D-A86B-2A5E35348535}"/>
              </a:ext>
            </a:extLst>
          </p:cNvPr>
          <p:cNvSpPr/>
          <p:nvPr/>
        </p:nvSpPr>
        <p:spPr>
          <a:xfrm>
            <a:off x="534230" y="2589214"/>
            <a:ext cx="290325" cy="290325"/>
          </a:xfrm>
          <a:prstGeom prst="ellipse">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2</a:t>
            </a:r>
          </a:p>
        </p:txBody>
      </p:sp>
      <p:sp>
        <p:nvSpPr>
          <p:cNvPr id="17" name="Oval 16">
            <a:extLst>
              <a:ext uri="{FF2B5EF4-FFF2-40B4-BE49-F238E27FC236}">
                <a16:creationId xmlns:a16="http://schemas.microsoft.com/office/drawing/2014/main" id="{EE75D53E-AF13-42FB-B014-BD6A5AB31785}"/>
              </a:ext>
            </a:extLst>
          </p:cNvPr>
          <p:cNvSpPr/>
          <p:nvPr/>
        </p:nvSpPr>
        <p:spPr>
          <a:xfrm>
            <a:off x="534230" y="3359096"/>
            <a:ext cx="290325" cy="290325"/>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3</a:t>
            </a:r>
          </a:p>
        </p:txBody>
      </p:sp>
      <p:sp>
        <p:nvSpPr>
          <p:cNvPr id="18" name="Oval 17">
            <a:extLst>
              <a:ext uri="{FF2B5EF4-FFF2-40B4-BE49-F238E27FC236}">
                <a16:creationId xmlns:a16="http://schemas.microsoft.com/office/drawing/2014/main" id="{FBF958B1-9E45-48B1-8913-D10D99E4C506}"/>
              </a:ext>
            </a:extLst>
          </p:cNvPr>
          <p:cNvSpPr/>
          <p:nvPr/>
        </p:nvSpPr>
        <p:spPr>
          <a:xfrm>
            <a:off x="534230" y="4003273"/>
            <a:ext cx="290325" cy="290325"/>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4</a:t>
            </a:r>
          </a:p>
        </p:txBody>
      </p:sp>
      <p:sp>
        <p:nvSpPr>
          <p:cNvPr id="19" name="Oval 18">
            <a:extLst>
              <a:ext uri="{FF2B5EF4-FFF2-40B4-BE49-F238E27FC236}">
                <a16:creationId xmlns:a16="http://schemas.microsoft.com/office/drawing/2014/main" id="{4EFBC480-034E-4EF2-95C8-BC81AF4FE4AE}"/>
              </a:ext>
            </a:extLst>
          </p:cNvPr>
          <p:cNvSpPr/>
          <p:nvPr/>
        </p:nvSpPr>
        <p:spPr>
          <a:xfrm>
            <a:off x="534230" y="5221105"/>
            <a:ext cx="290325" cy="290325"/>
          </a:xfrm>
          <a:prstGeom prst="ellipse">
            <a:avLst/>
          </a:prstGeom>
          <a:solidFill>
            <a:schemeClr val="accent1">
              <a:lumMod val="7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rgbClr val="FFFFFF"/>
                </a:solidFill>
                <a:effectLst/>
                <a:uLnTx/>
                <a:uFillTx/>
                <a:latin typeface="Arial"/>
                <a:ea typeface="+mn-ea"/>
                <a:cs typeface="+mn-cs"/>
              </a:rPr>
              <a:t>5</a:t>
            </a:r>
          </a:p>
        </p:txBody>
      </p:sp>
      <p:pic>
        <p:nvPicPr>
          <p:cNvPr id="50" name="Picture 49">
            <a:extLst>
              <a:ext uri="{FF2B5EF4-FFF2-40B4-BE49-F238E27FC236}">
                <a16:creationId xmlns:a16="http://schemas.microsoft.com/office/drawing/2014/main" id="{B53C5501-88D4-4D8E-BE5B-7A1262AE262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pic>
        <p:nvPicPr>
          <p:cNvPr id="51" name="Graphic 50" descr="DNA">
            <a:extLst>
              <a:ext uri="{FF2B5EF4-FFF2-40B4-BE49-F238E27FC236}">
                <a16:creationId xmlns:a16="http://schemas.microsoft.com/office/drawing/2014/main" id="{51839D42-F05A-4A13-A6CF-82C0F31D491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10630456" y="5021969"/>
            <a:ext cx="253885" cy="253885"/>
          </a:xfrm>
          <a:prstGeom prst="rect">
            <a:avLst/>
          </a:prstGeom>
        </p:spPr>
      </p:pic>
      <p:pic>
        <p:nvPicPr>
          <p:cNvPr id="53" name="Graphic 52" descr="DNA">
            <a:extLst>
              <a:ext uri="{FF2B5EF4-FFF2-40B4-BE49-F238E27FC236}">
                <a16:creationId xmlns:a16="http://schemas.microsoft.com/office/drawing/2014/main" id="{6E2C08A7-6B53-464C-829D-7A237C86D13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10630455" y="6041283"/>
            <a:ext cx="253885" cy="253885"/>
          </a:xfrm>
          <a:prstGeom prst="rect">
            <a:avLst/>
          </a:prstGeom>
        </p:spPr>
      </p:pic>
      <p:grpSp>
        <p:nvGrpSpPr>
          <p:cNvPr id="54" name="Group 53">
            <a:extLst>
              <a:ext uri="{FF2B5EF4-FFF2-40B4-BE49-F238E27FC236}">
                <a16:creationId xmlns:a16="http://schemas.microsoft.com/office/drawing/2014/main" id="{6EFBB36A-4574-465D-994E-349F9B1D41CA}"/>
              </a:ext>
            </a:extLst>
          </p:cNvPr>
          <p:cNvGrpSpPr/>
          <p:nvPr/>
        </p:nvGrpSpPr>
        <p:grpSpPr>
          <a:xfrm>
            <a:off x="612292" y="6134319"/>
            <a:ext cx="9077274" cy="844627"/>
            <a:chOff x="612292" y="6134319"/>
            <a:chExt cx="9077274" cy="844627"/>
          </a:xfrm>
        </p:grpSpPr>
        <p:sp>
          <p:nvSpPr>
            <p:cNvPr id="55" name="Rectangle 54">
              <a:extLst>
                <a:ext uri="{FF2B5EF4-FFF2-40B4-BE49-F238E27FC236}">
                  <a16:creationId xmlns:a16="http://schemas.microsoft.com/office/drawing/2014/main" id="{581C5ACB-7DB2-45E7-83AD-F316D57DE848}"/>
                </a:ext>
              </a:extLst>
            </p:cNvPr>
            <p:cNvSpPr/>
            <p:nvPr/>
          </p:nvSpPr>
          <p:spPr>
            <a:xfrm>
              <a:off x="2211049"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C00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71396E48-5717-43F2-A6D7-82ED95A7F3EC}"/>
                </a:ext>
              </a:extLst>
            </p:cNvPr>
            <p:cNvSpPr/>
            <p:nvPr/>
          </p:nvSpPr>
          <p:spPr>
            <a:xfrm>
              <a:off x="3739998"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C00000"/>
                </a:solidFill>
                <a:effectLst/>
                <a:uLnTx/>
                <a:uFillTx/>
                <a:latin typeface="Arial"/>
                <a:ea typeface="+mn-ea"/>
                <a:cs typeface="+mn-cs"/>
              </a:endParaRPr>
            </a:p>
          </p:txBody>
        </p:sp>
        <p:sp>
          <p:nvSpPr>
            <p:cNvPr id="57" name="Rectangle 56">
              <a:extLst>
                <a:ext uri="{FF2B5EF4-FFF2-40B4-BE49-F238E27FC236}">
                  <a16:creationId xmlns:a16="http://schemas.microsoft.com/office/drawing/2014/main" id="{9D852769-51F6-4331-9846-87E6F39DD776}"/>
                </a:ext>
              </a:extLst>
            </p:cNvPr>
            <p:cNvSpPr/>
            <p:nvPr/>
          </p:nvSpPr>
          <p:spPr>
            <a:xfrm>
              <a:off x="1571554" y="6134319"/>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B050"/>
                </a:solidFill>
                <a:effectLst/>
                <a:uLnTx/>
                <a:uFillTx/>
                <a:latin typeface="Arial"/>
                <a:ea typeface="+mn-ea"/>
                <a:cs typeface="+mn-cs"/>
              </a:endParaRPr>
            </a:p>
          </p:txBody>
        </p:sp>
        <p:sp>
          <p:nvSpPr>
            <p:cNvPr id="58" name="Rectangle 57">
              <a:extLst>
                <a:ext uri="{FF2B5EF4-FFF2-40B4-BE49-F238E27FC236}">
                  <a16:creationId xmlns:a16="http://schemas.microsoft.com/office/drawing/2014/main" id="{FA86CE8B-F3D7-4350-9A90-E93545C39772}"/>
                </a:ext>
              </a:extLst>
            </p:cNvPr>
            <p:cNvSpPr/>
            <p:nvPr/>
          </p:nvSpPr>
          <p:spPr>
            <a:xfrm>
              <a:off x="6046502"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919396"/>
                </a:solidFill>
                <a:effectLst/>
                <a:uLnTx/>
                <a:uFillTx/>
                <a:latin typeface="Arial"/>
                <a:ea typeface="+mn-ea"/>
                <a:cs typeface="+mn-cs"/>
              </a:endParaRPr>
            </a:p>
          </p:txBody>
        </p:sp>
        <p:grpSp>
          <p:nvGrpSpPr>
            <p:cNvPr id="59" name="Group 58">
              <a:extLst>
                <a:ext uri="{FF2B5EF4-FFF2-40B4-BE49-F238E27FC236}">
                  <a16:creationId xmlns:a16="http://schemas.microsoft.com/office/drawing/2014/main" id="{1E2D4D14-BAA2-4FC5-9F49-BDEF1D9D894C}"/>
                </a:ext>
              </a:extLst>
            </p:cNvPr>
            <p:cNvGrpSpPr/>
            <p:nvPr/>
          </p:nvGrpSpPr>
          <p:grpSpPr>
            <a:xfrm>
              <a:off x="612292" y="6367772"/>
              <a:ext cx="9077274" cy="611174"/>
              <a:chOff x="612292" y="6367772"/>
              <a:chExt cx="9077274" cy="611174"/>
            </a:xfrm>
          </p:grpSpPr>
          <p:sp>
            <p:nvSpPr>
              <p:cNvPr id="61" name="Text Placeholder 3">
                <a:extLst>
                  <a:ext uri="{FF2B5EF4-FFF2-40B4-BE49-F238E27FC236}">
                    <a16:creationId xmlns:a16="http://schemas.microsoft.com/office/drawing/2014/main" id="{92CF31B2-3B0B-4EAC-AC60-93D07BCA4AA5}"/>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Variation Status</a:t>
                </a:r>
              </a:p>
            </p:txBody>
          </p:sp>
          <p:sp>
            <p:nvSpPr>
              <p:cNvPr id="62" name="Rectangle 61">
                <a:extLst>
                  <a:ext uri="{FF2B5EF4-FFF2-40B4-BE49-F238E27FC236}">
                    <a16:creationId xmlns:a16="http://schemas.microsoft.com/office/drawing/2014/main" id="{0EF18634-2102-47A6-9149-97D6AEDDCBE7}"/>
                  </a:ext>
                </a:extLst>
              </p:cNvPr>
              <p:cNvSpPr/>
              <p:nvPr/>
            </p:nvSpPr>
            <p:spPr>
              <a:xfrm>
                <a:off x="2952545" y="6653452"/>
                <a:ext cx="1124026"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63" name="Rectangle 62">
                <a:extLst>
                  <a:ext uri="{FF2B5EF4-FFF2-40B4-BE49-F238E27FC236}">
                    <a16:creationId xmlns:a16="http://schemas.microsoft.com/office/drawing/2014/main" id="{D4EFAEA8-38F9-49C4-BCCB-9C97A21928F7}"/>
                  </a:ext>
                </a:extLst>
              </p:cNvPr>
              <p:cNvSpPr/>
              <p:nvPr/>
            </p:nvSpPr>
            <p:spPr>
              <a:xfrm>
                <a:off x="4564553" y="6653452"/>
                <a:ext cx="1438214"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64" name="Rectangle 63">
                <a:extLst>
                  <a:ext uri="{FF2B5EF4-FFF2-40B4-BE49-F238E27FC236}">
                    <a16:creationId xmlns:a16="http://schemas.microsoft.com/office/drawing/2014/main" id="{B67E9706-04FF-46DC-B61A-13646E30A5BC}"/>
                  </a:ext>
                </a:extLst>
              </p:cNvPr>
              <p:cNvSpPr/>
              <p:nvPr/>
            </p:nvSpPr>
            <p:spPr>
              <a:xfrm>
                <a:off x="1820366" y="6653452"/>
                <a:ext cx="91884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65" name="Text Placeholder 3">
                <a:extLst>
                  <a:ext uri="{FF2B5EF4-FFF2-40B4-BE49-F238E27FC236}">
                    <a16:creationId xmlns:a16="http://schemas.microsoft.com/office/drawing/2014/main" id="{529A6845-918C-4640-B0DB-18B0119CCB38}"/>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Metric Status</a:t>
                </a:r>
              </a:p>
            </p:txBody>
          </p:sp>
          <p:sp>
            <p:nvSpPr>
              <p:cNvPr id="66" name="Rectangle 65">
                <a:extLst>
                  <a:ext uri="{FF2B5EF4-FFF2-40B4-BE49-F238E27FC236}">
                    <a16:creationId xmlns:a16="http://schemas.microsoft.com/office/drawing/2014/main" id="{1EEB2B65-B829-4479-8B21-E21F5CD63D7A}"/>
                  </a:ext>
                </a:extLst>
              </p:cNvPr>
              <p:cNvSpPr/>
              <p:nvPr/>
            </p:nvSpPr>
            <p:spPr>
              <a:xfrm>
                <a:off x="4000341" y="6413627"/>
                <a:ext cx="752129"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67" name="Rectangle 66">
                <a:extLst>
                  <a:ext uri="{FF2B5EF4-FFF2-40B4-BE49-F238E27FC236}">
                    <a16:creationId xmlns:a16="http://schemas.microsoft.com/office/drawing/2014/main" id="{4C098106-3836-4CB7-862F-FD945300CBBC}"/>
                  </a:ext>
                </a:extLst>
              </p:cNvPr>
              <p:cNvSpPr/>
              <p:nvPr/>
            </p:nvSpPr>
            <p:spPr>
              <a:xfrm>
                <a:off x="1820366" y="6413627"/>
                <a:ext cx="566181"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68" name="Rectangle 67">
                <a:extLst>
                  <a:ext uri="{FF2B5EF4-FFF2-40B4-BE49-F238E27FC236}">
                    <a16:creationId xmlns:a16="http://schemas.microsoft.com/office/drawing/2014/main" id="{559321D6-57FA-450D-90D0-DC24D19C6B15}"/>
                  </a:ext>
                </a:extLst>
              </p:cNvPr>
              <p:cNvSpPr/>
              <p:nvPr/>
            </p:nvSpPr>
            <p:spPr>
              <a:xfrm>
                <a:off x="2466153" y="6413627"/>
                <a:ext cx="1457450" cy="138499"/>
              </a:xfrm>
              <a:prstGeom prst="rect">
                <a:avLst/>
              </a:prstGeom>
            </p:spPr>
            <p:txBody>
              <a:bodyPr wrap="non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69" name="Text Placeholder 3">
                <a:extLst>
                  <a:ext uri="{FF2B5EF4-FFF2-40B4-BE49-F238E27FC236}">
                    <a16:creationId xmlns:a16="http://schemas.microsoft.com/office/drawing/2014/main" id="{5375CA5A-06EA-4D2F-A258-DC3B77F8F0DC}"/>
                  </a:ext>
                </a:extLst>
              </p:cNvPr>
              <p:cNvSpPr txBox="1">
                <a:spLocks/>
              </p:cNvSpPr>
              <p:nvPr/>
            </p:nvSpPr>
            <p:spPr>
              <a:xfrm>
                <a:off x="7760874" y="6389314"/>
                <a:ext cx="1928692" cy="415498"/>
              </a:xfrm>
              <a:prstGeom prst="rect">
                <a:avLst/>
              </a:prstGeom>
            </p:spPr>
            <p:txBody>
              <a:bodyPr wrap="square" tIns="0" bIns="0" anchor="ctr">
                <a:spAutoFit/>
              </a:bodyPr>
              <a:lstStyle>
                <a:defPPr>
                  <a:defRPr lang="en-US"/>
                </a:defPPr>
                <a:lvl1pPr lvl="0" algn="ctr" defTabSz="914308">
                  <a:defRPr sz="1600" kern="0">
                    <a:solidFill>
                      <a:schemeClr val="bg2"/>
                    </a:solidFill>
                    <a:latin typeface="Arial" panose="020B0604020202020204" pitchFamily="34" charset="0"/>
                    <a:cs typeface="Arial" panose="020B0604020202020204" pitchFamily="34" charset="0"/>
                  </a:defRPr>
                </a:lvl1pPr>
                <a:lvl2pPr marL="685773"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2pPr>
                <a:lvl3pPr marL="1142954"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3pPr>
                <a:lvl4pPr marL="1600136"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4pPr>
                <a:lvl5pPr marL="2057318" indent="-228591" algn="l" defTabSz="914363" rtl="0" eaLnBrk="1" latinLnBrk="0" hangingPunct="1">
                  <a:lnSpc>
                    <a:spcPct val="90000"/>
                  </a:lnSpc>
                  <a:spcBef>
                    <a:spcPts val="500"/>
                  </a:spcBef>
                  <a:buClr>
                    <a:schemeClr val="tx2"/>
                  </a:buClr>
                  <a:buFont typeface="Arial" panose="020B0604020202020204" pitchFamily="34" charset="0"/>
                  <a:buChar char="•"/>
                  <a:defRPr sz="1000" kern="1200">
                    <a:solidFill>
                      <a:schemeClr val="tx2"/>
                    </a:solidFill>
                    <a:latin typeface="Arial" panose="020B0604020202020204" pitchFamily="34" charset="0"/>
                    <a:ea typeface="+mn-ea"/>
                    <a:cs typeface="Arial" panose="020B0604020202020204" pitchFamily="34" charset="0"/>
                  </a:defRPr>
                </a:lvl5pPr>
                <a:lvl6pPr marL="2514499"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5" indent="-228591" algn="l" defTabSz="91436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Detailed definitions of the specific criteria for each metric are provided in slide notes</a:t>
                </a:r>
              </a:p>
            </p:txBody>
          </p:sp>
          <p:sp>
            <p:nvSpPr>
              <p:cNvPr id="70" name="Right Bracket 69">
                <a:extLst>
                  <a:ext uri="{FF2B5EF4-FFF2-40B4-BE49-F238E27FC236}">
                    <a16:creationId xmlns:a16="http://schemas.microsoft.com/office/drawing/2014/main" id="{CB1900D2-9048-41BA-8556-F0047F51535D}"/>
                  </a:ext>
                </a:extLst>
              </p:cNvPr>
              <p:cNvSpPr/>
              <p:nvPr/>
            </p:nvSpPr>
            <p:spPr>
              <a:xfrm>
                <a:off x="7750909" y="6367772"/>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AD2F937C-74F9-421E-8F46-CF2C4131CDF4}"/>
                  </a:ext>
                </a:extLst>
              </p:cNvPr>
              <p:cNvSpPr/>
              <p:nvPr/>
            </p:nvSpPr>
            <p:spPr>
              <a:xfrm>
                <a:off x="1566066" y="6394171"/>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FFFFFF"/>
                  </a:solidFill>
                  <a:effectLst/>
                  <a:uLnTx/>
                  <a:uFillTx/>
                  <a:latin typeface="Arial"/>
                  <a:ea typeface="+mn-ea"/>
                  <a:cs typeface="+mn-cs"/>
                </a:endParaRPr>
              </a:p>
            </p:txBody>
          </p:sp>
          <p:pic>
            <p:nvPicPr>
              <p:cNvPr id="80" name="Graphic 79" descr="Map with pin">
                <a:extLst>
                  <a:ext uri="{FF2B5EF4-FFF2-40B4-BE49-F238E27FC236}">
                    <a16:creationId xmlns:a16="http://schemas.microsoft.com/office/drawing/2014/main" id="{D5DFFD7A-5436-4F6D-A7FE-2E219CF7BE2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66187" y="6592151"/>
                <a:ext cx="253885" cy="253885"/>
              </a:xfrm>
              <a:prstGeom prst="rect">
                <a:avLst/>
              </a:prstGeom>
            </p:spPr>
          </p:pic>
          <p:pic>
            <p:nvPicPr>
              <p:cNvPr id="81" name="Graphic 80" descr="DNA">
                <a:extLst>
                  <a:ext uri="{FF2B5EF4-FFF2-40B4-BE49-F238E27FC236}">
                    <a16:creationId xmlns:a16="http://schemas.microsoft.com/office/drawing/2014/main" id="{17ACD8A1-8093-42A9-9FDA-1D6C0075513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24302">
                <a:off x="2777090" y="6594765"/>
                <a:ext cx="253885" cy="253885"/>
              </a:xfrm>
              <a:prstGeom prst="rect">
                <a:avLst/>
              </a:prstGeom>
            </p:spPr>
          </p:pic>
          <p:sp>
            <p:nvSpPr>
              <p:cNvPr id="82" name="Rectangle 81">
                <a:extLst>
                  <a:ext uri="{FF2B5EF4-FFF2-40B4-BE49-F238E27FC236}">
                    <a16:creationId xmlns:a16="http://schemas.microsoft.com/office/drawing/2014/main" id="{1673F087-F313-48D7-B91B-A3D81D855189}"/>
                  </a:ext>
                </a:extLst>
              </p:cNvPr>
              <p:cNvSpPr/>
              <p:nvPr/>
            </p:nvSpPr>
            <p:spPr>
              <a:xfrm>
                <a:off x="6288418" y="6413627"/>
                <a:ext cx="1610650"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dirty="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/assessed</a:t>
                </a:r>
              </a:p>
            </p:txBody>
          </p:sp>
          <p:sp>
            <p:nvSpPr>
              <p:cNvPr id="83" name="Rectangle 82">
                <a:extLst>
                  <a:ext uri="{FF2B5EF4-FFF2-40B4-BE49-F238E27FC236}">
                    <a16:creationId xmlns:a16="http://schemas.microsoft.com/office/drawing/2014/main" id="{B9D246E6-ED24-4490-BC9E-FFB5C6CB3C99}"/>
                  </a:ext>
                </a:extLst>
              </p:cNvPr>
              <p:cNvSpPr/>
              <p:nvPr/>
            </p:nvSpPr>
            <p:spPr>
              <a:xfrm>
                <a:off x="4835902" y="6413627"/>
                <a:ext cx="1438214" cy="138499"/>
              </a:xfrm>
              <a:prstGeom prst="rect">
                <a:avLst/>
              </a:prstGeom>
            </p:spPr>
            <p:txBody>
              <a:bodyPr wrap="square" tIns="0" bIns="0" anchor="ctr">
                <a:spAutoFit/>
              </a:body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404040"/>
                    </a:solidFill>
                    <a:effectLst/>
                    <a:uLnTx/>
                    <a:uFillTx/>
                    <a:latin typeface="Arial" panose="020B0604020202020204" pitchFamily="34" charset="0"/>
                    <a:ea typeface="+mn-ea"/>
                    <a:cs typeface="Arial" panose="020B0604020202020204" pitchFamily="34" charset="0"/>
                  </a:rPr>
                  <a:t>= Early access program</a:t>
                </a:r>
              </a:p>
            </p:txBody>
          </p:sp>
        </p:grpSp>
        <p:sp>
          <p:nvSpPr>
            <p:cNvPr id="60" name="Rectangle 59">
              <a:extLst>
                <a:ext uri="{FF2B5EF4-FFF2-40B4-BE49-F238E27FC236}">
                  <a16:creationId xmlns:a16="http://schemas.microsoft.com/office/drawing/2014/main" id="{1CCE6EFB-1463-4953-8146-0028F6AF9131}"/>
                </a:ext>
              </a:extLst>
            </p:cNvPr>
            <p:cNvSpPr/>
            <p:nvPr/>
          </p:nvSpPr>
          <p:spPr>
            <a:xfrm>
              <a:off x="4573331" y="6135686"/>
              <a:ext cx="433132"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w="3175">
                    <a:solidFill>
                      <a:srgbClr val="404040"/>
                    </a:solidFill>
                  </a:ln>
                  <a:solidFill>
                    <a:srgbClr val="0073AE"/>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dirty="0">
                <a:ln w="3175">
                  <a:solidFill>
                    <a:srgbClr val="404040"/>
                  </a:solidFill>
                </a:ln>
                <a:solidFill>
                  <a:srgbClr val="0073AE"/>
                </a:solidFill>
                <a:effectLst/>
                <a:uLnTx/>
                <a:uFillTx/>
                <a:latin typeface="Arial"/>
                <a:ea typeface="+mn-ea"/>
                <a:cs typeface="+mn-cs"/>
              </a:endParaRPr>
            </a:p>
          </p:txBody>
        </p:sp>
      </p:grpSp>
    </p:spTree>
    <p:extLst>
      <p:ext uri="{BB962C8B-B14F-4D97-AF65-F5344CB8AC3E}">
        <p14:creationId xmlns:p14="http://schemas.microsoft.com/office/powerpoint/2010/main" val="14393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1"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Political leadership &amp; policy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2981937545"/>
              </p:ext>
            </p:extLst>
          </p:nvPr>
        </p:nvGraphicFramePr>
        <p:xfrm>
          <a:off x="711199" y="1179722"/>
          <a:ext cx="11160000" cy="4052654"/>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4106821079"/>
                    </a:ext>
                  </a:extLst>
                </a:gridCol>
              </a:tblGrid>
              <a:tr h="408417">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962457">
                <a:tc>
                  <a:txBody>
                    <a:bodyPr/>
                    <a:lstStyle/>
                    <a:p>
                      <a:pPr algn="ctr"/>
                      <a:r>
                        <a:rPr lang="en-US" sz="1200" b="1" dirty="0">
                          <a:solidFill>
                            <a:schemeClr val="tx1"/>
                          </a:solidFill>
                        </a:rPr>
                        <a:t>National strategies for rare / genetic disorders</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specific rare disease strategy available in Iceland </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 most recent health policy, published in 2019, which is valid until 2030, does not make any specific commitments related to rare diseases; this will be implemented by means of several 5-year action plans which will be revised annually.</a:t>
                      </a:r>
                      <a:r>
                        <a:rPr kumimoji="0" lang="en-US" sz="1200" b="0" i="0" u="none" strike="noStrike" kern="1200" cap="none" spc="0" normalizeH="0" baseline="30000" noProof="0">
                          <a:ln>
                            <a:noFill/>
                          </a:ln>
                          <a:solidFill>
                            <a:srgbClr val="404040"/>
                          </a:solidFill>
                          <a:effectLst/>
                          <a:uLnTx/>
                          <a:uFillTx/>
                          <a:latin typeface="+mn-lt"/>
                          <a:ea typeface="+mn-ea"/>
                          <a:cs typeface="+mn-cs"/>
                        </a:rPr>
                        <a:t>[3]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r h="2501237">
                <a:tc>
                  <a:txBody>
                    <a:bodyPr/>
                    <a:lstStyle/>
                    <a:p>
                      <a:pPr algn="ctr"/>
                      <a:r>
                        <a:rPr lang="en-US" sz="1200" b="1" dirty="0">
                          <a:solidFill>
                            <a:schemeClr val="tx1"/>
                          </a:solidFill>
                        </a:rPr>
                        <a:t>Patient organisations and advocacy</a:t>
                      </a:r>
                    </a:p>
                    <a:p>
                      <a:pPr algn="ctr"/>
                      <a:endParaRPr lang="en-US" sz="1200" b="1" dirty="0">
                        <a:solidFill>
                          <a:schemeClr val="tx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404040"/>
                          </a:solidFill>
                          <a:effectLst/>
                          <a:uLnTx/>
                          <a:uFillTx/>
                          <a:latin typeface="Arial" panose="020B0604020202020204" pitchFamily="34" charset="0"/>
                          <a:ea typeface="+mn-ea"/>
                          <a:cs typeface="+mn-cs"/>
                        </a:rPr>
                        <a:t>Jan-2021</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FSMA Iceland is a dedicated patient organisation for SMA patients and caregivers; they seek to protect the interests of SMA patients and relatives through fundraising, disseminating information to patients and to the media and to promote the communication and empathy towards SMA patients.</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FSMAs political mandate is not clear beyond their dissemination of information through the media.</a:t>
                      </a:r>
                      <a:r>
                        <a:rPr kumimoji="0" lang="en-US" sz="1200" b="0" i="0" u="none" strike="noStrike" kern="1200" cap="none" spc="0" normalizeH="0" baseline="30000" noProof="0">
                          <a:ln>
                            <a:noFill/>
                          </a:ln>
                          <a:solidFill>
                            <a:srgbClr val="404040"/>
                          </a:solidFill>
                          <a:effectLst/>
                          <a:uLnTx/>
                          <a:uFillTx/>
                          <a:latin typeface="+mn-lt"/>
                          <a:ea typeface="+mn-ea"/>
                          <a:cs typeface="+mn-cs"/>
                        </a:rPr>
                        <a:t>[4]</a:t>
                      </a:r>
                    </a:p>
                    <a:p>
                      <a:pPr marL="628632"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FSMA is a member of SMA Europe and is closely affiliated with </a:t>
                      </a:r>
                      <a:r>
                        <a:rPr kumimoji="0" lang="en-US" sz="1200" b="0" i="0" u="none" strike="noStrike" kern="1200" cap="none" spc="0" normalizeH="0" baseline="0" noProof="0" err="1">
                          <a:ln>
                            <a:noFill/>
                          </a:ln>
                          <a:solidFill>
                            <a:srgbClr val="404040"/>
                          </a:solidFill>
                          <a:effectLst/>
                          <a:uLnTx/>
                          <a:uFillTx/>
                          <a:latin typeface="+mn-lt"/>
                          <a:ea typeface="+mn-ea"/>
                          <a:cs typeface="+mn-cs"/>
                        </a:rPr>
                        <a:t>CurSMA</a:t>
                      </a:r>
                      <a:r>
                        <a:rPr kumimoji="0" lang="en-US" sz="1200" b="0" i="0" u="none" strike="noStrike" kern="1200" cap="none" spc="0" normalizeH="0" baseline="0" noProof="0">
                          <a:ln>
                            <a:noFill/>
                          </a:ln>
                          <a:solidFill>
                            <a:srgbClr val="404040"/>
                          </a:solidFill>
                          <a:effectLst/>
                          <a:uLnTx/>
                          <a:uFillTx/>
                          <a:latin typeface="+mn-lt"/>
                          <a:ea typeface="+mn-ea"/>
                          <a:cs typeface="+mn-cs"/>
                        </a:rPr>
                        <a:t>, the American patient organisation. FSMA funding is pooled with the funding raised by </a:t>
                      </a:r>
                      <a:r>
                        <a:rPr kumimoji="0" lang="en-US" sz="1200" b="0" i="0" u="none" strike="noStrike" kern="1200" cap="none" spc="0" normalizeH="0" baseline="0" noProof="0" err="1">
                          <a:ln>
                            <a:noFill/>
                          </a:ln>
                          <a:solidFill>
                            <a:srgbClr val="404040"/>
                          </a:solidFill>
                          <a:effectLst/>
                          <a:uLnTx/>
                          <a:uFillTx/>
                          <a:latin typeface="+mn-lt"/>
                          <a:ea typeface="+mn-ea"/>
                          <a:cs typeface="+mn-cs"/>
                        </a:rPr>
                        <a:t>CureSMA</a:t>
                      </a:r>
                      <a:r>
                        <a:rPr kumimoji="0" lang="en-US" sz="1200" b="0" i="0" u="none" strike="noStrike" kern="1200" cap="none" spc="0" normalizeH="0" baseline="0" noProof="0">
                          <a:ln>
                            <a:noFill/>
                          </a:ln>
                          <a:solidFill>
                            <a:srgbClr val="404040"/>
                          </a:solidFill>
                          <a:effectLst/>
                          <a:uLnTx/>
                          <a:uFillTx/>
                          <a:latin typeface="+mn-lt"/>
                          <a:ea typeface="+mn-ea"/>
                          <a:cs typeface="+mn-cs"/>
                        </a:rPr>
                        <a:t>.</a:t>
                      </a:r>
                      <a:r>
                        <a:rPr kumimoji="0" lang="en-US" sz="1200" b="0" i="0" u="none" strike="noStrike" kern="1200" cap="none" spc="0" normalizeH="0" baseline="30000" noProof="0">
                          <a:ln>
                            <a:noFill/>
                          </a:ln>
                          <a:solidFill>
                            <a:srgbClr val="404040"/>
                          </a:solidFill>
                          <a:effectLst/>
                          <a:uLnTx/>
                          <a:uFillTx/>
                          <a:latin typeface="+mn-lt"/>
                          <a:ea typeface="+mn-ea"/>
                          <a:cs typeface="+mn-cs"/>
                        </a:rPr>
                        <a:t>[5]</a:t>
                      </a:r>
                    </a:p>
                    <a:p>
                      <a:pPr marL="171450" marR="0" lvl="0"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err="1">
                          <a:ln>
                            <a:noFill/>
                          </a:ln>
                          <a:solidFill>
                            <a:srgbClr val="404040"/>
                          </a:solidFill>
                          <a:effectLst/>
                          <a:uLnTx/>
                          <a:uFillTx/>
                          <a:latin typeface="+mn-lt"/>
                          <a:ea typeface="+mn-ea"/>
                          <a:cs typeface="+mn-cs"/>
                        </a:rPr>
                        <a:t>Einstök</a:t>
                      </a:r>
                      <a:r>
                        <a:rPr kumimoji="0" lang="en-US" sz="1200" b="0" i="0" u="none" strike="noStrike" kern="1200" cap="none" spc="0" normalizeH="0" baseline="0" noProof="0">
                          <a:ln>
                            <a:noFill/>
                          </a:ln>
                          <a:solidFill>
                            <a:srgbClr val="404040"/>
                          </a:solidFill>
                          <a:effectLst/>
                          <a:uLnTx/>
                          <a:uFillTx/>
                          <a:latin typeface="+mn-lt"/>
                          <a:ea typeface="+mn-ea"/>
                          <a:cs typeface="+mn-cs"/>
                        </a:rPr>
                        <a:t> </a:t>
                      </a:r>
                      <a:r>
                        <a:rPr kumimoji="0" lang="en-US" sz="1200" b="0" i="0" u="none" strike="noStrike" kern="1200" cap="none" spc="0" normalizeH="0" baseline="0" noProof="0" err="1">
                          <a:ln>
                            <a:noFill/>
                          </a:ln>
                          <a:solidFill>
                            <a:srgbClr val="404040"/>
                          </a:solidFill>
                          <a:effectLst/>
                          <a:uLnTx/>
                          <a:uFillTx/>
                          <a:latin typeface="+mn-lt"/>
                          <a:ea typeface="+mn-ea"/>
                          <a:cs typeface="+mn-cs"/>
                        </a:rPr>
                        <a:t>börn</a:t>
                      </a:r>
                      <a:r>
                        <a:rPr kumimoji="0" lang="en-US" sz="1200" b="0" i="0" u="none" strike="noStrike" kern="1200" cap="none" spc="0" normalizeH="0" baseline="0" noProof="0">
                          <a:ln>
                            <a:noFill/>
                          </a:ln>
                          <a:solidFill>
                            <a:srgbClr val="404040"/>
                          </a:solidFill>
                          <a:effectLst/>
                          <a:uLnTx/>
                          <a:uFillTx/>
                          <a:latin typeface="+mn-lt"/>
                          <a:ea typeface="+mn-ea"/>
                          <a:cs typeface="+mn-cs"/>
                        </a:rPr>
                        <a:t> is a charitable organisation that supports children with rare, serious illnesses and their relatives both inside and outside the hospital. Part of this support is to participate in co-operation with public bodies on rare diseases and work on educating the public.</a:t>
                      </a:r>
                      <a:r>
                        <a:rPr kumimoji="0" lang="en-US" sz="1200" b="0" i="0" u="none" strike="noStrike" kern="1200" cap="none" spc="0" normalizeH="0" baseline="30000" noProof="0">
                          <a:ln>
                            <a:noFill/>
                          </a:ln>
                          <a:solidFill>
                            <a:srgbClr val="404040"/>
                          </a:solidFill>
                          <a:effectLst/>
                          <a:uLnTx/>
                          <a:uFillTx/>
                          <a:latin typeface="+mn-lt"/>
                          <a:ea typeface="+mn-ea"/>
                          <a:cs typeface="+mn-cs"/>
                        </a:rPr>
                        <a:t>[1]</a:t>
                      </a:r>
                    </a:p>
                    <a:p>
                      <a:pPr marL="533400" marR="0" lvl="1" indent="-171450" algn="l" defTabSz="914363"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For rare disease week in 2021, </a:t>
                      </a:r>
                      <a:r>
                        <a:rPr kumimoji="0" lang="en-US" sz="1200" b="0" i="0" u="none" strike="noStrike" kern="1200" cap="none" spc="0" normalizeH="0" baseline="0" noProof="0" err="1">
                          <a:ln>
                            <a:noFill/>
                          </a:ln>
                          <a:solidFill>
                            <a:srgbClr val="404040"/>
                          </a:solidFill>
                          <a:effectLst/>
                          <a:uLnTx/>
                          <a:uFillTx/>
                          <a:latin typeface="+mn-lt"/>
                          <a:ea typeface="+mn-ea"/>
                          <a:cs typeface="+mn-cs"/>
                        </a:rPr>
                        <a:t>Einstök</a:t>
                      </a:r>
                      <a:r>
                        <a:rPr kumimoji="0" lang="en-US" sz="1200" b="0" i="0" u="none" strike="noStrike" kern="1200" cap="none" spc="0" normalizeH="0" baseline="0" noProof="0">
                          <a:ln>
                            <a:noFill/>
                          </a:ln>
                          <a:solidFill>
                            <a:srgbClr val="404040"/>
                          </a:solidFill>
                          <a:effectLst/>
                          <a:uLnTx/>
                          <a:uFillTx/>
                          <a:latin typeface="+mn-lt"/>
                          <a:ea typeface="+mn-ea"/>
                          <a:cs typeface="+mn-cs"/>
                        </a:rPr>
                        <a:t> </a:t>
                      </a:r>
                      <a:r>
                        <a:rPr kumimoji="0" lang="en-US" sz="1200" b="0" i="0" u="none" strike="noStrike" kern="1200" cap="none" spc="0" normalizeH="0" baseline="0" noProof="0" err="1">
                          <a:ln>
                            <a:noFill/>
                          </a:ln>
                          <a:solidFill>
                            <a:srgbClr val="404040"/>
                          </a:solidFill>
                          <a:effectLst/>
                          <a:uLnTx/>
                          <a:uFillTx/>
                          <a:latin typeface="+mn-lt"/>
                          <a:ea typeface="+mn-ea"/>
                          <a:cs typeface="+mn-cs"/>
                        </a:rPr>
                        <a:t>börn</a:t>
                      </a:r>
                      <a:r>
                        <a:rPr kumimoji="0" lang="en-US" sz="1200" b="0" i="0" u="none" strike="noStrike" kern="1200" cap="none" spc="0" normalizeH="0" baseline="0" noProof="0">
                          <a:ln>
                            <a:noFill/>
                          </a:ln>
                          <a:solidFill>
                            <a:srgbClr val="404040"/>
                          </a:solidFill>
                          <a:effectLst/>
                          <a:uLnTx/>
                          <a:uFillTx/>
                          <a:latin typeface="+mn-lt"/>
                          <a:ea typeface="+mn-ea"/>
                          <a:cs typeface="+mn-cs"/>
                        </a:rPr>
                        <a:t> are sponsoring a televised documentary that will be broadcasted to highlight what Iceland is doing (and not doing) to support patients with rare disease.</a:t>
                      </a:r>
                      <a:r>
                        <a:rPr kumimoji="0" lang="en-US" sz="1200" b="0" i="0" u="none" strike="noStrike" kern="1200" cap="none" spc="0" normalizeH="0" baseline="30000" noProof="0">
                          <a:ln>
                            <a:noFill/>
                          </a:ln>
                          <a:solidFill>
                            <a:srgbClr val="404040"/>
                          </a:solidFill>
                          <a:effectLst/>
                          <a:uLnTx/>
                          <a:uFillTx/>
                          <a:latin typeface="+mn-lt"/>
                          <a:ea typeface="+mn-ea"/>
                          <a:cs typeface="+mn-cs"/>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FFC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19984816"/>
                  </a:ext>
                </a:extLst>
              </a:tr>
            </a:tbl>
          </a:graphicData>
        </a:graphic>
      </p:graphicFrame>
      <p:sp>
        <p:nvSpPr>
          <p:cNvPr id="15" name="Rectangle 14">
            <a:extLst>
              <a:ext uri="{FF2B5EF4-FFF2-40B4-BE49-F238E27FC236}">
                <a16:creationId xmlns:a16="http://schemas.microsoft.com/office/drawing/2014/main" id="{24C668B6-667C-4324-A84F-09C9647E014F}"/>
              </a:ext>
            </a:extLst>
          </p:cNvPr>
          <p:cNvSpPr/>
          <p:nvPr/>
        </p:nvSpPr>
        <p:spPr>
          <a:xfrm rot="16200000">
            <a:off x="-814137" y="2324044"/>
            <a:ext cx="2082300"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Political leadership &amp; policy</a:t>
            </a:r>
          </a:p>
        </p:txBody>
      </p:sp>
      <p:sp>
        <p:nvSpPr>
          <p:cNvPr id="23" name="Rectangle 22">
            <a:extLst>
              <a:ext uri="{FF2B5EF4-FFF2-40B4-BE49-F238E27FC236}">
                <a16:creationId xmlns:a16="http://schemas.microsoft.com/office/drawing/2014/main" id="{83699F93-4937-4DF6-A05D-D533159C617C}"/>
              </a:ext>
            </a:extLst>
          </p:cNvPr>
          <p:cNvSpPr/>
          <p:nvPr/>
        </p:nvSpPr>
        <p:spPr>
          <a:xfrm>
            <a:off x="0" y="1493820"/>
            <a:ext cx="144000" cy="76049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8E7C9F5A-1403-4E87-ADEC-E9CDEB6F9779}"/>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A1DD4F8F-A6C2-4C3F-A0B0-74A04F8473CD}"/>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11664AF5-D6D7-47F0-81DB-DE7654599424}"/>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8" name="Rectangle 37">
            <a:extLst>
              <a:ext uri="{FF2B5EF4-FFF2-40B4-BE49-F238E27FC236}">
                <a16:creationId xmlns:a16="http://schemas.microsoft.com/office/drawing/2014/main" id="{A6618733-9E36-4709-AE1A-D01A5E3A8EFF}"/>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1" name="Picture 30">
            <a:extLst>
              <a:ext uri="{FF2B5EF4-FFF2-40B4-BE49-F238E27FC236}">
                <a16:creationId xmlns:a16="http://schemas.microsoft.com/office/drawing/2014/main" id="{6FF53ECC-6E0F-49CC-8B8E-7013CF011CF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grpSp>
        <p:nvGrpSpPr>
          <p:cNvPr id="41" name="Group 40">
            <a:extLst>
              <a:ext uri="{FF2B5EF4-FFF2-40B4-BE49-F238E27FC236}">
                <a16:creationId xmlns:a16="http://schemas.microsoft.com/office/drawing/2014/main" id="{8F7ADD2F-5267-409C-AB24-88C71068F525}"/>
              </a:ext>
            </a:extLst>
          </p:cNvPr>
          <p:cNvGrpSpPr/>
          <p:nvPr/>
        </p:nvGrpSpPr>
        <p:grpSpPr>
          <a:xfrm>
            <a:off x="695325" y="6144081"/>
            <a:ext cx="8921891" cy="844627"/>
            <a:chOff x="612292" y="6134319"/>
            <a:chExt cx="8921891" cy="844627"/>
          </a:xfrm>
        </p:grpSpPr>
        <p:sp>
          <p:nvSpPr>
            <p:cNvPr id="42" name="Text Placeholder 3">
              <a:extLst>
                <a:ext uri="{FF2B5EF4-FFF2-40B4-BE49-F238E27FC236}">
                  <a16:creationId xmlns:a16="http://schemas.microsoft.com/office/drawing/2014/main" id="{17C99972-3B58-4EAC-A566-3CEB900691BB}"/>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43" name="Rectangle 42">
              <a:extLst>
                <a:ext uri="{FF2B5EF4-FFF2-40B4-BE49-F238E27FC236}">
                  <a16:creationId xmlns:a16="http://schemas.microsoft.com/office/drawing/2014/main" id="{975EF1D1-AF0E-40A7-845D-A8428D13E1DA}"/>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44" name="Rectangle 43">
              <a:extLst>
                <a:ext uri="{FF2B5EF4-FFF2-40B4-BE49-F238E27FC236}">
                  <a16:creationId xmlns:a16="http://schemas.microsoft.com/office/drawing/2014/main" id="{0055A2F9-1078-4269-865F-696A72F18B1A}"/>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45" name="Rectangle 44">
              <a:extLst>
                <a:ext uri="{FF2B5EF4-FFF2-40B4-BE49-F238E27FC236}">
                  <a16:creationId xmlns:a16="http://schemas.microsoft.com/office/drawing/2014/main" id="{3E8AC8AA-149F-4D7E-A0CB-46436C787AF2}"/>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46" name="Text Placeholder 3">
              <a:extLst>
                <a:ext uri="{FF2B5EF4-FFF2-40B4-BE49-F238E27FC236}">
                  <a16:creationId xmlns:a16="http://schemas.microsoft.com/office/drawing/2014/main" id="{98F15117-42F6-4A19-B645-D4F97F58653A}"/>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47" name="Rectangle 46">
              <a:extLst>
                <a:ext uri="{FF2B5EF4-FFF2-40B4-BE49-F238E27FC236}">
                  <a16:creationId xmlns:a16="http://schemas.microsoft.com/office/drawing/2014/main" id="{B944FD9B-C656-40F8-B989-44D343975C73}"/>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8" name="Rectangle 47">
              <a:extLst>
                <a:ext uri="{FF2B5EF4-FFF2-40B4-BE49-F238E27FC236}">
                  <a16:creationId xmlns:a16="http://schemas.microsoft.com/office/drawing/2014/main" id="{49C70F1C-4329-4B87-B225-E4BBD07ECDE6}"/>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9" name="Rectangle 48">
              <a:extLst>
                <a:ext uri="{FF2B5EF4-FFF2-40B4-BE49-F238E27FC236}">
                  <a16:creationId xmlns:a16="http://schemas.microsoft.com/office/drawing/2014/main" id="{78043406-9F76-4822-B522-DA27A55A3D47}"/>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0" name="Text Placeholder 3">
              <a:extLst>
                <a:ext uri="{FF2B5EF4-FFF2-40B4-BE49-F238E27FC236}">
                  <a16:creationId xmlns:a16="http://schemas.microsoft.com/office/drawing/2014/main" id="{C15271A7-8D8E-4C36-8F15-CFAC3217A01B}"/>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1" name="Right Bracket 50">
              <a:extLst>
                <a:ext uri="{FF2B5EF4-FFF2-40B4-BE49-F238E27FC236}">
                  <a16:creationId xmlns:a16="http://schemas.microsoft.com/office/drawing/2014/main" id="{241C014E-06D6-40B8-93E9-CE836BB8B169}"/>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2" name="Rectangle 51">
              <a:extLst>
                <a:ext uri="{FF2B5EF4-FFF2-40B4-BE49-F238E27FC236}">
                  <a16:creationId xmlns:a16="http://schemas.microsoft.com/office/drawing/2014/main" id="{649A0110-5D45-4658-B9A7-65FD93A77B1E}"/>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53" name="Rectangle 52">
              <a:extLst>
                <a:ext uri="{FF2B5EF4-FFF2-40B4-BE49-F238E27FC236}">
                  <a16:creationId xmlns:a16="http://schemas.microsoft.com/office/drawing/2014/main" id="{12918800-237D-4711-B06E-40B81E5C2009}"/>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9DF24726-BB5E-4123-BF2D-9C0C3EF91702}"/>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6A3B4FFE-1F79-4704-A734-B805DCB8B8EF}"/>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56" name="Graphic 47" descr="Map with pin">
              <a:extLst>
                <a:ext uri="{FF2B5EF4-FFF2-40B4-BE49-F238E27FC236}">
                  <a16:creationId xmlns:a16="http://schemas.microsoft.com/office/drawing/2014/main" id="{E48AAF0F-7188-4490-8CE6-3B10F643482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7" name="Graphic 67" descr="DNA">
              <a:extLst>
                <a:ext uri="{FF2B5EF4-FFF2-40B4-BE49-F238E27FC236}">
                  <a16:creationId xmlns:a16="http://schemas.microsoft.com/office/drawing/2014/main" id="{6A6EA30A-90E6-46EA-A82D-9578B2680F6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70" name="Rectangle 69">
              <a:extLst>
                <a:ext uri="{FF2B5EF4-FFF2-40B4-BE49-F238E27FC236}">
                  <a16:creationId xmlns:a16="http://schemas.microsoft.com/office/drawing/2014/main" id="{4CD6F283-6F37-402E-B4DA-9AB6EE645D8F}"/>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71" name="Rectangle 70">
              <a:extLst>
                <a:ext uri="{FF2B5EF4-FFF2-40B4-BE49-F238E27FC236}">
                  <a16:creationId xmlns:a16="http://schemas.microsoft.com/office/drawing/2014/main" id="{66BC62A1-7409-498F-9814-D5EB28EDF9B9}"/>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381892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5"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Healthcare system preparedness</a:t>
            </a:r>
            <a:br>
              <a:rPr lang="en-US"/>
            </a:br>
            <a:endParaRPr lang="en-US"/>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1635730334"/>
              </p:ext>
            </p:extLst>
          </p:nvPr>
        </p:nvGraphicFramePr>
        <p:xfrm>
          <a:off x="711199" y="1179723"/>
          <a:ext cx="11160000" cy="4517653"/>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3141558827"/>
                    </a:ext>
                  </a:extLst>
                </a:gridCol>
              </a:tblGrid>
              <a:tr h="376655">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1626398">
                <a:tc>
                  <a:txBody>
                    <a:bodyPr/>
                    <a:lstStyle/>
                    <a:p>
                      <a:pPr algn="ctr">
                        <a:spcAft>
                          <a:spcPts val="600"/>
                        </a:spcAft>
                      </a:pPr>
                      <a:r>
                        <a:rPr lang="en-US" sz="1200" b="1" dirty="0">
                          <a:solidFill>
                            <a:schemeClr val="bg1"/>
                          </a:solidFill>
                        </a:rPr>
                        <a:t>Epidemiology Estimate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chemeClr val="bg1"/>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FSMA Iceland estimate that one in every 6,000 (16.7 per 100,000) children born in Iceland has SMA.</a:t>
                      </a:r>
                      <a:r>
                        <a:rPr kumimoji="0" lang="en-US" sz="1200" b="0" i="0" u="none" strike="noStrike" kern="1200" cap="none" spc="0" normalizeH="0" baseline="30000" noProof="0">
                          <a:ln>
                            <a:noFill/>
                          </a:ln>
                          <a:solidFill>
                            <a:srgbClr val="404040"/>
                          </a:solidFill>
                          <a:effectLst/>
                          <a:uLnTx/>
                          <a:uFillTx/>
                          <a:latin typeface="+mn-lt"/>
                          <a:ea typeface="+mn-ea"/>
                          <a:cs typeface="+mn-cs"/>
                        </a:rPr>
                        <a:t>[1]</a:t>
                      </a:r>
                      <a:r>
                        <a:rPr kumimoji="0" lang="en-US" sz="1200" b="0" i="0" u="none" strike="noStrike" kern="1200" cap="none" spc="0" normalizeH="0" baseline="0" noProof="0">
                          <a:ln>
                            <a:noFill/>
                          </a:ln>
                          <a:solidFill>
                            <a:srgbClr val="404040"/>
                          </a:solidFill>
                          <a:effectLst/>
                          <a:uLnTx/>
                          <a:uFillTx/>
                          <a:latin typeface="+mn-lt"/>
                          <a:ea typeface="+mn-ea"/>
                          <a:cs typeface="+mn-cs"/>
                        </a:rPr>
                        <a:t> </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It is not clear what the source of this estimate is.</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Given an approximate annual number of births of 4,500 – this means just 0 – 1 patient per year would be born with SMA.</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An epidemiological study was conducted in Iceland in 1999 which found an incidence of 13.7 per 100,000 live births. An analysis in 2017 commented that this is likely to be an accurate report given the small population in Iceland making it easier to identify all patients. There has not been a more recent epidemiological estimate than this.</a:t>
                      </a:r>
                      <a:r>
                        <a:rPr kumimoji="0" lang="en-US" sz="1200" b="0" i="0" u="none" strike="noStrike" kern="1200" cap="none" spc="0" normalizeH="0" baseline="30000" noProof="0">
                          <a:ln>
                            <a:noFill/>
                          </a:ln>
                          <a:solidFill>
                            <a:srgbClr val="404040"/>
                          </a:solidFill>
                          <a:effectLst/>
                          <a:uLnTx/>
                          <a:uFillTx/>
                          <a:latin typeface="+mn-lt"/>
                          <a:ea typeface="+mn-ea"/>
                          <a:cs typeface="+mn-cs"/>
                        </a:rPr>
                        <a:t>[2,3]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10890321"/>
                  </a:ext>
                </a:extLst>
              </a:tr>
              <a:tr h="731547">
                <a:tc>
                  <a:txBody>
                    <a:bodyPr/>
                    <a:lstStyle/>
                    <a:p>
                      <a:pPr algn="ctr"/>
                      <a:r>
                        <a:rPr lang="en-US" sz="1200" b="1" dirty="0">
                          <a:solidFill>
                            <a:schemeClr val="bg1"/>
                          </a:solidFill>
                        </a:rPr>
                        <a:t>National SMA patient registry</a:t>
                      </a:r>
                    </a:p>
                    <a:p>
                      <a:pPr algn="ctr"/>
                      <a:endParaRPr lang="en-US" sz="1200" b="1" dirty="0">
                        <a:solidFill>
                          <a:schemeClr val="bg1"/>
                        </a:solidFill>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There is no national registry set-up to collect information on SMA patients however, all patients are managed from a single university hospital in Reykjavik which therefore has clinical records for all SMA patients in the country.</a:t>
                      </a:r>
                      <a:r>
                        <a:rPr lang="en-US" sz="1200" baseline="30000"/>
                        <a:t> [5]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74474360"/>
                  </a:ext>
                </a:extLst>
              </a:tr>
              <a:tr h="1476000">
                <a:tc>
                  <a:txBody>
                    <a:bodyPr/>
                    <a:lstStyle/>
                    <a:p>
                      <a:pPr algn="ctr">
                        <a:spcAft>
                          <a:spcPts val="600"/>
                        </a:spcAft>
                      </a:pPr>
                      <a:r>
                        <a:rPr lang="en-US" sz="1200" b="1" dirty="0">
                          <a:solidFill>
                            <a:schemeClr val="bg1"/>
                          </a:solidFill>
                        </a:rPr>
                        <a:t>Infrastructure</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Jan-2021</a:t>
                      </a:r>
                    </a:p>
                  </a:txBody>
                  <a:tcPr marL="0" marR="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404040"/>
                          </a:solidFill>
                          <a:effectLst/>
                          <a:uLnTx/>
                          <a:uFillTx/>
                          <a:latin typeface="+mn-lt"/>
                          <a:ea typeface="+mn-ea"/>
                          <a:cs typeface="+mn-cs"/>
                        </a:rPr>
                        <a:t>All specialised services are provided at </a:t>
                      </a:r>
                      <a:r>
                        <a:rPr lang="en-US" sz="1200" err="1"/>
                        <a:t>Landspítali</a:t>
                      </a:r>
                      <a:r>
                        <a:rPr lang="en-US" sz="1200"/>
                        <a:t> University Hospital in Reykjavik; this includes pediatric neurology through which SMA patients are managed.</a:t>
                      </a:r>
                      <a:r>
                        <a:rPr lang="en-US" sz="1200" baseline="30000"/>
                        <a:t>[5]</a:t>
                      </a:r>
                    </a:p>
                    <a:p>
                      <a:pPr marL="628632" marR="0" lvl="1"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According to orphanet, this centre does not have classification as a designated centre of excellence.</a:t>
                      </a:r>
                      <a:r>
                        <a:rPr lang="en-US" sz="1200" baseline="30000"/>
                        <a:t>[6]</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However, given that Iceland only has a total population of just 341,243 and 60% of the population live in and around Reykjavik, this is not likely to limit access to the relevant services.</a:t>
                      </a:r>
                      <a:r>
                        <a:rPr lang="en-US" sz="1200" baseline="30000"/>
                        <a:t>[7]</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a:t>A study conducted by the WHO estimated that there were 7 neurologists in Iceland per 100,000 population.</a:t>
                      </a:r>
                      <a:r>
                        <a:rPr lang="en-GB" sz="1200" baseline="30000"/>
                        <a:t>[4]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00B05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984998807"/>
                  </a:ext>
                </a:extLst>
              </a:tr>
            </a:tbl>
          </a:graphicData>
        </a:graphic>
      </p:graphicFrame>
      <p:sp>
        <p:nvSpPr>
          <p:cNvPr id="16" name="Rectangle 15">
            <a:extLst>
              <a:ext uri="{FF2B5EF4-FFF2-40B4-BE49-F238E27FC236}">
                <a16:creationId xmlns:a16="http://schemas.microsoft.com/office/drawing/2014/main" id="{0A85E039-550A-4570-98FD-F9BDEB01E733}"/>
              </a:ext>
            </a:extLst>
          </p:cNvPr>
          <p:cNvSpPr/>
          <p:nvPr/>
        </p:nvSpPr>
        <p:spPr>
          <a:xfrm rot="16200000">
            <a:off x="-983890" y="3254286"/>
            <a:ext cx="2421808"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Healthcare system preparedness</a:t>
            </a:r>
          </a:p>
        </p:txBody>
      </p:sp>
      <p:sp>
        <p:nvSpPr>
          <p:cNvPr id="23" name="Rectangle 22">
            <a:extLst>
              <a:ext uri="{FF2B5EF4-FFF2-40B4-BE49-F238E27FC236}">
                <a16:creationId xmlns:a16="http://schemas.microsoft.com/office/drawing/2014/main" id="{3A57BC34-866B-47E6-BF80-B2430B94C1D8}"/>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7C5BD2E6-3864-4B4E-B164-A875065B1221}"/>
              </a:ext>
            </a:extLst>
          </p:cNvPr>
          <p:cNvSpPr/>
          <p:nvPr/>
        </p:nvSpPr>
        <p:spPr>
          <a:xfrm>
            <a:off x="0" y="2254313"/>
            <a:ext cx="144000" cy="960835"/>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86B1C5BF-A7E5-4B10-B95C-6810A3C899F4}"/>
              </a:ext>
            </a:extLst>
          </p:cNvPr>
          <p:cNvSpPr/>
          <p:nvPr/>
        </p:nvSpPr>
        <p:spPr>
          <a:xfrm>
            <a:off x="0" y="3222917"/>
            <a:ext cx="144000" cy="61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05E4FD91-33A3-441C-BE84-394E77AB6F5F}"/>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0BEB6B8C-1929-43D4-95F8-1532D95D030B}"/>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39" name="Picture 38">
            <a:extLst>
              <a:ext uri="{FF2B5EF4-FFF2-40B4-BE49-F238E27FC236}">
                <a16:creationId xmlns:a16="http://schemas.microsoft.com/office/drawing/2014/main" id="{14343CB2-60A0-4196-B0D5-BB787584289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grpSp>
        <p:nvGrpSpPr>
          <p:cNvPr id="32" name="Group 31">
            <a:extLst>
              <a:ext uri="{FF2B5EF4-FFF2-40B4-BE49-F238E27FC236}">
                <a16:creationId xmlns:a16="http://schemas.microsoft.com/office/drawing/2014/main" id="{341C8E50-CDE6-48A4-8E08-2CA09A13A20C}"/>
              </a:ext>
            </a:extLst>
          </p:cNvPr>
          <p:cNvGrpSpPr/>
          <p:nvPr/>
        </p:nvGrpSpPr>
        <p:grpSpPr>
          <a:xfrm>
            <a:off x="695325" y="6144081"/>
            <a:ext cx="8921891" cy="844627"/>
            <a:chOff x="612292" y="6134319"/>
            <a:chExt cx="8921891" cy="844627"/>
          </a:xfrm>
        </p:grpSpPr>
        <p:sp>
          <p:nvSpPr>
            <p:cNvPr id="33" name="Text Placeholder 3">
              <a:extLst>
                <a:ext uri="{FF2B5EF4-FFF2-40B4-BE49-F238E27FC236}">
                  <a16:creationId xmlns:a16="http://schemas.microsoft.com/office/drawing/2014/main" id="{0B582291-90BF-45BF-9864-D80A189BB224}"/>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4" name="Rectangle 33">
              <a:extLst>
                <a:ext uri="{FF2B5EF4-FFF2-40B4-BE49-F238E27FC236}">
                  <a16:creationId xmlns:a16="http://schemas.microsoft.com/office/drawing/2014/main" id="{64111601-8D3B-4740-9779-ACC543257E94}"/>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5" name="Rectangle 34">
              <a:extLst>
                <a:ext uri="{FF2B5EF4-FFF2-40B4-BE49-F238E27FC236}">
                  <a16:creationId xmlns:a16="http://schemas.microsoft.com/office/drawing/2014/main" id="{E280DF43-22EF-46A2-8831-54A204C83ACE}"/>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6" name="Rectangle 35">
              <a:extLst>
                <a:ext uri="{FF2B5EF4-FFF2-40B4-BE49-F238E27FC236}">
                  <a16:creationId xmlns:a16="http://schemas.microsoft.com/office/drawing/2014/main" id="{58608D6D-3ABF-4B73-8359-9728BCAE289B}"/>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7" name="Text Placeholder 3">
              <a:extLst>
                <a:ext uri="{FF2B5EF4-FFF2-40B4-BE49-F238E27FC236}">
                  <a16:creationId xmlns:a16="http://schemas.microsoft.com/office/drawing/2014/main" id="{B59F4A2B-AC83-476C-B1CB-15CE0E99519A}"/>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38" name="Rectangle 37">
              <a:extLst>
                <a:ext uri="{FF2B5EF4-FFF2-40B4-BE49-F238E27FC236}">
                  <a16:creationId xmlns:a16="http://schemas.microsoft.com/office/drawing/2014/main" id="{B6F744E2-296B-4D1C-B95E-CD3140267E76}"/>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3" name="Rectangle 42">
              <a:extLst>
                <a:ext uri="{FF2B5EF4-FFF2-40B4-BE49-F238E27FC236}">
                  <a16:creationId xmlns:a16="http://schemas.microsoft.com/office/drawing/2014/main" id="{95FB20C3-F81C-4525-AFE5-39A648C4433F}"/>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50" name="Rectangle 49">
              <a:extLst>
                <a:ext uri="{FF2B5EF4-FFF2-40B4-BE49-F238E27FC236}">
                  <a16:creationId xmlns:a16="http://schemas.microsoft.com/office/drawing/2014/main" id="{80189689-AFE1-430B-AD77-31A7AB485571}"/>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51" name="Text Placeholder 3">
              <a:extLst>
                <a:ext uri="{FF2B5EF4-FFF2-40B4-BE49-F238E27FC236}">
                  <a16:creationId xmlns:a16="http://schemas.microsoft.com/office/drawing/2014/main" id="{4510DAF5-CB21-4CC4-964B-D5C189CF30D8}"/>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52" name="Right Bracket 51">
              <a:extLst>
                <a:ext uri="{FF2B5EF4-FFF2-40B4-BE49-F238E27FC236}">
                  <a16:creationId xmlns:a16="http://schemas.microsoft.com/office/drawing/2014/main" id="{C63F440C-B5D3-4193-9E32-1FE7BDAE6854}"/>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53" name="Rectangle 52">
              <a:extLst>
                <a:ext uri="{FF2B5EF4-FFF2-40B4-BE49-F238E27FC236}">
                  <a16:creationId xmlns:a16="http://schemas.microsoft.com/office/drawing/2014/main" id="{084C618E-9651-41F0-895F-622CEBEF6C69}"/>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1FCC6C15-AF1A-465E-8F77-140C6BCF2582}"/>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AA0AB5EF-E91A-4500-8AAA-9F250EA22B8B}"/>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56" name="Rectangle 55">
              <a:extLst>
                <a:ext uri="{FF2B5EF4-FFF2-40B4-BE49-F238E27FC236}">
                  <a16:creationId xmlns:a16="http://schemas.microsoft.com/office/drawing/2014/main" id="{EA0D646C-F404-445F-BB52-A746D799D6F0}"/>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57" name="Graphic 47" descr="Map with pin">
              <a:extLst>
                <a:ext uri="{FF2B5EF4-FFF2-40B4-BE49-F238E27FC236}">
                  <a16:creationId xmlns:a16="http://schemas.microsoft.com/office/drawing/2014/main" id="{9CFC182B-0BD4-42A2-BABA-5FF86C11E5C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67" name="Graphic 67" descr="DNA">
              <a:extLst>
                <a:ext uri="{FF2B5EF4-FFF2-40B4-BE49-F238E27FC236}">
                  <a16:creationId xmlns:a16="http://schemas.microsoft.com/office/drawing/2014/main" id="{665038F2-D464-49B7-93D7-87FF4AB2D48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68" name="Rectangle 67">
              <a:extLst>
                <a:ext uri="{FF2B5EF4-FFF2-40B4-BE49-F238E27FC236}">
                  <a16:creationId xmlns:a16="http://schemas.microsoft.com/office/drawing/2014/main" id="{E76056AD-B223-422C-A512-A40D82052669}"/>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69" name="Rectangle 68">
              <a:extLst>
                <a:ext uri="{FF2B5EF4-FFF2-40B4-BE49-F238E27FC236}">
                  <a16:creationId xmlns:a16="http://schemas.microsoft.com/office/drawing/2014/main" id="{53437626-92EF-41E8-B0D7-BF451E56F79D}"/>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353876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BC68896-FC20-4F7A-A43B-655D2810BB14}"/>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39" name="think-cell Slide" r:id="rId6" imgW="359" imgH="360" progId="TCLayout.ActiveDocument.1">
                  <p:embed/>
                </p:oleObj>
              </mc:Choice>
              <mc:Fallback>
                <p:oleObj name="think-cell Slide" r:id="rId6" imgW="359" imgH="360" progId="TCLayout.ActiveDocument.1">
                  <p:embed/>
                  <p:pic>
                    <p:nvPicPr>
                      <p:cNvPr id="7" name="Object 6" hidden="1">
                        <a:extLst>
                          <a:ext uri="{FF2B5EF4-FFF2-40B4-BE49-F238E27FC236}">
                            <a16:creationId xmlns:a16="http://schemas.microsoft.com/office/drawing/2014/main" id="{6BC68896-FC20-4F7A-A43B-655D2810BB14}"/>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4C19769-C9CD-4994-81A6-43B826998D5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DF131541-4DE9-4EE3-88A1-B68AEED62F58}"/>
              </a:ext>
            </a:extLst>
          </p:cNvPr>
          <p:cNvSpPr>
            <a:spLocks noGrp="1"/>
          </p:cNvSpPr>
          <p:nvPr>
            <p:ph type="title"/>
          </p:nvPr>
        </p:nvSpPr>
        <p:spPr/>
        <p:txBody>
          <a:bodyPr/>
          <a:lstStyle/>
          <a:p>
            <a:r>
              <a:rPr lang="en-US"/>
              <a:t>Access Tracker: Diagnosis </a:t>
            </a:r>
          </a:p>
        </p:txBody>
      </p:sp>
      <p:graphicFrame>
        <p:nvGraphicFramePr>
          <p:cNvPr id="8" name="Table 7">
            <a:extLst>
              <a:ext uri="{FF2B5EF4-FFF2-40B4-BE49-F238E27FC236}">
                <a16:creationId xmlns:a16="http://schemas.microsoft.com/office/drawing/2014/main" id="{45A5E32E-B4F9-4AFD-8765-3F7A3DF27051}"/>
              </a:ext>
            </a:extLst>
          </p:cNvPr>
          <p:cNvGraphicFramePr>
            <a:graphicFrameLocks noGrp="1"/>
          </p:cNvGraphicFramePr>
          <p:nvPr>
            <p:extLst>
              <p:ext uri="{D42A27DB-BD31-4B8C-83A1-F6EECF244321}">
                <p14:modId xmlns:p14="http://schemas.microsoft.com/office/powerpoint/2010/main" val="3853233066"/>
              </p:ext>
            </p:extLst>
          </p:nvPr>
        </p:nvGraphicFramePr>
        <p:xfrm>
          <a:off x="711199" y="1179722"/>
          <a:ext cx="11160000" cy="3478138"/>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503383727"/>
                    </a:ext>
                  </a:extLst>
                </a:gridCol>
                <a:gridCol w="7560000">
                  <a:extLst>
                    <a:ext uri="{9D8B030D-6E8A-4147-A177-3AD203B41FA5}">
                      <a16:colId xmlns:a16="http://schemas.microsoft.com/office/drawing/2014/main" val="1107795009"/>
                    </a:ext>
                  </a:extLst>
                </a:gridCol>
                <a:gridCol w="936000">
                  <a:extLst>
                    <a:ext uri="{9D8B030D-6E8A-4147-A177-3AD203B41FA5}">
                      <a16:colId xmlns:a16="http://schemas.microsoft.com/office/drawing/2014/main" val="2565063402"/>
                    </a:ext>
                  </a:extLst>
                </a:gridCol>
                <a:gridCol w="936000">
                  <a:extLst>
                    <a:ext uri="{9D8B030D-6E8A-4147-A177-3AD203B41FA5}">
                      <a16:colId xmlns:a16="http://schemas.microsoft.com/office/drawing/2014/main" val="2035187734"/>
                    </a:ext>
                  </a:extLst>
                </a:gridCol>
              </a:tblGrid>
              <a:tr h="360000">
                <a:tc>
                  <a:txBody>
                    <a:bodyPr/>
                    <a:lstStyle/>
                    <a:p>
                      <a:r>
                        <a:rPr lang="en-US" sz="1400">
                          <a:solidFill>
                            <a:schemeClr val="tx1"/>
                          </a:solidFill>
                        </a:rPr>
                        <a:t>Area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Summary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Status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lang="en-US" sz="1400">
                          <a:solidFill>
                            <a:schemeClr val="tx1"/>
                          </a:solidFill>
                        </a:rPr>
                        <a:t>Variation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174310670"/>
                  </a:ext>
                </a:extLst>
              </a:tr>
              <a:tr h="3118138">
                <a:tc>
                  <a:txBody>
                    <a:bodyPr/>
                    <a:lstStyle/>
                    <a:p>
                      <a:pPr marL="0" marR="0" lvl="0" indent="0" algn="ctr" defTabSz="914363"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mn-lt"/>
                          <a:ea typeface="+mn-ea"/>
                          <a:cs typeface="+mn-cs"/>
                        </a:rPr>
                        <a:t>Efficiency of diagnostic pathway</a:t>
                      </a:r>
                    </a:p>
                    <a:p>
                      <a:pPr marL="0" marR="0" lvl="0" indent="0" algn="ctr" defTabSz="914363"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FFFFFF"/>
                        </a:solidFill>
                        <a:effectLst/>
                        <a:uLnTx/>
                        <a:uFillTx/>
                        <a:latin typeface="+mn-lt"/>
                        <a:ea typeface="+mn-ea"/>
                        <a:cs typeface="+mn-cs"/>
                      </a:endParaRP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0"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Assessment conducted:</a:t>
                      </a:r>
                    </a:p>
                    <a:p>
                      <a:pPr marL="0" marR="0" lvl="0" indent="0" algn="ctr" defTabSz="914363" rtl="0" eaLnBrk="1" fontAlgn="ctr"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dirty="0">
                          <a:ln>
                            <a:noFill/>
                          </a:ln>
                          <a:solidFill>
                            <a:srgbClr val="FFFFFF"/>
                          </a:solidFill>
                          <a:effectLst/>
                          <a:uLnTx/>
                          <a:uFillTx/>
                          <a:latin typeface="Arial" panose="020B0604020202020204" pitchFamily="34" charset="0"/>
                          <a:ea typeface="+mn-ea"/>
                          <a:cs typeface="+mn-cs"/>
                        </a:rPr>
                        <a:t>08-Aug-2021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Newborn Screening</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SMA is not currently included in Iceland’s newborn screening programs which follows the standard heel-prick methodology.</a:t>
                      </a:r>
                      <a:endParaRPr kumimoji="0" lang="en-US" sz="1200" b="0" i="0" u="none" strike="noStrike" kern="1200" cap="none" spc="0" normalizeH="0" baseline="30000" noProof="0" dirty="0">
                        <a:ln>
                          <a:noFill/>
                        </a:ln>
                        <a:solidFill>
                          <a:srgbClr val="404040"/>
                        </a:solidFill>
                        <a:effectLst/>
                        <a:uLnTx/>
                        <a:uFillTx/>
                        <a:latin typeface="+mn-lt"/>
                        <a:ea typeface="+mn-ea"/>
                        <a:cs typeface="+mn-cs"/>
                      </a:endParaRP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This service is provided free-of-charge through national heath service and is run out of Iceland’s university hospital: </a:t>
                      </a:r>
                      <a:r>
                        <a:rPr kumimoji="0" lang="en-US" sz="1200" b="0" i="0" u="none" strike="noStrike" kern="1200" cap="none" spc="0" normalizeH="0" baseline="0" noProof="0" dirty="0" err="1">
                          <a:ln>
                            <a:noFill/>
                          </a:ln>
                          <a:solidFill>
                            <a:srgbClr val="404040"/>
                          </a:solidFill>
                          <a:effectLst/>
                          <a:uLnTx/>
                          <a:uFillTx/>
                          <a:latin typeface="+mn-lt"/>
                          <a:ea typeface="+mn-ea"/>
                          <a:cs typeface="+mn-cs"/>
                        </a:rPr>
                        <a:t>Landspital</a:t>
                      </a:r>
                      <a:r>
                        <a:rPr kumimoji="0" lang="en-US" sz="1200" b="0" i="0" u="none" strike="noStrike" kern="1200" cap="none" spc="0" normalizeH="0" baseline="0" noProof="0" dirty="0">
                          <a:ln>
                            <a:noFill/>
                          </a:ln>
                          <a:solidFill>
                            <a:srgbClr val="404040"/>
                          </a:solidFill>
                          <a:effectLst/>
                          <a:uLnTx/>
                          <a:uFillTx/>
                          <a:latin typeface="+mn-lt"/>
                          <a:ea typeface="+mn-ea"/>
                          <a:cs typeface="+mn-cs"/>
                        </a:rPr>
                        <a:t>.</a:t>
                      </a:r>
                      <a:r>
                        <a:rPr kumimoji="0" lang="en-US" sz="1200" b="0" i="0" u="none" strike="noStrike" kern="1200" cap="none" spc="0" normalizeH="0" baseline="30000" noProof="0" dirty="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No newborn screening pilots in Iceland were identified for SMA.</a:t>
                      </a: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rgbClr val="404040"/>
                        </a:solidFill>
                        <a:effectLst/>
                        <a:uLnTx/>
                        <a:uFillTx/>
                        <a:latin typeface="+mn-lt"/>
                        <a:ea typeface="+mn-ea"/>
                        <a:cs typeface="+mn-cs"/>
                      </a:endParaRPr>
                    </a:p>
                    <a:p>
                      <a:pPr marL="0" marR="0" lvl="0" indent="0" algn="l" defTabSz="914363"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404040"/>
                          </a:solidFill>
                          <a:effectLst/>
                          <a:uLnTx/>
                          <a:uFillTx/>
                          <a:latin typeface="+mn-lt"/>
                          <a:ea typeface="+mn-ea"/>
                          <a:cs typeface="+mn-cs"/>
                        </a:rPr>
                        <a:t>Genetic Diagnosis</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Genetic counselling is provided as part of the genetic health service which is free of charge to Icelandic citizens.</a:t>
                      </a:r>
                      <a:r>
                        <a:rPr kumimoji="0" lang="en-US" sz="1200" b="0" i="0" u="none" strike="noStrike" kern="1200" cap="none" spc="0" normalizeH="0" baseline="30000" noProof="0" dirty="0">
                          <a:ln>
                            <a:noFill/>
                          </a:ln>
                          <a:solidFill>
                            <a:srgbClr val="404040"/>
                          </a:solidFill>
                          <a:effectLst/>
                          <a:uLnTx/>
                          <a:uFillTx/>
                          <a:latin typeface="+mn-lt"/>
                          <a:ea typeface="+mn-ea"/>
                          <a:cs typeface="+mn-cs"/>
                        </a:rPr>
                        <a:t>[1]</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Some genetic testing of SMA can be conducted in Iceland through the molecular genetic laboratory; it is not clear whether SMN1 genetic tests are able to be conducted in Iceland or necessitate being sent abroad.</a:t>
                      </a:r>
                      <a:r>
                        <a:rPr kumimoji="0" lang="en-US" sz="1200" b="0" i="0" u="none" strike="noStrike" kern="1200" cap="none" spc="0" normalizeH="0" baseline="30000" noProof="0" dirty="0">
                          <a:ln>
                            <a:noFill/>
                          </a:ln>
                          <a:solidFill>
                            <a:srgbClr val="404040"/>
                          </a:solidFill>
                          <a:effectLst/>
                          <a:uLnTx/>
                          <a:uFillTx/>
                          <a:latin typeface="+mn-lt"/>
                          <a:ea typeface="+mn-ea"/>
                          <a:cs typeface="+mn-cs"/>
                        </a:rPr>
                        <a:t>[2,3]</a:t>
                      </a:r>
                    </a:p>
                    <a:p>
                      <a:pPr marL="171450" marR="0" lvl="0" indent="-171450" algn="l" defTabSz="914363"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404040"/>
                          </a:solidFill>
                          <a:effectLst/>
                          <a:uLnTx/>
                          <a:uFillTx/>
                          <a:latin typeface="+mn-lt"/>
                          <a:ea typeface="+mn-ea"/>
                          <a:cs typeface="+mn-cs"/>
                        </a:rPr>
                        <a:t>Chromosome tests can also be performed at the request of a doctor.</a:t>
                      </a:r>
                      <a:r>
                        <a:rPr kumimoji="0" lang="en-US" sz="1200" b="0" i="0" u="none" strike="noStrike" kern="1200" cap="none" spc="0" normalizeH="0" baseline="30000" noProof="0" dirty="0">
                          <a:ln>
                            <a:noFill/>
                          </a:ln>
                          <a:solidFill>
                            <a:srgbClr val="404040"/>
                          </a:solidFill>
                          <a:effectLst/>
                          <a:uLnTx/>
                          <a:uFillTx/>
                          <a:latin typeface="+mn-lt"/>
                          <a:ea typeface="+mn-ea"/>
                          <a:cs typeface="+mn-cs"/>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a:ln w="3175">
                            <a:solidFill>
                              <a:schemeClr val="tx1"/>
                            </a:solidFill>
                          </a:ln>
                          <a:solidFill>
                            <a:srgbClr val="C00000"/>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4000" kern="0" noProof="0" dirty="0">
                          <a:ln w="3175">
                            <a:solidFill>
                              <a:schemeClr val="tx1"/>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546774863"/>
                  </a:ext>
                </a:extLst>
              </a:tr>
            </a:tbl>
          </a:graphicData>
        </a:graphic>
      </p:graphicFrame>
      <p:sp>
        <p:nvSpPr>
          <p:cNvPr id="16" name="Rectangle 15">
            <a:extLst>
              <a:ext uri="{FF2B5EF4-FFF2-40B4-BE49-F238E27FC236}">
                <a16:creationId xmlns:a16="http://schemas.microsoft.com/office/drawing/2014/main" id="{AC009285-7507-4EA7-89BB-54FD6359B140}"/>
              </a:ext>
            </a:extLst>
          </p:cNvPr>
          <p:cNvSpPr/>
          <p:nvPr/>
        </p:nvSpPr>
        <p:spPr>
          <a:xfrm rot="16200000">
            <a:off x="-1096216" y="4354381"/>
            <a:ext cx="2652667" cy="276999"/>
          </a:xfrm>
          <a:prstGeom prst="rect">
            <a:avLst/>
          </a:prstGeom>
        </p:spPr>
        <p:txBody>
          <a:bodyPr wrap="square">
            <a:spAutoFit/>
          </a:bodyPr>
          <a:lstStyle/>
          <a:p>
            <a:pPr marL="0" marR="0" lvl="0" indent="0" algn="r" defTabSz="914363"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404040"/>
                </a:solidFill>
                <a:effectLst/>
                <a:uLnTx/>
                <a:uFillTx/>
                <a:latin typeface="Arial"/>
                <a:ea typeface="+mn-ea"/>
                <a:cs typeface="+mn-cs"/>
              </a:rPr>
              <a:t>Diagnosis</a:t>
            </a:r>
          </a:p>
        </p:txBody>
      </p:sp>
      <p:sp>
        <p:nvSpPr>
          <p:cNvPr id="28" name="Rectangle 27">
            <a:extLst>
              <a:ext uri="{FF2B5EF4-FFF2-40B4-BE49-F238E27FC236}">
                <a16:creationId xmlns:a16="http://schemas.microsoft.com/office/drawing/2014/main" id="{0327A52B-E779-447C-9A36-6C1CD679F2F4}"/>
              </a:ext>
            </a:extLst>
          </p:cNvPr>
          <p:cNvSpPr/>
          <p:nvPr/>
        </p:nvSpPr>
        <p:spPr>
          <a:xfrm>
            <a:off x="0" y="1493820"/>
            <a:ext cx="144000" cy="76049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9208FB7F-74C0-4A47-B12D-FE947FBF7E5D}"/>
              </a:ext>
            </a:extLst>
          </p:cNvPr>
          <p:cNvSpPr/>
          <p:nvPr/>
        </p:nvSpPr>
        <p:spPr>
          <a:xfrm>
            <a:off x="0" y="2254313"/>
            <a:ext cx="144000" cy="960835"/>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28D56C04-9E1B-4EF4-805E-BFA9EFF56FAB}"/>
              </a:ext>
            </a:extLst>
          </p:cNvPr>
          <p:cNvSpPr/>
          <p:nvPr/>
        </p:nvSpPr>
        <p:spPr>
          <a:xfrm>
            <a:off x="0" y="3222917"/>
            <a:ext cx="144000" cy="612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FEC14AF2-BBFA-4FCC-8E28-A624CC3EF771}"/>
              </a:ext>
            </a:extLst>
          </p:cNvPr>
          <p:cNvSpPr/>
          <p:nvPr/>
        </p:nvSpPr>
        <p:spPr>
          <a:xfrm>
            <a:off x="0" y="3842686"/>
            <a:ext cx="144000" cy="684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D35279E6-33A0-4C47-9A79-21E024E84D16}"/>
              </a:ext>
            </a:extLst>
          </p:cNvPr>
          <p:cNvSpPr/>
          <p:nvPr/>
        </p:nvSpPr>
        <p:spPr>
          <a:xfrm>
            <a:off x="0" y="4534455"/>
            <a:ext cx="144000" cy="169200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pic>
        <p:nvPicPr>
          <p:cNvPr id="52" name="Picture 51">
            <a:extLst>
              <a:ext uri="{FF2B5EF4-FFF2-40B4-BE49-F238E27FC236}">
                <a16:creationId xmlns:a16="http://schemas.microsoft.com/office/drawing/2014/main" id="{6A9C31E3-7FE0-4F4E-BABE-4C85A212D52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409001" y="82493"/>
            <a:ext cx="589033" cy="589033"/>
          </a:xfrm>
          <a:prstGeom prst="rect">
            <a:avLst/>
          </a:prstGeom>
        </p:spPr>
      </p:pic>
      <p:grpSp>
        <p:nvGrpSpPr>
          <p:cNvPr id="34" name="Group 33">
            <a:extLst>
              <a:ext uri="{FF2B5EF4-FFF2-40B4-BE49-F238E27FC236}">
                <a16:creationId xmlns:a16="http://schemas.microsoft.com/office/drawing/2014/main" id="{4D25E502-472F-4E4D-A187-4648C6A75A89}"/>
              </a:ext>
            </a:extLst>
          </p:cNvPr>
          <p:cNvGrpSpPr/>
          <p:nvPr/>
        </p:nvGrpSpPr>
        <p:grpSpPr>
          <a:xfrm>
            <a:off x="695325" y="6144081"/>
            <a:ext cx="8921891" cy="844627"/>
            <a:chOff x="612292" y="6134319"/>
            <a:chExt cx="8921891" cy="844627"/>
          </a:xfrm>
        </p:grpSpPr>
        <p:sp>
          <p:nvSpPr>
            <p:cNvPr id="35" name="Text Placeholder 3">
              <a:extLst>
                <a:ext uri="{FF2B5EF4-FFF2-40B4-BE49-F238E27FC236}">
                  <a16:creationId xmlns:a16="http://schemas.microsoft.com/office/drawing/2014/main" id="{7E6C3C29-ABFD-432D-83EA-49CA2EDFFD8D}"/>
                </a:ext>
              </a:extLst>
            </p:cNvPr>
            <p:cNvSpPr txBox="1">
              <a:spLocks/>
            </p:cNvSpPr>
            <p:nvPr/>
          </p:nvSpPr>
          <p:spPr>
            <a:xfrm>
              <a:off x="612292" y="6653452"/>
              <a:ext cx="1063112"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Variation Status</a:t>
              </a:r>
            </a:p>
          </p:txBody>
        </p:sp>
        <p:sp>
          <p:nvSpPr>
            <p:cNvPr id="36" name="Rectangle 35">
              <a:extLst>
                <a:ext uri="{FF2B5EF4-FFF2-40B4-BE49-F238E27FC236}">
                  <a16:creationId xmlns:a16="http://schemas.microsoft.com/office/drawing/2014/main" id="{7C358F6C-381A-427A-872A-BDD31ED9B07B}"/>
                </a:ext>
              </a:extLst>
            </p:cNvPr>
            <p:cNvSpPr/>
            <p:nvPr/>
          </p:nvSpPr>
          <p:spPr>
            <a:xfrm>
              <a:off x="2952545" y="6653452"/>
              <a:ext cx="1124026"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Clinical variation</a:t>
              </a:r>
            </a:p>
          </p:txBody>
        </p:sp>
        <p:sp>
          <p:nvSpPr>
            <p:cNvPr id="37" name="Rectangle 36">
              <a:extLst>
                <a:ext uri="{FF2B5EF4-FFF2-40B4-BE49-F238E27FC236}">
                  <a16:creationId xmlns:a16="http://schemas.microsoft.com/office/drawing/2014/main" id="{F51F3FF9-AC12-4389-86E1-D4D579D2FE1B}"/>
                </a:ext>
              </a:extLst>
            </p:cNvPr>
            <p:cNvSpPr/>
            <p:nvPr/>
          </p:nvSpPr>
          <p:spPr>
            <a:xfrm>
              <a:off x="4564553" y="6653452"/>
              <a:ext cx="1438214"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Geographical variation</a:t>
              </a:r>
            </a:p>
          </p:txBody>
        </p:sp>
        <p:sp>
          <p:nvSpPr>
            <p:cNvPr id="38" name="Rectangle 37">
              <a:extLst>
                <a:ext uri="{FF2B5EF4-FFF2-40B4-BE49-F238E27FC236}">
                  <a16:creationId xmlns:a16="http://schemas.microsoft.com/office/drawing/2014/main" id="{70CCB720-68FA-4778-BF95-41F78A7E59C9}"/>
                </a:ext>
              </a:extLst>
            </p:cNvPr>
            <p:cNvSpPr/>
            <p:nvPr/>
          </p:nvSpPr>
          <p:spPr>
            <a:xfrm>
              <a:off x="1820366" y="6653452"/>
              <a:ext cx="91884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 Variation</a:t>
              </a:r>
            </a:p>
          </p:txBody>
        </p:sp>
        <p:sp>
          <p:nvSpPr>
            <p:cNvPr id="39" name="Text Placeholder 3">
              <a:extLst>
                <a:ext uri="{FF2B5EF4-FFF2-40B4-BE49-F238E27FC236}">
                  <a16:creationId xmlns:a16="http://schemas.microsoft.com/office/drawing/2014/main" id="{EEEE8277-1198-4554-A784-D9B9971EC84C}"/>
                </a:ext>
              </a:extLst>
            </p:cNvPr>
            <p:cNvSpPr txBox="1">
              <a:spLocks/>
            </p:cNvSpPr>
            <p:nvPr/>
          </p:nvSpPr>
          <p:spPr>
            <a:xfrm>
              <a:off x="612292" y="6402174"/>
              <a:ext cx="909223"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Metric Status</a:t>
              </a:r>
            </a:p>
          </p:txBody>
        </p:sp>
        <p:sp>
          <p:nvSpPr>
            <p:cNvPr id="40" name="Rectangle 39">
              <a:extLst>
                <a:ext uri="{FF2B5EF4-FFF2-40B4-BE49-F238E27FC236}">
                  <a16:creationId xmlns:a16="http://schemas.microsoft.com/office/drawing/2014/main" id="{18AD23F9-191D-459D-B3BB-F305BF4B807A}"/>
                </a:ext>
              </a:extLst>
            </p:cNvPr>
            <p:cNvSpPr/>
            <p:nvPr/>
          </p:nvSpPr>
          <p:spPr>
            <a:xfrm>
              <a:off x="4564553" y="6402174"/>
              <a:ext cx="752129"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good</a:t>
              </a:r>
            </a:p>
          </p:txBody>
        </p:sp>
        <p:sp>
          <p:nvSpPr>
            <p:cNvPr id="41" name="Rectangle 40">
              <a:extLst>
                <a:ext uri="{FF2B5EF4-FFF2-40B4-BE49-F238E27FC236}">
                  <a16:creationId xmlns:a16="http://schemas.microsoft.com/office/drawing/2014/main" id="{8CB6D981-5794-47DF-AECD-DDE8CF936D02}"/>
                </a:ext>
              </a:extLst>
            </p:cNvPr>
            <p:cNvSpPr/>
            <p:nvPr/>
          </p:nvSpPr>
          <p:spPr>
            <a:xfrm>
              <a:off x="1820366" y="6402174"/>
              <a:ext cx="566181"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Good</a:t>
              </a:r>
            </a:p>
          </p:txBody>
        </p:sp>
        <p:sp>
          <p:nvSpPr>
            <p:cNvPr id="42" name="Rectangle 41">
              <a:extLst>
                <a:ext uri="{FF2B5EF4-FFF2-40B4-BE49-F238E27FC236}">
                  <a16:creationId xmlns:a16="http://schemas.microsoft.com/office/drawing/2014/main" id="{03F167DD-E4C9-4FD4-A6EC-BD34764B0663}"/>
                </a:ext>
              </a:extLst>
            </p:cNvPr>
            <p:cNvSpPr/>
            <p:nvPr/>
          </p:nvSpPr>
          <p:spPr>
            <a:xfrm>
              <a:off x="2952545" y="6402174"/>
              <a:ext cx="1457450" cy="138499"/>
            </a:xfrm>
            <a:prstGeom prst="rect">
              <a:avLst/>
            </a:prstGeom>
          </p:spPr>
          <p:txBody>
            <a:bodyPr wrap="non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Room for improvement</a:t>
              </a:r>
            </a:p>
          </p:txBody>
        </p:sp>
        <p:sp>
          <p:nvSpPr>
            <p:cNvPr id="43" name="Text Placeholder 3">
              <a:extLst>
                <a:ext uri="{FF2B5EF4-FFF2-40B4-BE49-F238E27FC236}">
                  <a16:creationId xmlns:a16="http://schemas.microsoft.com/office/drawing/2014/main" id="{F488C2E0-0716-44AE-B5DE-124E2BFC16F6}"/>
                </a:ext>
              </a:extLst>
            </p:cNvPr>
            <p:cNvSpPr txBox="1">
              <a:spLocks/>
            </p:cNvSpPr>
            <p:nvPr/>
          </p:nvSpPr>
          <p:spPr>
            <a:xfrm>
              <a:off x="7031856" y="6458563"/>
              <a:ext cx="2502327" cy="2769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a:ln>
                    <a:noFill/>
                  </a:ln>
                  <a:solidFill>
                    <a:srgbClr val="404040"/>
                  </a:solidFill>
                  <a:effectLst/>
                  <a:uLnTx/>
                  <a:uFillTx/>
                  <a:latin typeface="Arial"/>
                  <a:ea typeface="+mn-ea"/>
                  <a:cs typeface="+mn-cs"/>
                </a:rPr>
                <a:t>Detailed definitions of the specific criteria for each metric are provided in slide notes</a:t>
              </a:r>
            </a:p>
          </p:txBody>
        </p:sp>
        <p:sp>
          <p:nvSpPr>
            <p:cNvPr id="44" name="Right Bracket 43">
              <a:extLst>
                <a:ext uri="{FF2B5EF4-FFF2-40B4-BE49-F238E27FC236}">
                  <a16:creationId xmlns:a16="http://schemas.microsoft.com/office/drawing/2014/main" id="{C4FFEADA-3BEB-4867-BEFA-A52DC657C98B}"/>
                </a:ext>
              </a:extLst>
            </p:cNvPr>
            <p:cNvSpPr/>
            <p:nvPr/>
          </p:nvSpPr>
          <p:spPr>
            <a:xfrm>
              <a:off x="6985535" y="6345239"/>
              <a:ext cx="65086" cy="448758"/>
            </a:xfrm>
            <a:prstGeom prst="rightBracket">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404040"/>
                </a:solidFill>
                <a:effectLst/>
                <a:uLnTx/>
                <a:uFillTx/>
                <a:latin typeface="Arial"/>
                <a:ea typeface="+mn-ea"/>
                <a:cs typeface="+mn-cs"/>
              </a:endParaRPr>
            </a:p>
          </p:txBody>
        </p:sp>
        <p:sp>
          <p:nvSpPr>
            <p:cNvPr id="45" name="Rectangle 44">
              <a:extLst>
                <a:ext uri="{FF2B5EF4-FFF2-40B4-BE49-F238E27FC236}">
                  <a16:creationId xmlns:a16="http://schemas.microsoft.com/office/drawing/2014/main" id="{37D024DD-13DF-4490-B068-F399E5F5B70B}"/>
                </a:ext>
              </a:extLst>
            </p:cNvPr>
            <p:cNvSpPr/>
            <p:nvPr/>
          </p:nvSpPr>
          <p:spPr>
            <a:xfrm>
              <a:off x="2697441"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C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C000"/>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CDACD1D9-C584-4C39-8957-8B65C6A5685D}"/>
                </a:ext>
              </a:extLst>
            </p:cNvPr>
            <p:cNvSpPr/>
            <p:nvPr/>
          </p:nvSpPr>
          <p:spPr>
            <a:xfrm>
              <a:off x="4304210"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C0000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C00000"/>
                </a:solidFill>
                <a:effectLst/>
                <a:uLnTx/>
                <a:uFillTx/>
                <a:latin typeface="Arial"/>
                <a:ea typeface="+mn-ea"/>
                <a:cs typeface="+mn-cs"/>
              </a:endParaRPr>
            </a:p>
          </p:txBody>
        </p:sp>
        <p:sp>
          <p:nvSpPr>
            <p:cNvPr id="47" name="Rectangle 46">
              <a:extLst>
                <a:ext uri="{FF2B5EF4-FFF2-40B4-BE49-F238E27FC236}">
                  <a16:creationId xmlns:a16="http://schemas.microsoft.com/office/drawing/2014/main" id="{6DD99205-EFD0-42FC-9BDF-2C0EE38A7C31}"/>
                </a:ext>
              </a:extLst>
            </p:cNvPr>
            <p:cNvSpPr/>
            <p:nvPr/>
          </p:nvSpPr>
          <p:spPr>
            <a:xfrm>
              <a:off x="157155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00B050"/>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00B050"/>
                </a:solidFill>
                <a:effectLst/>
                <a:uLnTx/>
                <a:uFillTx/>
                <a:latin typeface="Arial"/>
                <a:ea typeface="+mn-ea"/>
                <a:cs typeface="+mn-cs"/>
              </a:endParaRPr>
            </a:p>
          </p:txBody>
        </p:sp>
        <p:sp>
          <p:nvSpPr>
            <p:cNvPr id="48" name="Rectangle 47">
              <a:extLst>
                <a:ext uri="{FF2B5EF4-FFF2-40B4-BE49-F238E27FC236}">
                  <a16:creationId xmlns:a16="http://schemas.microsoft.com/office/drawing/2014/main" id="{F9D10941-536D-41E9-BDEF-DD9D8AA06818}"/>
                </a:ext>
              </a:extLst>
            </p:cNvPr>
            <p:cNvSpPr/>
            <p:nvPr/>
          </p:nvSpPr>
          <p:spPr>
            <a:xfrm>
              <a:off x="1566066" y="6394171"/>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FFFFFF"/>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FFFFFF"/>
                </a:solidFill>
                <a:effectLst/>
                <a:uLnTx/>
                <a:uFillTx/>
                <a:latin typeface="Arial"/>
                <a:ea typeface="+mn-ea"/>
                <a:cs typeface="+mn-cs"/>
              </a:endParaRPr>
            </a:p>
          </p:txBody>
        </p:sp>
        <p:pic>
          <p:nvPicPr>
            <p:cNvPr id="49" name="Graphic 47" descr="Map with pin">
              <a:extLst>
                <a:ext uri="{FF2B5EF4-FFF2-40B4-BE49-F238E27FC236}">
                  <a16:creationId xmlns:a16="http://schemas.microsoft.com/office/drawing/2014/main" id="{1E9D8850-6B85-4F16-9BE8-F996835A799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66187" y="6592151"/>
              <a:ext cx="253885" cy="253885"/>
            </a:xfrm>
            <a:prstGeom prst="rect">
              <a:avLst/>
            </a:prstGeom>
          </p:spPr>
        </p:pic>
        <p:pic>
          <p:nvPicPr>
            <p:cNvPr id="50" name="Graphic 67" descr="DNA">
              <a:extLst>
                <a:ext uri="{FF2B5EF4-FFF2-40B4-BE49-F238E27FC236}">
                  <a16:creationId xmlns:a16="http://schemas.microsoft.com/office/drawing/2014/main" id="{5072F302-B1E4-45AE-8C32-EB5D6C26B73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2124302">
              <a:off x="2777090" y="6594765"/>
              <a:ext cx="253885" cy="253885"/>
            </a:xfrm>
            <a:prstGeom prst="rect">
              <a:avLst/>
            </a:prstGeom>
          </p:spPr>
        </p:pic>
        <p:sp>
          <p:nvSpPr>
            <p:cNvPr id="51" name="Rectangle 50">
              <a:extLst>
                <a:ext uri="{FF2B5EF4-FFF2-40B4-BE49-F238E27FC236}">
                  <a16:creationId xmlns:a16="http://schemas.microsoft.com/office/drawing/2014/main" id="{152897DD-99E9-4811-8279-8E47781F2F1A}"/>
                </a:ext>
              </a:extLst>
            </p:cNvPr>
            <p:cNvSpPr/>
            <p:nvPr/>
          </p:nvSpPr>
          <p:spPr>
            <a:xfrm>
              <a:off x="5283564" y="6134319"/>
              <a:ext cx="433132"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a:ln w="3175">
                    <a:solidFill>
                      <a:srgbClr val="404040"/>
                    </a:solidFill>
                  </a:ln>
                  <a:solidFill>
                    <a:srgbClr val="919396"/>
                  </a:solidFill>
                  <a:effectLst/>
                  <a:uLnTx/>
                  <a:uFillTx/>
                  <a:latin typeface="Arial" panose="020B0604020202020204" pitchFamily="34" charset="0"/>
                  <a:ea typeface="+mn-ea"/>
                  <a:cs typeface="Arial" panose="020B0604020202020204" pitchFamily="34" charset="0"/>
                </a:rPr>
                <a:t>●</a:t>
              </a:r>
              <a:endParaRPr kumimoji="0" lang="en-GB" sz="2400" b="0" i="0" u="none" strike="noStrike" kern="1200" cap="none" spc="0" normalizeH="0" baseline="0" noProof="0">
                <a:ln w="3175">
                  <a:solidFill>
                    <a:srgbClr val="404040"/>
                  </a:solidFill>
                </a:ln>
                <a:solidFill>
                  <a:srgbClr val="919396"/>
                </a:solidFill>
                <a:effectLst/>
                <a:uLnTx/>
                <a:uFillTx/>
                <a:latin typeface="Arial"/>
                <a:ea typeface="+mn-ea"/>
                <a:cs typeface="+mn-cs"/>
              </a:endParaRPr>
            </a:p>
          </p:txBody>
        </p:sp>
        <p:sp>
          <p:nvSpPr>
            <p:cNvPr id="54" name="Rectangle 53">
              <a:extLst>
                <a:ext uri="{FF2B5EF4-FFF2-40B4-BE49-F238E27FC236}">
                  <a16:creationId xmlns:a16="http://schemas.microsoft.com/office/drawing/2014/main" id="{26DDF063-CE78-4436-BBF5-7C2F79E5F7E9}"/>
                </a:ext>
              </a:extLst>
            </p:cNvPr>
            <p:cNvSpPr/>
            <p:nvPr/>
          </p:nvSpPr>
          <p:spPr>
            <a:xfrm>
              <a:off x="5525480" y="6406196"/>
              <a:ext cx="1610650" cy="138499"/>
            </a:xfrm>
            <a:prstGeom prst="rect">
              <a:avLst/>
            </a:prstGeom>
          </p:spPr>
          <p:txBody>
            <a:bodyPr wrap="square" tIns="0" bIns="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08"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 Not </a:t>
              </a:r>
              <a:r>
                <a:rPr kumimoji="0" lang="en-US" sz="900" b="0" i="0" u="none" strike="noStrike" kern="0" cap="none" spc="0" normalizeH="0" baseline="0" noProof="0" err="1">
                  <a:ln>
                    <a:noFill/>
                  </a:ln>
                  <a:solidFill>
                    <a:srgbClr val="404040"/>
                  </a:solidFill>
                  <a:effectLst/>
                  <a:uLnTx/>
                  <a:uFillTx/>
                  <a:latin typeface="Arial" panose="020B0604020202020204" pitchFamily="34" charset="0"/>
                  <a:ea typeface="+mn-ea"/>
                  <a:cs typeface="Arial" panose="020B0604020202020204" pitchFamily="34" charset="0"/>
                </a:rPr>
                <a:t>authorised</a:t>
              </a:r>
              <a:r>
                <a:rPr kumimoji="0" lang="en-US" sz="900" b="0" i="0" u="none" strike="noStrike" kern="0" cap="none" spc="0" normalizeH="0" baseline="0" noProof="0">
                  <a:ln>
                    <a:noFill/>
                  </a:ln>
                  <a:solidFill>
                    <a:srgbClr val="404040"/>
                  </a:solidFill>
                  <a:effectLst/>
                  <a:uLnTx/>
                  <a:uFillTx/>
                  <a:latin typeface="Arial" panose="020B0604020202020204" pitchFamily="34" charset="0"/>
                  <a:ea typeface="+mn-ea"/>
                  <a:cs typeface="Arial" panose="020B0604020202020204" pitchFamily="34" charset="0"/>
                </a:rPr>
                <a:t>/assessed</a:t>
              </a:r>
            </a:p>
          </p:txBody>
        </p:sp>
      </p:grpSp>
    </p:spTree>
    <p:extLst>
      <p:ext uri="{BB962C8B-B14F-4D97-AF65-F5344CB8AC3E}">
        <p14:creationId xmlns:p14="http://schemas.microsoft.com/office/powerpoint/2010/main" val="2832812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41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P.S3fwJS4ftPvIxfgM43Z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tooacJqe99iweBRNxcQ3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pdhDUNWOvkQxEy1XpiVUN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ZWZix5Rca_RvvSxqPTQo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UE0Z1WhkH0TiSilQzyo.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fyCJGAUxB3f6CHkLFpX3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UYkoLRd7CLa_K5lbKE_aM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A5Ozic9hKOA0ErH9gkN81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G345Rcu74bRm1D.gEQ8nv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seTgifkidlzcFTdy60Ea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2.xml><?xml version="1.0" encoding="utf-8"?>
<a:theme xmlns:a="http://schemas.openxmlformats.org/drawingml/2006/main" name="1_CRA Calibri">
  <a:themeElements>
    <a:clrScheme name="CRA8 1">
      <a:dk1>
        <a:srgbClr val="404040"/>
      </a:dk1>
      <a:lt1>
        <a:srgbClr val="FFFFFF"/>
      </a:lt1>
      <a:dk2>
        <a:srgbClr val="C0C0C0"/>
      </a:dk2>
      <a:lt2>
        <a:srgbClr val="919396"/>
      </a:lt2>
      <a:accent1>
        <a:srgbClr val="0073AE"/>
      </a:accent1>
      <a:accent2>
        <a:srgbClr val="47B1CC"/>
      </a:accent2>
      <a:accent3>
        <a:srgbClr val="539ED6"/>
      </a:accent3>
      <a:accent4>
        <a:srgbClr val="00A6AA"/>
      </a:accent4>
      <a:accent5>
        <a:srgbClr val="F99B1C"/>
      </a:accent5>
      <a:accent6>
        <a:srgbClr val="919396"/>
      </a:accent6>
      <a:hlink>
        <a:srgbClr val="50B3CF"/>
      </a:hlink>
      <a:folHlink>
        <a:srgbClr val="2E8DA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CRA Calibri" id="{AF86A99F-6A3C-4049-A0BE-C66511F5E217}" vid="{2AF023DF-25DF-49D2-B57D-8BF290B1695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8D83662EF104993498F6D5CF54D0C" ma:contentTypeVersion="8" ma:contentTypeDescription="Create a new document." ma:contentTypeScope="" ma:versionID="bbd2f6415a15cb350ddfcf386bda1374">
  <xsd:schema xmlns:xsd="http://www.w3.org/2001/XMLSchema" xmlns:xs="http://www.w3.org/2001/XMLSchema" xmlns:p="http://schemas.microsoft.com/office/2006/metadata/properties" xmlns:ns2="8bff6cef-ea7d-44ca-ba1e-be437b6bf78f" targetNamespace="http://schemas.microsoft.com/office/2006/metadata/properties" ma:root="true" ma:fieldsID="71b708ea199a0f14b6c580da9dcd09cd" ns2:_="">
    <xsd:import namespace="8bff6cef-ea7d-44ca-ba1e-be437b6bf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f6cef-ea7d-44ca-ba1e-be437b6bf7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8C605C-F5FF-4441-A26E-E30F774DEF18}">
  <ds:schemaRefs>
    <ds:schemaRef ds:uri="http://purl.org/dc/dcmitype/"/>
    <ds:schemaRef ds:uri="http://schemas.microsoft.com/office/2006/documentManagement/types"/>
    <ds:schemaRef ds:uri="http://schemas.microsoft.com/office/2006/metadata/properties"/>
    <ds:schemaRef ds:uri="http://www.w3.org/XML/1998/namespace"/>
    <ds:schemaRef ds:uri="8bff6cef-ea7d-44ca-ba1e-be437b6bf78f"/>
    <ds:schemaRef ds:uri="http://purl.org/dc/term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A09E0CC-FF56-446F-B9A2-AF31C74DEE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ff6cef-ea7d-44ca-ba1e-be437b6bf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758909-DC36-4BCD-923D-BEB4A4B963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5835</Words>
  <Application>Microsoft Office PowerPoint</Application>
  <PresentationFormat>Widescreen</PresentationFormat>
  <Paragraphs>670</Paragraphs>
  <Slides>12</Slides>
  <Notes>11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.AppleSystemUIFont</vt:lpstr>
      <vt:lpstr>Arial</vt:lpstr>
      <vt:lpstr>Arial Narrow</vt:lpstr>
      <vt:lpstr>Calibri</vt:lpstr>
      <vt:lpstr>CRA Calibri</vt:lpstr>
      <vt:lpstr>1_CRA Calibri</vt:lpstr>
      <vt:lpstr>think-cell Slide</vt:lpstr>
      <vt:lpstr>PowerPoint Presentation</vt:lpstr>
      <vt:lpstr>Glossary of Terms</vt:lpstr>
      <vt:lpstr>Access tracker metric descriptions (1/3)</vt:lpstr>
      <vt:lpstr>Access tracker metric descriptions (2/3)</vt:lpstr>
      <vt:lpstr>Access tracker metric descriptions (3/3)</vt:lpstr>
      <vt:lpstr>Summary of key information: Iceland</vt:lpstr>
      <vt:lpstr>Access Tracker: Political leadership &amp; policy </vt:lpstr>
      <vt:lpstr>Access Tracker: Healthcare system preparedness </vt:lpstr>
      <vt:lpstr>Access Tracker: Diagnosis </vt:lpstr>
      <vt:lpstr>Access Tracker: Access Pathways</vt:lpstr>
      <vt:lpstr>Access Tracker: Access to treatment and care </vt:lpstr>
      <vt:lpstr>Access Tracker: Access to treatment and care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64</cp:revision>
  <dcterms:created xsi:type="dcterms:W3CDTF">2020-10-30T17:55:54Z</dcterms:created>
  <dcterms:modified xsi:type="dcterms:W3CDTF">2021-08-13T11:28:26Z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0x010100B8B8D83662EF104993498F6D5CF54D0C</vt:lpwstr>
  </property>
</Properties>
</file>