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5.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2" r:id="rId5"/>
  </p:sldMasterIdLst>
  <p:notesMasterIdLst>
    <p:notesMasterId r:id="rId18"/>
  </p:notesMasterIdLst>
  <p:sldIdLst>
    <p:sldId id="1334" r:id="rId6"/>
    <p:sldId id="1326" r:id="rId7"/>
    <p:sldId id="1338" r:id="rId8"/>
    <p:sldId id="1339" r:id="rId9"/>
    <p:sldId id="1340" r:id="rId10"/>
    <p:sldId id="4658" r:id="rId11"/>
    <p:sldId id="4526" r:id="rId12"/>
    <p:sldId id="4527" r:id="rId13"/>
    <p:sldId id="4528" r:id="rId14"/>
    <p:sldId id="4529" r:id="rId15"/>
    <p:sldId id="4530" r:id="rId16"/>
    <p:sldId id="453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zA+eQ6xKLazCNK8VvxjV3w==" hashData="WWu8pWt5RVesuW7iP5sWrTVATl3kMJGESV1gOisL3c29yPnyFyatre4RwbFYeBSvyVqrzdb6F5ruuQz4A0lenA=="/>
  <p:extLst>
    <p:ext uri="{521415D9-36F7-43E2-AB2F-B90AF26B5E84}">
      <p14:sectionLst xmlns:p14="http://schemas.microsoft.com/office/powerpoint/2010/main">
        <p14:section name="Introduction" id="{048A497C-BA6D-4D36-808E-4DAAE24D5B0C}">
          <p14:sldIdLst>
            <p14:sldId id="1334"/>
            <p14:sldId id="1326"/>
          </p14:sldIdLst>
        </p14:section>
        <p14:section name="Intro to Access Tracker" id="{55A2C88B-9442-4ECD-8D05-4AA5BBC665FB}">
          <p14:sldIdLst>
            <p14:sldId id="1338"/>
            <p14:sldId id="1339"/>
            <p14:sldId id="1340"/>
          </p14:sldIdLst>
        </p14:section>
        <p14:section name="Access Tracker" id="{AAAAFFA6-7E4D-4884-AB54-9F2B3FB3C8A7}">
          <p14:sldIdLst>
            <p14:sldId id="4658"/>
            <p14:sldId id="4526"/>
            <p14:sldId id="4527"/>
            <p14:sldId id="4528"/>
            <p14:sldId id="4529"/>
            <p14:sldId id="4530"/>
            <p14:sldId id="4531"/>
          </p14:sldIdLst>
        </p14:section>
      </p14:sectionLst>
    </p:ext>
    <p:ext uri="{EFAFB233-063F-42B5-8137-9DF3F51BA10A}">
      <p15:sldGuideLst xmlns:p15="http://schemas.microsoft.com/office/powerpoint/2012/main">
        <p15:guide id="1" pos="121" userDrawn="1">
          <p15:clr>
            <a:srgbClr val="A4A3A4"/>
          </p15:clr>
        </p15:guide>
        <p15:guide id="2" pos="7537"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3AE"/>
    <a:srgbClr val="919396"/>
    <a:srgbClr val="C00000"/>
    <a:srgbClr val="00B050"/>
    <a:srgbClr val="F8F7F7"/>
    <a:srgbClr val="E2E2E2"/>
    <a:srgbClr val="FBC177"/>
    <a:srgbClr val="EEA6A7"/>
    <a:srgbClr val="8DE0C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24848" autoAdjust="0"/>
  </p:normalViewPr>
  <p:slideViewPr>
    <p:cSldViewPr snapToGrid="0" showGuides="1">
      <p:cViewPr varScale="1">
        <p:scale>
          <a:sx n="110" d="100"/>
          <a:sy n="110" d="100"/>
        </p:scale>
        <p:origin x="684" y="78"/>
      </p:cViewPr>
      <p:guideLst>
        <p:guide pos="121"/>
        <p:guide pos="7537"/>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B786AE-CFA9-4E1C-8000-CF320D38FABB}" type="datetimeFigureOut">
              <a:rPr lang="en-GB" smtClean="0"/>
              <a:t>13/08/2021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CE7F9-3C03-487C-80B0-B087C72CAC58}" type="slidenum">
              <a:rPr lang="en-GB" smtClean="0"/>
              <a:t>‹#›</a:t>
            </a:fld>
            <a:endParaRPr lang="en-GB"/>
          </a:p>
        </p:txBody>
      </p:sp>
    </p:spTree>
    <p:extLst>
      <p:ext uri="{BB962C8B-B14F-4D97-AF65-F5344CB8AC3E}">
        <p14:creationId xmlns:p14="http://schemas.microsoft.com/office/powerpoint/2010/main" val="110115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65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endParaRPr lang="en-US" sz="1200" b="0" u="none"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Citizen’s Information Ireland Website (2021), Domiciliary Care Allowance, Ireland. Available at </a:t>
            </a:r>
            <a:r>
              <a:rPr lang="en-US" sz="1200" b="0" u="sng" strike="noStrike">
                <a:solidFill>
                  <a:schemeClr val="bg1"/>
                </a:solidFill>
                <a:effectLst/>
              </a:rPr>
              <a:t>https://www.citizensinformation.ie/en/social_welfare/social_welfare_payments/disability_and_illness/domiciliary_care_allowance.html#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Citizen’s Information Ireland Website (2021), </a:t>
            </a:r>
            <a:r>
              <a:rPr lang="en-US" sz="1200" b="0" u="none" strike="noStrike" err="1">
                <a:solidFill>
                  <a:schemeClr val="bg1"/>
                </a:solidFill>
                <a:effectLst/>
              </a:rPr>
              <a:t>Carer’s</a:t>
            </a:r>
            <a:r>
              <a:rPr lang="en-US" sz="1200" b="0" u="none" strike="noStrike">
                <a:solidFill>
                  <a:schemeClr val="bg1"/>
                </a:solidFill>
                <a:effectLst/>
              </a:rPr>
              <a:t> Benefit, Ireland. Available at </a:t>
            </a:r>
            <a:r>
              <a:rPr lang="en-US" sz="1200" b="0" u="sng" strike="noStrike">
                <a:solidFill>
                  <a:schemeClr val="bg1"/>
                </a:solidFill>
                <a:effectLst/>
              </a:rPr>
              <a:t>https://www.citizensinformation.ie/en/social_welfare/social_welfare_payments/carers/carers_benefit.html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Citizen’s Information Ireland Website (2021), </a:t>
            </a:r>
            <a:r>
              <a:rPr lang="en-US" sz="1200" b="0" u="none" strike="noStrike" err="1">
                <a:solidFill>
                  <a:schemeClr val="bg1"/>
                </a:solidFill>
                <a:effectLst/>
              </a:rPr>
              <a:t>Carer’s</a:t>
            </a:r>
            <a:r>
              <a:rPr lang="en-US" sz="1200" b="0" u="none" strike="noStrike">
                <a:solidFill>
                  <a:schemeClr val="bg1"/>
                </a:solidFill>
                <a:effectLst/>
              </a:rPr>
              <a:t> Allowance, Ireland. Available at </a:t>
            </a:r>
            <a:r>
              <a:rPr lang="en-US" sz="1200" b="0" u="sng" strike="noStrike">
                <a:solidFill>
                  <a:schemeClr val="bg1"/>
                </a:solidFill>
                <a:effectLst/>
              </a:rPr>
              <a:t>https://www.citizensinformation.ie/en/social_welfare/social_welfare_payments/carers/carers_allowance.html#l62fd2</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Citizen’s Information Ireland Website (2021), Child Benefits, Ireland. Available at </a:t>
            </a:r>
            <a:r>
              <a:rPr lang="en-US" sz="1200" b="0" u="sng" strike="noStrike">
                <a:solidFill>
                  <a:schemeClr val="bg1"/>
                </a:solidFill>
                <a:effectLst/>
              </a:rPr>
              <a:t>https://www.citizensinformation.ie/en/social_welfare/social_welfare_payments/social_welfare_payments_to_families_and_children/child_benefit.html#l1ab9d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HSE Website (2021) “Disability support”, Available at </a:t>
            </a:r>
            <a:r>
              <a:rPr lang="en-US" sz="1200" b="0" u="sng" strike="noStrike">
                <a:solidFill>
                  <a:schemeClr val="bg1"/>
                </a:solidFill>
                <a:effectLst/>
              </a:rPr>
              <a:t>https://www.hse.ie/eng/services/list/4/disability/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HSE Website (2021) “Physiotherapy”, Available at </a:t>
            </a:r>
            <a:r>
              <a:rPr lang="en-US" sz="1200" b="0" u="sng" strike="noStrike">
                <a:solidFill>
                  <a:schemeClr val="bg1"/>
                </a:solidFill>
                <a:effectLst/>
              </a:rPr>
              <a:t>https://www.hse.ie/eng/health/az/p/physiotherapy/accessing-physiotherapy.html#:~:text=Physiotherapy%20through%20the%20HSE%20is%20free%20of%20charge.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Irish Examiner. “Waiting List for basic health services exceeds 127,000”. Available at </a:t>
            </a:r>
            <a:r>
              <a:rPr lang="en-US" sz="1200" b="0" u="sng" strike="noStrike">
                <a:solidFill>
                  <a:schemeClr val="bg1"/>
                </a:solidFill>
                <a:effectLst/>
              </a:rPr>
              <a:t>https://www.irishexaminer.com/news/arid-30928400.html#:~:text=Physiotherapy%20has%20the%20next%2Dbiggest,6%2C361%20for%20over%20a%20year</a:t>
            </a:r>
          </a:p>
          <a:p>
            <a:endParaRPr lang="en-US" u="sng" dirty="0"/>
          </a:p>
          <a:p>
            <a:pPr rtl="0" eaLnBrk="1" fontAlgn="ctr" latinLnBrk="0" hangingPunct="1"/>
            <a:r>
              <a:rPr lang="en-US" sz="1200" b="1" i="0" u="sng" strike="noStrike" kern="1200" dirty="0">
                <a:solidFill>
                  <a:schemeClr val="tx1"/>
                </a:solidFill>
                <a:effectLst/>
                <a:latin typeface="+mn-lt"/>
                <a:ea typeface="+mn-ea"/>
                <a:cs typeface="+mn-cs"/>
              </a:rPr>
              <a:t>Selected care provisions</a:t>
            </a:r>
          </a:p>
          <a:p>
            <a:r>
              <a:rPr lang="en-US" sz="1200" b="1" i="0" u="none" strike="noStrike" kern="1200" dirty="0">
                <a:solidFill>
                  <a:schemeClr val="tx1"/>
                </a:solidFill>
                <a:effectLst/>
                <a:latin typeface="+mn-lt"/>
                <a:ea typeface="+mn-ea"/>
                <a:cs typeface="+mn-cs"/>
              </a:rPr>
              <a:t>Green: </a:t>
            </a:r>
            <a:r>
              <a:rPr lang="en-GB" sz="1200" kern="1200" dirty="0">
                <a:solidFill>
                  <a:schemeClr val="tx1"/>
                </a:solidFill>
                <a:effectLst/>
                <a:latin typeface="+mn-lt"/>
                <a:ea typeface="+mn-ea"/>
                <a:cs typeface="+mn-cs"/>
              </a:rPr>
              <a:t>Selected care provisions analysed are reimbursed for SMA patients and caregivers without major issues experienced to gain access to these services</a:t>
            </a:r>
            <a:endParaRPr lang="en-US" sz="1200" kern="1200" dirty="0">
              <a:solidFill>
                <a:schemeClr val="tx1"/>
              </a:solidFill>
              <a:effectLst/>
              <a:latin typeface="+mn-lt"/>
              <a:ea typeface="+mn-ea"/>
              <a:cs typeface="+mn-cs"/>
            </a:endParaRPr>
          </a:p>
          <a:p>
            <a:pPr rtl="0" eaLnBrk="1" fontAlgn="ctr" latinLnBrk="0" hangingPunct="1"/>
            <a:r>
              <a:rPr lang="en-US" sz="1200" b="1" i="0" u="none" strike="noStrike" kern="1200" dirty="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Selected care provisions analysed are reimbursed for SMA patients or caregivers but there are issues for patients to access the necessary care</a:t>
            </a:r>
          </a:p>
          <a:p>
            <a:pPr rtl="0" eaLnBrk="1" fontAlgn="ctr" latinLnBrk="0" hangingPunct="1"/>
            <a:r>
              <a:rPr lang="en-US" sz="1200" b="1" i="0" u="none" strike="noStrike" kern="1200" dirty="0">
                <a:solidFill>
                  <a:schemeClr val="tx1"/>
                </a:solidFill>
                <a:effectLst/>
                <a:latin typeface="+mn-lt"/>
                <a:ea typeface="+mn-ea"/>
                <a:cs typeface="+mn-cs"/>
              </a:rPr>
              <a:t>Red: </a:t>
            </a:r>
            <a:r>
              <a:rPr lang="en-GB" sz="1200" kern="1200" dirty="0">
                <a:solidFill>
                  <a:schemeClr val="tx1"/>
                </a:solidFill>
                <a:effectLst/>
                <a:latin typeface="+mn-lt"/>
                <a:ea typeface="+mn-ea"/>
                <a:cs typeface="+mn-cs"/>
              </a:rPr>
              <a:t>Selected care provisions analysed are not reimbursed or limited for SMA patients or caregivers</a:t>
            </a:r>
          </a:p>
          <a:p>
            <a:endParaRPr lang="en-US"/>
          </a:p>
          <a:p>
            <a:r>
              <a:rPr lang="en-GB" sz="1200" b="1"/>
              <a:t>Variation</a:t>
            </a:r>
          </a:p>
          <a:p>
            <a:r>
              <a:rPr lang="en-GB" sz="1200"/>
              <a:t>Grey: Not applicable</a:t>
            </a:r>
          </a:p>
          <a:p>
            <a:r>
              <a:rPr lang="en-GB" sz="1200"/>
              <a:t>Green: Non variation across patients or across market</a:t>
            </a:r>
          </a:p>
          <a:p>
            <a:r>
              <a:rPr lang="en-GB" sz="1200"/>
              <a:t>Purple: Variation across patient type (clinically driven)</a:t>
            </a:r>
          </a:p>
          <a:p>
            <a:r>
              <a:rPr lang="en-GB" sz="1200">
                <a:solidFill>
                  <a:srgbClr val="FE0ECB"/>
                </a:solidFill>
              </a:rPr>
              <a:t>Pink: Variation across market (geographically driven)</a:t>
            </a:r>
          </a:p>
          <a:p>
            <a:endParaRPr lang="en-US"/>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354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62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b="1" u="sng" dirty="0"/>
              <a:t>EMA Indication Statements</a:t>
            </a:r>
          </a:p>
          <a:p>
            <a:r>
              <a:rPr lang="en-GB" b="1" u="none" dirty="0"/>
              <a:t>Spinraza </a:t>
            </a:r>
          </a:p>
          <a:p>
            <a:pPr marL="171450" indent="-171450">
              <a:buFont typeface="Arial" panose="020B0604020202020204" pitchFamily="34" charset="0"/>
              <a:buChar char="•"/>
            </a:pPr>
            <a:r>
              <a:rPr lang="en-GB" dirty="0"/>
              <a:t>EMA Label: </a:t>
            </a:r>
            <a:r>
              <a:rPr lang="en-US" dirty="0"/>
              <a:t>Spinraza is indicated for the treatment of 5q Spinal Muscular Atrophy.</a:t>
            </a:r>
          </a:p>
          <a:p>
            <a:pPr marL="171450" indent="-171450">
              <a:buFont typeface="Arial" panose="020B0604020202020204" pitchFamily="34" charset="0"/>
              <a:buChar char="•"/>
            </a:pPr>
            <a:r>
              <a:rPr lang="en-US" dirty="0"/>
              <a:t>Source: EMA (2021). “Summary of Product Characteristics”. Available at </a:t>
            </a:r>
            <a:r>
              <a:rPr lang="en-US" u="sng" dirty="0"/>
              <a:t>https://www.ema.europa.eu/en/documents/product-information/spinraza-epar-product-information_en.pdf</a:t>
            </a:r>
          </a:p>
          <a:p>
            <a:pPr marL="0" indent="0">
              <a:buFont typeface="Arial" panose="020B0604020202020204" pitchFamily="34" charset="0"/>
              <a:buNone/>
            </a:pPr>
            <a:endParaRPr lang="en-US" u="none" dirty="0"/>
          </a:p>
          <a:p>
            <a:pPr marL="0" indent="0">
              <a:buFont typeface="Arial" panose="020B0604020202020204" pitchFamily="34" charset="0"/>
              <a:buNone/>
            </a:pPr>
            <a:r>
              <a:rPr lang="en-US" b="1" u="none" dirty="0"/>
              <a:t>Zolgensma</a:t>
            </a:r>
          </a:p>
          <a:p>
            <a:pPr marL="171450" indent="-171450">
              <a:buFont typeface="Arial" panose="020B0604020202020204" pitchFamily="34" charset="0"/>
              <a:buChar char="•"/>
            </a:pPr>
            <a:r>
              <a:rPr lang="en-US" u="none" dirty="0"/>
              <a:t>EMA Label: </a:t>
            </a:r>
            <a:r>
              <a:rPr lang="en-US" dirty="0"/>
              <a:t>Zolgensma is indicated for the treatment of: </a:t>
            </a:r>
          </a:p>
          <a:p>
            <a:pPr marL="628650" lvl="1" indent="-171450">
              <a:buFontTx/>
              <a:buChar char="-"/>
            </a:pPr>
            <a:r>
              <a:rPr lang="en-US" dirty="0"/>
              <a:t>Patients with 5q spinal muscular atrophy (SMA) with a bi-allelic mutation in the SMN1 gene and a clinical diagnosis of SMA Type 1, </a:t>
            </a:r>
          </a:p>
          <a:p>
            <a:pPr marL="457200" lvl="1" indent="0">
              <a:buFontTx/>
              <a:buNone/>
            </a:pPr>
            <a:r>
              <a:rPr lang="en-US" dirty="0"/>
              <a:t>or </a:t>
            </a:r>
          </a:p>
          <a:p>
            <a:pPr marL="628650" lvl="1" indent="-171450">
              <a:buFontTx/>
              <a:buChar char="-"/>
            </a:pPr>
            <a:r>
              <a:rPr lang="en-US" dirty="0"/>
              <a:t>Patients with 5q SMA with a bi-allelic mutation in the SMN1 gene and up to 3 copies of the SMN2 gene.</a:t>
            </a:r>
            <a:endParaRPr lang="en-US" u="none" dirty="0"/>
          </a:p>
          <a:p>
            <a:pPr marL="171450" indent="-171450">
              <a:buFont typeface="Arial" panose="020B0604020202020204" pitchFamily="34" charset="0"/>
              <a:buChar char="•"/>
            </a:pPr>
            <a:r>
              <a:rPr lang="en-US" u="none" dirty="0"/>
              <a:t>Source: EMA (2020). “Summary of Product Characteristics”. “Available at </a:t>
            </a:r>
            <a:r>
              <a:rPr lang="en-US" u="sng" dirty="0"/>
              <a:t>https://www.ema.europa.eu/en/documents/product-information/zolgensma-epar-product-information_en.pdf</a:t>
            </a:r>
            <a:endParaRPr lang="en-GB" u="sng" dirty="0"/>
          </a:p>
          <a:p>
            <a:endParaRPr lang="en-GB" sz="1200" dirty="0">
              <a:solidFill>
                <a:srgbClr val="FE0ECB"/>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05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Metric Status Criteria</a:t>
            </a:r>
          </a:p>
          <a:p>
            <a:r>
              <a:rPr lang="en-US" b="0"/>
              <a:t>Individual criteria for each metric are provided in subsequent slides</a:t>
            </a:r>
          </a:p>
          <a:p>
            <a:endParaRPr lang="en-US" b="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885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none" strike="noStrike">
                <a:solidFill>
                  <a:schemeClr val="bg1"/>
                </a:solidFill>
                <a:effectLst/>
              </a:rPr>
              <a:t>Sources:</a:t>
            </a:r>
          </a:p>
          <a:p>
            <a:pPr marL="342900" marR="0" lvl="0" indent="-342900" algn="l" defTabSz="914400" rtl="0" eaLnBrk="1" fontAlgn="base" latinLnBrk="0" hangingPunct="1">
              <a:lnSpc>
                <a:spcPct val="100000"/>
              </a:lnSpc>
              <a:spcBef>
                <a:spcPct val="30000"/>
              </a:spcBef>
              <a:spcAft>
                <a:spcPct val="0"/>
              </a:spcAft>
              <a:buClrTx/>
              <a:buSzTx/>
              <a:buFont typeface="+mj-lt"/>
              <a:buAutoNum type="arabicPeriod"/>
              <a:tabLst/>
              <a:defRPr/>
            </a:pPr>
            <a:r>
              <a:rPr lang="en-GB" sz="1100" kern="1200">
                <a:solidFill>
                  <a:schemeClr val="tx1"/>
                </a:solidFill>
                <a:latin typeface="+mn-lt"/>
                <a:ea typeface="+mn-ea"/>
                <a:cs typeface="+mn-cs"/>
              </a:rPr>
              <a:t>Irish Department of Health (2014). “National Rare Disease Plan for Ireland”. Available at </a:t>
            </a:r>
            <a:r>
              <a:rPr lang="en-GB" sz="1100" u="sng" kern="1200">
                <a:solidFill>
                  <a:schemeClr val="tx1"/>
                </a:solidFill>
                <a:latin typeface="+mn-lt"/>
                <a:ea typeface="+mn-ea"/>
                <a:cs typeface="+mn-cs"/>
              </a:rPr>
              <a:t>http://download2.eurordis.org/rdpolicy/National%20Plans/Ireland/1.Ireland_RD%20National%20Plan_2014-2018</a:t>
            </a:r>
          </a:p>
          <a:p>
            <a:pPr marL="342900" marR="0" lvl="0" indent="-342900" algn="l" defTabSz="914400" rtl="0" eaLnBrk="1" fontAlgn="base" latinLnBrk="0" hangingPunct="1">
              <a:lnSpc>
                <a:spcPct val="100000"/>
              </a:lnSpc>
              <a:spcBef>
                <a:spcPct val="30000"/>
              </a:spcBef>
              <a:spcAft>
                <a:spcPct val="0"/>
              </a:spcAft>
              <a:buClrTx/>
              <a:buSzTx/>
              <a:buFont typeface="+mj-lt"/>
              <a:buAutoNum type="arabicPeriod"/>
              <a:tabLst/>
              <a:defRPr/>
            </a:pPr>
            <a:r>
              <a:rPr lang="en-GB" sz="1100" u="none" kern="1200">
                <a:solidFill>
                  <a:schemeClr val="tx1"/>
                </a:solidFill>
                <a:latin typeface="+mn-lt"/>
                <a:ea typeface="+mn-ea"/>
                <a:cs typeface="+mn-cs"/>
              </a:rPr>
              <a:t>HSE Website (2020). “National Clinical Program for Rare Disease”. Available at: </a:t>
            </a:r>
            <a:r>
              <a:rPr lang="en-GB" sz="1100" u="sng" kern="1200">
                <a:solidFill>
                  <a:schemeClr val="tx1"/>
                </a:solidFill>
                <a:latin typeface="+mn-lt"/>
                <a:ea typeface="+mn-ea"/>
                <a:cs typeface="+mn-cs"/>
              </a:rPr>
              <a:t>https://www.hse.ie/eng/about/who/cspd/ncps/rare-diseases/#:~:text=The%20National%20Clinical%20Programme%20for,College%20of%20Physicians%20of%20Ireland</a:t>
            </a:r>
          </a:p>
          <a:p>
            <a:pPr marL="342900" marR="0" lvl="0" indent="-342900" algn="l" defTabSz="914400" rtl="0" eaLnBrk="1" fontAlgn="base" latinLnBrk="0" hangingPunct="1">
              <a:lnSpc>
                <a:spcPct val="100000"/>
              </a:lnSpc>
              <a:spcBef>
                <a:spcPct val="30000"/>
              </a:spcBef>
              <a:spcAft>
                <a:spcPct val="0"/>
              </a:spcAft>
              <a:buClrTx/>
              <a:buSzTx/>
              <a:buFont typeface="+mj-lt"/>
              <a:buAutoNum type="arabicPeriod"/>
              <a:tabLst/>
              <a:defRPr/>
            </a:pPr>
            <a:r>
              <a:rPr lang="en-GB" sz="1100" u="none" kern="1200">
                <a:solidFill>
                  <a:schemeClr val="tx1"/>
                </a:solidFill>
                <a:latin typeface="+mn-lt"/>
                <a:ea typeface="+mn-ea"/>
                <a:cs typeface="+mn-cs"/>
              </a:rPr>
              <a:t>SMA Ireland Website (2020), Available at: </a:t>
            </a:r>
            <a:r>
              <a:rPr lang="en-GB" sz="1100" u="sng" kern="1200">
                <a:solidFill>
                  <a:schemeClr val="tx1"/>
                </a:solidFill>
                <a:latin typeface="+mn-lt"/>
                <a:ea typeface="+mn-ea"/>
                <a:cs typeface="+mn-cs"/>
              </a:rPr>
              <a:t>https://www.smaireland.com/</a:t>
            </a:r>
          </a:p>
          <a:p>
            <a:pPr marL="342900" marR="0" lvl="0" indent="-342900" algn="l" defTabSz="914400" rtl="0" eaLnBrk="1" fontAlgn="base" latinLnBrk="0" hangingPunct="1">
              <a:lnSpc>
                <a:spcPct val="100000"/>
              </a:lnSpc>
              <a:spcBef>
                <a:spcPct val="30000"/>
              </a:spcBef>
              <a:spcAft>
                <a:spcPct val="0"/>
              </a:spcAft>
              <a:buClrTx/>
              <a:buSzTx/>
              <a:buFont typeface="+mj-lt"/>
              <a:buAutoNum type="arabicPeriod"/>
              <a:tabLst/>
              <a:defRPr/>
            </a:pPr>
            <a:r>
              <a:rPr lang="en-US" sz="1100" b="0" u="none" strike="noStrike">
                <a:solidFill>
                  <a:schemeClr val="bg1"/>
                </a:solidFill>
                <a:effectLst/>
              </a:rPr>
              <a:t>SMA Ireland (2021), “Priority Areas”. Available at: </a:t>
            </a:r>
            <a:r>
              <a:rPr lang="en-US" sz="1100" b="0" u="sng" strike="noStrike">
                <a:solidFill>
                  <a:schemeClr val="bg1"/>
                </a:solidFill>
                <a:effectLst/>
              </a:rPr>
              <a:t>https://www.smaireland.com/pages/about-us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schemeClr val="bg1"/>
              </a:solidFill>
            </a:endParaRPr>
          </a:p>
          <a:p>
            <a:pPr rtl="0" eaLnBrk="1" fontAlgn="ctr" latinLnBrk="0" hangingPunct="1"/>
            <a:r>
              <a:rPr lang="en-US" sz="1100" b="1" i="0" u="sng" strike="noStrike" kern="1200">
                <a:solidFill>
                  <a:schemeClr val="tx1"/>
                </a:solidFill>
                <a:effectLst/>
                <a:latin typeface="+mn-lt"/>
                <a:ea typeface="+mn-ea"/>
                <a:cs typeface="+mn-cs"/>
              </a:rPr>
              <a:t>National strategies for rare / genetic disorders</a:t>
            </a:r>
            <a:endParaRPr lang="en-US" sz="1100" b="0" i="0" u="sng" strike="noStrike" kern="1200">
              <a:solidFill>
                <a:schemeClr val="tx1"/>
              </a:solidFill>
              <a:effectLst/>
              <a:latin typeface="+mn-lt"/>
              <a:ea typeface="+mn-ea"/>
              <a:cs typeface="+mn-cs"/>
            </a:endParaRPr>
          </a:p>
          <a:p>
            <a:pPr rtl="0" eaLnBrk="1" fontAlgn="ctr" latinLnBrk="0" hangingPunct="1"/>
            <a:r>
              <a:rPr lang="en-US" sz="1100" b="1" i="0" u="none" strike="noStrike" kern="1200">
                <a:solidFill>
                  <a:schemeClr val="tx1"/>
                </a:solidFill>
                <a:effectLst/>
                <a:latin typeface="+mn-lt"/>
                <a:ea typeface="+mn-ea"/>
                <a:cs typeface="+mn-cs"/>
              </a:rPr>
              <a:t>Green: </a:t>
            </a:r>
            <a:r>
              <a:rPr lang="en-US" sz="1100" b="0" i="0" u="none" strike="noStrike" kern="1200">
                <a:solidFill>
                  <a:schemeClr val="tx1"/>
                </a:solidFill>
                <a:effectLst/>
                <a:latin typeface="+mn-lt"/>
                <a:ea typeface="+mn-ea"/>
                <a:cs typeface="+mn-cs"/>
              </a:rPr>
              <a:t>Currently valid national rare disease strategy</a:t>
            </a:r>
          </a:p>
          <a:p>
            <a:pPr rtl="0" eaLnBrk="1" fontAlgn="ctr" latinLnBrk="0" hangingPunct="1"/>
            <a:r>
              <a:rPr lang="en-US" sz="1100" b="1" i="0" u="none" strike="noStrike" kern="1200">
                <a:solidFill>
                  <a:schemeClr val="tx1"/>
                </a:solidFill>
                <a:effectLst/>
                <a:latin typeface="+mn-lt"/>
                <a:ea typeface="+mn-ea"/>
                <a:cs typeface="+mn-cs"/>
              </a:rPr>
              <a:t>Yellow: </a:t>
            </a:r>
            <a:r>
              <a:rPr lang="en-US" sz="1100" b="0" i="0" u="none" strike="noStrike" kern="1200">
                <a:solidFill>
                  <a:schemeClr val="tx1"/>
                </a:solidFill>
                <a:effectLst/>
                <a:latin typeface="+mn-lt"/>
                <a:ea typeface="+mn-ea"/>
                <a:cs typeface="+mn-cs"/>
              </a:rPr>
              <a:t>Expired/outdated national rare disease strategy</a:t>
            </a:r>
          </a:p>
          <a:p>
            <a:pPr rtl="0" eaLnBrk="1" fontAlgn="ctr" latinLnBrk="0" hangingPunct="1"/>
            <a:r>
              <a:rPr lang="en-US" sz="1100" b="1" i="0" u="none" strike="noStrike" kern="1200">
                <a:solidFill>
                  <a:schemeClr val="tx1"/>
                </a:solidFill>
                <a:effectLst/>
                <a:latin typeface="+mn-lt"/>
                <a:ea typeface="+mn-ea"/>
                <a:cs typeface="+mn-cs"/>
              </a:rPr>
              <a:t>Red: </a:t>
            </a:r>
            <a:r>
              <a:rPr lang="en-US" sz="1100" b="0" i="0" u="none" strike="noStrike" kern="1200">
                <a:solidFill>
                  <a:schemeClr val="tx1"/>
                </a:solidFill>
                <a:effectLst/>
                <a:latin typeface="+mn-lt"/>
                <a:ea typeface="+mn-ea"/>
                <a:cs typeface="+mn-cs"/>
              </a:rPr>
              <a:t>No national rare disease strategy </a:t>
            </a:r>
          </a:p>
          <a:p>
            <a:pPr rtl="0" eaLnBrk="1" fontAlgn="ctr" latinLnBrk="0" hangingPunct="1"/>
            <a:endParaRPr lang="en-US" sz="1100" b="0" i="0" u="none" strike="noStrike" kern="1200">
              <a:solidFill>
                <a:schemeClr val="tx1"/>
              </a:solidFill>
              <a:effectLst/>
              <a:latin typeface="+mn-lt"/>
              <a:ea typeface="+mn-ea"/>
              <a:cs typeface="+mn-cs"/>
            </a:endParaRPr>
          </a:p>
          <a:p>
            <a:pPr rtl="0" eaLnBrk="1" fontAlgn="ctr" latinLnBrk="0" hangingPunct="1"/>
            <a:r>
              <a:rPr lang="en-US" sz="1100" b="1" i="0" u="sng" strike="noStrike" kern="1200">
                <a:solidFill>
                  <a:schemeClr val="tx1"/>
                </a:solidFill>
                <a:effectLst/>
                <a:latin typeface="+mn-lt"/>
                <a:ea typeface="+mn-ea"/>
                <a:cs typeface="+mn-cs"/>
              </a:rPr>
              <a:t>Patient </a:t>
            </a:r>
            <a:r>
              <a:rPr lang="en-US" sz="1100" b="1" i="0" u="sng" strike="noStrike" kern="1200" dirty="0" err="1">
                <a:solidFill>
                  <a:schemeClr val="tx1"/>
                </a:solidFill>
                <a:effectLst/>
                <a:latin typeface="+mn-lt"/>
                <a:ea typeface="+mn-ea"/>
                <a:cs typeface="+mn-cs"/>
              </a:rPr>
              <a:t>organisations</a:t>
            </a:r>
            <a:r>
              <a:rPr lang="en-US" sz="1100" b="1" i="0" u="sng" strike="noStrike" kern="1200">
                <a:solidFill>
                  <a:schemeClr val="tx1"/>
                </a:solidFill>
                <a:effectLst/>
                <a:latin typeface="+mn-lt"/>
                <a:ea typeface="+mn-ea"/>
                <a:cs typeface="+mn-cs"/>
              </a:rPr>
              <a:t> and advocacy </a:t>
            </a:r>
            <a:endParaRPr lang="en-US" sz="1100" b="0" i="0" u="sng" strike="noStrike" kern="1200">
              <a:solidFill>
                <a:schemeClr val="tx1"/>
              </a:solidFill>
              <a:effectLst/>
              <a:latin typeface="+mn-lt"/>
              <a:ea typeface="+mn-ea"/>
              <a:cs typeface="+mn-cs"/>
            </a:endParaRPr>
          </a:p>
          <a:p>
            <a:pPr rtl="0" eaLnBrk="1" fontAlgn="ctr" latinLnBrk="0" hangingPunct="1"/>
            <a:r>
              <a:rPr lang="en-US" sz="1100" b="1" i="0" u="none" strike="noStrike" kern="1200">
                <a:solidFill>
                  <a:schemeClr val="tx1"/>
                </a:solidFill>
                <a:effectLst/>
                <a:latin typeface="+mn-lt"/>
                <a:ea typeface="+mn-ea"/>
                <a:cs typeface="+mn-cs"/>
              </a:rPr>
              <a:t>Green: </a:t>
            </a:r>
            <a:r>
              <a:rPr lang="en-US" sz="1100" b="0" i="0" u="none" strike="noStrike" kern="1200">
                <a:solidFill>
                  <a:schemeClr val="tx1"/>
                </a:solidFill>
                <a:effectLst/>
                <a:latin typeface="+mn-lt"/>
                <a:ea typeface="+mn-ea"/>
                <a:cs typeface="+mn-cs"/>
              </a:rPr>
              <a:t>Dedicated patient group supporting SMA patients who both support and politically advocate for patients</a:t>
            </a:r>
          </a:p>
          <a:p>
            <a:pPr rtl="0" eaLnBrk="1" fontAlgn="ctr" latinLnBrk="0" hangingPunct="1"/>
            <a:r>
              <a:rPr lang="en-US" sz="1100" b="1" i="0" u="none" strike="noStrike" kern="1200">
                <a:solidFill>
                  <a:schemeClr val="tx1"/>
                </a:solidFill>
                <a:effectLst/>
                <a:latin typeface="+mn-lt"/>
                <a:ea typeface="+mn-ea"/>
                <a:cs typeface="+mn-cs"/>
              </a:rPr>
              <a:t>Yellow: </a:t>
            </a:r>
            <a:r>
              <a:rPr lang="en-US" sz="1100" b="0" i="0" u="none" strike="noStrike" kern="1200">
                <a:solidFill>
                  <a:schemeClr val="tx1"/>
                </a:solidFill>
                <a:effectLst/>
                <a:latin typeface="+mn-lt"/>
                <a:ea typeface="+mn-ea"/>
                <a:cs typeface="+mn-cs"/>
              </a:rPr>
              <a:t>Dedicated patient group supporting SMA patients but their mandate focuses on patient support rather than political advocacy</a:t>
            </a:r>
          </a:p>
          <a:p>
            <a:pPr rtl="0" eaLnBrk="1" fontAlgn="ctr" latinLnBrk="0" hangingPunct="1"/>
            <a:r>
              <a:rPr lang="en-US" sz="1100" b="1" i="0" u="none" strike="noStrike" kern="1200">
                <a:solidFill>
                  <a:schemeClr val="tx1"/>
                </a:solidFill>
                <a:effectLst/>
                <a:latin typeface="+mn-lt"/>
                <a:ea typeface="+mn-ea"/>
                <a:cs typeface="+mn-cs"/>
              </a:rPr>
              <a:t>Red: </a:t>
            </a:r>
            <a:r>
              <a:rPr lang="en-US" sz="1100" b="0" i="0" u="none" strike="noStrike" kern="1200">
                <a:solidFill>
                  <a:schemeClr val="tx1"/>
                </a:solidFill>
                <a:effectLst/>
                <a:latin typeface="+mn-lt"/>
                <a:ea typeface="+mn-ea"/>
                <a:cs typeface="+mn-cs"/>
              </a:rPr>
              <a:t>No dedicated patient group supporting SMA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a:p>
          <a:p>
            <a:r>
              <a:rPr lang="en-GB" sz="1100" b="1" u="sng"/>
              <a:t>Variation</a:t>
            </a:r>
          </a:p>
          <a:p>
            <a:r>
              <a:rPr lang="en-GB" sz="1100" b="1"/>
              <a:t>No Colour: </a:t>
            </a:r>
            <a:r>
              <a:rPr lang="en-GB" sz="1100"/>
              <a:t>No significant variation across patients or across market</a:t>
            </a:r>
          </a:p>
          <a:p>
            <a:r>
              <a:rPr lang="en-GB" sz="1100" b="1"/>
              <a:t>DNA Icon: </a:t>
            </a:r>
            <a:r>
              <a:rPr lang="en-GB" sz="1100"/>
              <a:t>Clinical variation such as variation across patient type, age or disease severity</a:t>
            </a:r>
          </a:p>
          <a:p>
            <a:r>
              <a:rPr lang="en-GB" sz="1100" b="1">
                <a:solidFill>
                  <a:srgbClr val="FE0ECB"/>
                </a:solidFill>
              </a:rPr>
              <a:t>Map Icon: </a:t>
            </a:r>
            <a:r>
              <a:rPr lang="en-GB" sz="1100">
                <a:solidFill>
                  <a:srgbClr val="FE0ECB"/>
                </a:solidFill>
              </a:rPr>
              <a:t>Geographical variation such as variation by region, municipality, city or hospital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498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Verhaart</a:t>
            </a:r>
            <a:r>
              <a:rPr lang="en-US" sz="1200" b="0" u="none" strike="noStrike">
                <a:solidFill>
                  <a:schemeClr val="bg1"/>
                </a:solidFill>
                <a:effectLst/>
              </a:rPr>
              <a:t>, I. E. C., et al. (2017). “A multi-source approach to determine SMA incidence and research ready population”. Available at </a:t>
            </a:r>
            <a:r>
              <a:rPr lang="en-US" sz="1200" b="0" u="sng" strike="noStrike">
                <a:solidFill>
                  <a:schemeClr val="bg1"/>
                </a:solidFill>
                <a:effectLst/>
              </a:rPr>
              <a:t>https://www.ncbi.nlm.nih.gov/pmc/articles/PMC5502065/</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err="1">
                <a:solidFill>
                  <a:schemeClr val="bg1"/>
                </a:solidFill>
              </a:rPr>
              <a:t>Orphanet</a:t>
            </a:r>
            <a:r>
              <a:rPr lang="en-US" sz="1200" b="0">
                <a:solidFill>
                  <a:schemeClr val="bg1"/>
                </a:solidFill>
              </a:rPr>
              <a:t> (2020). “Expert </a:t>
            </a:r>
            <a:r>
              <a:rPr lang="en-US" sz="1200" b="0" err="1">
                <a:solidFill>
                  <a:schemeClr val="bg1"/>
                </a:solidFill>
              </a:rPr>
              <a:t>Centres</a:t>
            </a:r>
            <a:r>
              <a:rPr lang="en-US" sz="1200" b="0">
                <a:solidFill>
                  <a:schemeClr val="bg1"/>
                </a:solidFill>
              </a:rPr>
              <a:t> for Proximal Spinal Muscular Atrophy”. Available at </a:t>
            </a:r>
            <a:r>
              <a:rPr lang="en-US" sz="1200" b="0" u="sng">
                <a:solidFill>
                  <a:schemeClr val="bg1"/>
                </a:solidFill>
              </a:rPr>
              <a:t>https://www.orpha.net/consor/cgi-bin/Clinics_Search_Simple.php?lng=EN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a:solidFill>
                  <a:schemeClr val="bg1"/>
                </a:solidFill>
              </a:rPr>
              <a:t>Children’s University Hospital Ireland (2021). Available at </a:t>
            </a:r>
            <a:r>
              <a:rPr lang="en-US" sz="1200" b="0" u="sng">
                <a:solidFill>
                  <a:schemeClr val="bg1"/>
                </a:solidFill>
              </a:rPr>
              <a:t>https://www.cuh.ie/neurodisability-2/</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err="1">
                <a:solidFill>
                  <a:schemeClr val="bg1"/>
                </a:solidFill>
              </a:rPr>
              <a:t>Tallaght</a:t>
            </a:r>
            <a:r>
              <a:rPr lang="en-US" sz="1200" b="0" u="none">
                <a:solidFill>
                  <a:schemeClr val="bg1"/>
                </a:solidFill>
              </a:rPr>
              <a:t> University Hospital Website (2021). </a:t>
            </a:r>
            <a:r>
              <a:rPr lang="en-US" sz="1200" b="0">
                <a:solidFill>
                  <a:schemeClr val="bg1"/>
                </a:solidFill>
              </a:rPr>
              <a:t>Available at </a:t>
            </a:r>
            <a:r>
              <a:rPr lang="en-US" sz="1200" b="0" u="sng">
                <a:solidFill>
                  <a:schemeClr val="bg1"/>
                </a:solidFill>
              </a:rPr>
              <a:t>https://www.tuh.ie/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WHO (2001). “Mental Health Evidence Country Profiles: European Region (EUR)”. Available at </a:t>
            </a:r>
            <a:r>
              <a:rPr lang="en-US" sz="1200" b="0" u="sng">
                <a:solidFill>
                  <a:schemeClr val="bg1"/>
                </a:solidFill>
              </a:rPr>
              <a:t>https://www.who.int/mental_health/evidence/Country_profiles_Europe.pdf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SMA UK (2020). “Report - Spring 2020: Patient Registry Statistics“. Available at </a:t>
            </a:r>
            <a:r>
              <a:rPr lang="en-US" sz="1200" b="0" u="sng">
                <a:solidFill>
                  <a:schemeClr val="bg1"/>
                </a:solidFill>
              </a:rPr>
              <a:t>https://smauk.org.uk/report-spring-2020-patient-registry-statistics​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TREAT-NMD (2021). “General Information”. Available at </a:t>
            </a:r>
            <a:r>
              <a:rPr lang="en-US" sz="1200" b="0" u="sng">
                <a:solidFill>
                  <a:schemeClr val="bg1"/>
                </a:solidFill>
              </a:rPr>
              <a:t>https://www.treat-nmd.org.uk/registry/general/index.en.html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err="1">
                <a:solidFill>
                  <a:schemeClr val="bg1"/>
                </a:solidFill>
              </a:rPr>
              <a:t>Worldometer</a:t>
            </a:r>
            <a:r>
              <a:rPr lang="en-US" sz="1200" b="0" u="none">
                <a:solidFill>
                  <a:schemeClr val="bg1"/>
                </a:solidFill>
              </a:rPr>
              <a:t> Website (2021), “World Countries by Population”. Available at </a:t>
            </a:r>
            <a:r>
              <a:rPr lang="en-US" sz="1200" b="0" u="sng">
                <a:solidFill>
                  <a:schemeClr val="bg1"/>
                </a:solidFill>
              </a:rPr>
              <a:t>https://www.worldometers.info/population/countries-in-europe-by-population/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RET. “HSE approves </a:t>
            </a:r>
            <a:r>
              <a:rPr lang="en-US" sz="1200" b="0" u="none" err="1">
                <a:solidFill>
                  <a:schemeClr val="bg1"/>
                </a:solidFill>
              </a:rPr>
              <a:t>Spinraza</a:t>
            </a:r>
            <a:r>
              <a:rPr lang="en-US" sz="1200" b="0" u="none">
                <a:solidFill>
                  <a:schemeClr val="bg1"/>
                </a:solidFill>
              </a:rPr>
              <a:t> drug to treat Spinal Muscular Atrophy”. Available at </a:t>
            </a:r>
            <a:r>
              <a:rPr lang="en-US" sz="1200" b="0" u="sng">
                <a:solidFill>
                  <a:schemeClr val="bg1"/>
                </a:solidFill>
              </a:rPr>
              <a:t>https://www.rte.ie/news/health/2019/0611/1054770-spinraza-drug/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a:solidFill>
                  <a:schemeClr val="bg1"/>
                </a:solidFill>
              </a:rPr>
              <a:t>Temple Street Foundation. “Children’s Health Ireland (CHI)”. Available at </a:t>
            </a:r>
            <a:r>
              <a:rPr lang="en-US" sz="1200" b="0" i="0" u="sng">
                <a:solidFill>
                  <a:schemeClr val="bg1"/>
                </a:solidFill>
              </a:rPr>
              <a:t>https://www.cuh.ie/chi-board/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a:solidFill>
                  <a:schemeClr val="bg1"/>
                </a:solidFill>
              </a:rPr>
              <a:t>CHI. “Neuromuscular Nurse Specialist”. Available at </a:t>
            </a:r>
            <a:r>
              <a:rPr lang="en-US" sz="1200" b="0" i="0" u="sng">
                <a:solidFill>
                  <a:schemeClr val="bg1"/>
                </a:solidFill>
              </a:rPr>
              <a:t>https://chi.jobs/wp-content/uploads/2020/05/Neuromuscular-Nurse-Specialist-CNMII.pdf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a:solidFill>
                <a:schemeClr val="bg1"/>
              </a:solidFill>
            </a:endParaRPr>
          </a:p>
          <a:p>
            <a:pPr rtl="0" eaLnBrk="1" fontAlgn="ctr" latinLnBrk="0" hangingPunct="1"/>
            <a:r>
              <a:rPr lang="en-US" sz="1200" b="1" i="0" u="sng" strike="noStrike" kern="1200">
                <a:solidFill>
                  <a:schemeClr val="tx1"/>
                </a:solidFill>
                <a:effectLst/>
                <a:latin typeface="+mn-lt"/>
                <a:ea typeface="+mn-ea"/>
                <a:cs typeface="+mn-cs"/>
              </a:rPr>
              <a:t>Epidemiology Estimate</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Country-specific epidemiology data from registry or literature with patient characteristics (e.g. type, age)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Incomplete country-specific data of limited reliability / granularity (e.g. only total population number is available, old data)</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reliable data on the country’s SMA population; estimated population is based on global/EU prevalence </a:t>
            </a: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National SMA patient registry</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Consolidated national patient registry that captures both epidemiological and clinical history data</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Consolidated national patient registry that captures only epidemiological data and no report of clinical history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consolidated national patient registry (no registry or only fragmented local/product-specific registries)</a:t>
            </a:r>
          </a:p>
          <a:p>
            <a:pPr rtl="0" eaLnBrk="1" fontAlgn="ctr" latinLnBrk="0" hangingPunct="1"/>
            <a:endParaRPr lang="en-US" sz="1200" b="1" i="0" u="sng"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Infrastructure</a:t>
            </a:r>
            <a:endParaRPr lang="en-US" sz="1200" b="1"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baseline="0">
                <a:solidFill>
                  <a:schemeClr val="tx1"/>
                </a:solidFill>
                <a:effectLst/>
                <a:latin typeface="+mn-lt"/>
                <a:ea typeface="+mn-ea"/>
                <a:cs typeface="+mn-cs"/>
              </a:rPr>
              <a:t>Easy access to designated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for the treatment of SMA (defined by ≥0.80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per million population)</a:t>
            </a:r>
            <a:endParaRPr lang="en-US" sz="1200" b="0" i="0" u="none" strike="noStrike" kern="1200">
              <a:solidFill>
                <a:schemeClr val="tx1"/>
              </a:solidFill>
              <a:effectLst/>
              <a:latin typeface="+mn-lt"/>
              <a:ea typeface="+mn-ea"/>
              <a:cs typeface="+mn-cs"/>
            </a:endParaRPr>
          </a:p>
          <a:p>
            <a:r>
              <a:rPr lang="en-US" sz="1200" b="1" i="0" u="none" strike="noStrike" kern="1200">
                <a:solidFill>
                  <a:schemeClr val="tx1"/>
                </a:solidFill>
                <a:effectLst/>
                <a:latin typeface="+mn-lt"/>
                <a:ea typeface="+mn-ea"/>
                <a:cs typeface="+mn-cs"/>
              </a:rPr>
              <a:t>Yellow: </a:t>
            </a:r>
            <a:r>
              <a:rPr lang="en-GB" sz="1200" kern="1200">
                <a:solidFill>
                  <a:schemeClr val="tx1"/>
                </a:solidFill>
                <a:effectLst/>
                <a:latin typeface="+mn-lt"/>
                <a:ea typeface="+mn-ea"/>
                <a:cs typeface="+mn-cs"/>
              </a:rPr>
              <a:t>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0.21 - 0.79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endParaRPr lang="en-US" sz="1200" kern="1200">
              <a:solidFill>
                <a:schemeClr val="tx1"/>
              </a:solidFill>
              <a:effectLst/>
              <a:latin typeface="+mn-lt"/>
              <a:ea typeface="+mn-ea"/>
              <a:cs typeface="+mn-cs"/>
            </a:endParaRPr>
          </a:p>
          <a:p>
            <a:pPr rtl="0" eaLnBrk="1" fontAlgn="auto" latinLnBrk="0" hangingPunct="1"/>
            <a:r>
              <a:rPr lang="en-US" sz="1200" b="1" i="0" u="none" strike="noStrike" kern="1200">
                <a:solidFill>
                  <a:schemeClr val="tx1"/>
                </a:solidFill>
                <a:effectLst/>
                <a:latin typeface="+mn-lt"/>
                <a:ea typeface="+mn-ea"/>
                <a:cs typeface="+mn-cs"/>
              </a:rPr>
              <a:t>Red: </a:t>
            </a:r>
            <a:r>
              <a:rPr lang="en-GB" sz="1200" kern="1200">
                <a:solidFill>
                  <a:schemeClr val="tx1"/>
                </a:solidFill>
                <a:effectLst/>
                <a:latin typeface="+mn-lt"/>
                <a:ea typeface="+mn-ea"/>
                <a:cs typeface="+mn-cs"/>
              </a:rPr>
              <a:t>Very 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0.00 - 0.2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p>
          <a:p>
            <a:pPr rtl="0" eaLnBrk="1" fontAlgn="ctr" latinLnBrk="0" hangingPunct="1"/>
            <a:endParaRPr lang="en-US" sz="1200" b="0" i="0" u="none" strike="noStrike" kern="1200">
              <a:solidFill>
                <a:schemeClr val="tx1"/>
              </a:solidFill>
              <a:effectLst/>
              <a:latin typeface="+mn-lt"/>
              <a:ea typeface="+mn-ea"/>
              <a:cs typeface="+mn-cs"/>
            </a:endParaRPr>
          </a:p>
          <a:p>
            <a:r>
              <a:rPr lang="en-GB" sz="1200" b="1" u="sng"/>
              <a:t>Variation</a:t>
            </a:r>
          </a:p>
          <a:p>
            <a:r>
              <a:rPr lang="en-GB" sz="1200" b="1"/>
              <a:t>No Colour</a:t>
            </a:r>
            <a:r>
              <a:rPr lang="en-GB" sz="1200"/>
              <a:t>: 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3423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dirty="0">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Health Service, Ireland (2021), “Newborn Screening Program”. Available at </a:t>
            </a:r>
            <a:r>
              <a:rPr lang="en-US" sz="1200" b="0" u="sng" strike="noStrike" dirty="0">
                <a:solidFill>
                  <a:schemeClr val="bg1"/>
                </a:solidFill>
                <a:effectLst/>
              </a:rPr>
              <a:t>https://www.hse.ie/eng/health/child/newbornscreening/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SMA Ireland (2021), “Priority Areas”. Available at: </a:t>
            </a:r>
            <a:r>
              <a:rPr lang="en-US" sz="1200" b="0" u="sng" strike="noStrike" dirty="0">
                <a:solidFill>
                  <a:schemeClr val="bg1"/>
                </a:solidFill>
                <a:effectLst/>
              </a:rPr>
              <a:t>https://www.smaireland.com/pages/about-us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Health Service, Ireland (2021), “Screening tests during pregnancy”. Available at </a:t>
            </a:r>
            <a:r>
              <a:rPr lang="en-US" sz="1200" b="0" u="sng" strike="noStrike" dirty="0">
                <a:solidFill>
                  <a:schemeClr val="bg1"/>
                </a:solidFill>
                <a:effectLst/>
              </a:rPr>
              <a:t>https://www2.hse.ie/wellbeing/child-health/screening-tests-during-pregnancy/types-of-pregnancy-screening-tests.html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Aims Ireland Website (2017), “Anomaly Scanning Provision in Ireland”. Available at </a:t>
            </a:r>
            <a:r>
              <a:rPr lang="en-US" sz="1200" b="0" u="sng" strike="noStrike" dirty="0">
                <a:solidFill>
                  <a:schemeClr val="bg1"/>
                </a:solidFill>
                <a:effectLst/>
              </a:rPr>
              <a:t>http://aimsireland.ie/anomaly-scanning-provision-in-ireland-aims-ireland/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SMA News Today (2019), “</a:t>
            </a:r>
            <a:r>
              <a:rPr lang="en-US" sz="1200" b="0" u="none" strike="noStrike" dirty="0" err="1">
                <a:solidFill>
                  <a:schemeClr val="bg1"/>
                </a:solidFill>
                <a:effectLst/>
              </a:rPr>
              <a:t>BillionToOne</a:t>
            </a:r>
            <a:r>
              <a:rPr lang="en-US" sz="1200" b="0" u="none" strike="noStrike" dirty="0">
                <a:solidFill>
                  <a:schemeClr val="bg1"/>
                </a:solidFill>
                <a:effectLst/>
              </a:rPr>
              <a:t> announces launch of prenatal screening test for SMA”. Available at </a:t>
            </a:r>
            <a:r>
              <a:rPr lang="en-US" sz="1200" b="0" u="sng" strike="noStrike" dirty="0">
                <a:solidFill>
                  <a:schemeClr val="bg1"/>
                </a:solidFill>
                <a:effectLst/>
              </a:rPr>
              <a:t>https://smanewstoday.com/news-posts/2019/07/15/billiontoone-announces-launch-of-unity-prenatal-screening-test-for-sma-other-genetic-diseases/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Unity Screen Website (2021), “Recessive Conditions”. Available at </a:t>
            </a:r>
            <a:r>
              <a:rPr lang="en-US" sz="1200" b="0" u="sng" strike="noStrike" dirty="0">
                <a:solidFill>
                  <a:schemeClr val="bg1"/>
                </a:solidFill>
                <a:effectLst/>
              </a:rPr>
              <a:t>https://unityscreen.com/conditions-recessive/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dirty="0">
                <a:solidFill>
                  <a:schemeClr val="bg1"/>
                </a:solidFill>
              </a:rPr>
              <a:t>Irish Times (2020), “Ireland ‘lagging well behind’ in newborn screening programme for rare diseases”. Available at </a:t>
            </a:r>
            <a:r>
              <a:rPr lang="en-US" sz="1200" b="0" u="sng" dirty="0">
                <a:solidFill>
                  <a:schemeClr val="bg1"/>
                </a:solidFill>
              </a:rPr>
              <a:t>https://www.irishtimes.com/news/health/ireland-lagging-well-behind-in-newborn-screening-programme-for-rare-diseases-1.4183693</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err="1">
                <a:solidFill>
                  <a:schemeClr val="bg1"/>
                </a:solidFill>
                <a:effectLst/>
              </a:rPr>
              <a:t>Verhaart</a:t>
            </a:r>
            <a:r>
              <a:rPr lang="en-US" sz="1200" b="0" u="none" strike="noStrike" dirty="0">
                <a:solidFill>
                  <a:schemeClr val="bg1"/>
                </a:solidFill>
                <a:effectLst/>
              </a:rPr>
              <a:t>, I. E. C., et al. (2017). “A multi-source approach to determine SMA incidence and research ready population”. Available at </a:t>
            </a:r>
            <a:r>
              <a:rPr lang="en-US" sz="1200" b="0" u="sng" strike="noStrike" dirty="0">
                <a:solidFill>
                  <a:schemeClr val="bg1"/>
                </a:solidFill>
                <a:effectLst/>
              </a:rPr>
              <a:t>https://www.ncbi.nlm.nih.gov/pmc/articles/PMC5502065/</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Gov.ie (2021). “</a:t>
            </a:r>
            <a:r>
              <a:rPr lang="en-US" sz="1200" b="0" i="0" kern="1200" dirty="0">
                <a:solidFill>
                  <a:schemeClr val="tx1"/>
                </a:solidFill>
                <a:effectLst/>
                <a:latin typeface="+mn-lt"/>
                <a:ea typeface="+mn-ea"/>
                <a:cs typeface="+mn-cs"/>
              </a:rPr>
              <a:t>Meetings of the National Screening Advisory Committee (</a:t>
            </a:r>
            <a:r>
              <a:rPr lang="en-US" sz="1200" b="0" i="0" kern="1200" dirty="0" err="1">
                <a:solidFill>
                  <a:schemeClr val="tx1"/>
                </a:solidFill>
                <a:effectLst/>
                <a:latin typeface="+mn-lt"/>
                <a:ea typeface="+mn-ea"/>
                <a:cs typeface="+mn-cs"/>
              </a:rPr>
              <a:t>NSAC</a:t>
            </a:r>
            <a:r>
              <a:rPr lang="en-US" sz="1200" b="0" i="0" kern="1200" dirty="0">
                <a:solidFill>
                  <a:schemeClr val="tx1"/>
                </a:solidFill>
                <a:effectLst/>
                <a:latin typeface="+mn-lt"/>
                <a:ea typeface="+mn-ea"/>
                <a:cs typeface="+mn-cs"/>
              </a:rPr>
              <a:t>) in 2019 and 2020”. Available at</a:t>
            </a:r>
            <a:r>
              <a:rPr lang="en-US" sz="1200" b="1" i="0" kern="1200" dirty="0">
                <a:solidFill>
                  <a:schemeClr val="tx1"/>
                </a:solidFill>
                <a:effectLst/>
                <a:latin typeface="+mn-lt"/>
                <a:ea typeface="+mn-ea"/>
                <a:cs typeface="+mn-cs"/>
              </a:rPr>
              <a:t> </a:t>
            </a:r>
            <a:r>
              <a:rPr lang="en-US" sz="1200" b="0" u="sng" strike="noStrike" dirty="0">
                <a:solidFill>
                  <a:schemeClr val="bg1"/>
                </a:solidFill>
                <a:effectLst/>
              </a:rPr>
              <a:t>https://www.gov.ie/en/collection/3f8f2-meetings-of-the-national-screening-advisory-committee-nsac-in-2019-and-2020/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dirty="0">
                <a:solidFill>
                  <a:schemeClr val="bg1"/>
                </a:solidFill>
              </a:rPr>
              <a:t>SMA NBS Alliance (2021). “Map”. Available at </a:t>
            </a:r>
            <a:r>
              <a:rPr lang="en-US" sz="1200" b="0" u="sng" dirty="0">
                <a:solidFill>
                  <a:schemeClr val="bg1"/>
                </a:solidFill>
              </a:rPr>
              <a:t>https://www.sma-screening-alliance.org/map/?location=ie</a:t>
            </a:r>
            <a:endParaRPr lang="en-US" sz="1200" b="1" dirty="0">
              <a:solidFill>
                <a:schemeClr val="bg1"/>
              </a:solidFill>
            </a:endParaRPr>
          </a:p>
          <a:p>
            <a:pPr rtl="0" eaLnBrk="1" fontAlgn="ctr" latinLnBrk="0" hangingPunct="1"/>
            <a:r>
              <a:rPr lang="en-GB" sz="1200" b="1" i="0" u="sng" strike="noStrike" kern="1200" dirty="0">
                <a:solidFill>
                  <a:schemeClr val="tx1"/>
                </a:solidFill>
                <a:effectLst/>
                <a:latin typeface="+mn-lt"/>
                <a:ea typeface="+mn-ea"/>
                <a:cs typeface="+mn-cs"/>
              </a:rPr>
              <a:t>Efficiency of diagnostic pathway</a:t>
            </a:r>
            <a:endParaRPr lang="en-US" sz="1200" b="0" i="0" u="sng" strike="noStrike" kern="1200" dirty="0">
              <a:solidFill>
                <a:schemeClr val="tx1"/>
              </a:solidFill>
              <a:effectLst/>
              <a:latin typeface="+mn-lt"/>
              <a:ea typeface="+mn-ea"/>
              <a:cs typeface="+mn-cs"/>
            </a:endParaRPr>
          </a:p>
          <a:p>
            <a:pPr rtl="0" eaLnBrk="1" fontAlgn="ctr" latinLnBrk="0" hangingPunct="1"/>
            <a:r>
              <a:rPr lang="en-GB" sz="1200" b="1" i="0" u="none" strike="noStrike" kern="1200" dirty="0">
                <a:solidFill>
                  <a:schemeClr val="tx1"/>
                </a:solidFill>
                <a:effectLst/>
                <a:latin typeface="+mn-lt"/>
                <a:ea typeface="+mn-ea"/>
                <a:cs typeface="+mn-cs"/>
              </a:rPr>
              <a:t>Green: </a:t>
            </a:r>
            <a:r>
              <a:rPr lang="en-GB" sz="1200" b="0" i="0" u="none" strike="noStrike" kern="1200" dirty="0">
                <a:solidFill>
                  <a:schemeClr val="tx1"/>
                </a:solidFill>
                <a:effectLst/>
                <a:latin typeface="+mn-lt"/>
                <a:ea typeface="+mn-ea"/>
                <a:cs typeface="+mn-cs"/>
              </a:rPr>
              <a:t>Inclusion/commitment to include SMA in national newborn screening program with follow up and provision of genetic counselling; and there is reimbursed and efficient </a:t>
            </a:r>
            <a:r>
              <a:rPr lang="en-GB" sz="1200" b="0" i="0" u="none" strike="noStrike" kern="1200" baseline="0" dirty="0">
                <a:solidFill>
                  <a:schemeClr val="tx1"/>
                </a:solidFill>
                <a:effectLst/>
                <a:latin typeface="+mn-lt"/>
                <a:ea typeface="+mn-ea"/>
                <a:cs typeface="+mn-cs"/>
              </a:rPr>
              <a:t>access to genetic diagnostic resources</a:t>
            </a:r>
            <a:endParaRPr lang="en-US" sz="1200" b="0" i="0" u="none" strike="noStrike" kern="1200" dirty="0">
              <a:solidFill>
                <a:schemeClr val="tx1"/>
              </a:solidFill>
              <a:effectLst/>
              <a:latin typeface="+mn-lt"/>
              <a:ea typeface="+mn-ea"/>
              <a:cs typeface="+mn-cs"/>
            </a:endParaRPr>
          </a:p>
          <a:p>
            <a:pPr rtl="0" eaLnBrk="1" fontAlgn="auto" latinLnBrk="0" hangingPunct="1"/>
            <a:r>
              <a:rPr lang="en-GB" sz="1200" b="1" i="0" u="none" strike="noStrike" kern="1200" dirty="0">
                <a:solidFill>
                  <a:schemeClr val="tx1"/>
                </a:solidFill>
                <a:effectLst/>
                <a:latin typeface="+mn-lt"/>
                <a:ea typeface="+mn-ea"/>
                <a:cs typeface="+mn-cs"/>
              </a:rPr>
              <a:t>Yellow: </a:t>
            </a:r>
            <a:r>
              <a:rPr lang="en-GB" sz="1200" b="0" i="0" u="none" strike="noStrike" kern="1200" dirty="0">
                <a:solidFill>
                  <a:schemeClr val="tx1"/>
                </a:solidFill>
                <a:effectLst/>
                <a:latin typeface="+mn-lt"/>
                <a:ea typeface="+mn-ea"/>
                <a:cs typeface="+mn-cs"/>
              </a:rPr>
              <a:t>No commitment to include SMA in national newborn screening but there are ongoing/planned pilots; and there is reimbursed and efficient </a:t>
            </a:r>
            <a:r>
              <a:rPr lang="en-GB" sz="1200" b="0" i="0" u="none" strike="noStrike" kern="1200" baseline="0" dirty="0">
                <a:solidFill>
                  <a:schemeClr val="tx1"/>
                </a:solidFill>
                <a:effectLst/>
                <a:latin typeface="+mn-lt"/>
                <a:ea typeface="+mn-ea"/>
                <a:cs typeface="+mn-cs"/>
              </a:rPr>
              <a:t>access to genetic  diagnostic resources</a:t>
            </a:r>
            <a:endParaRPr lang="en-US" sz="1200" b="0" i="0" u="none" strike="noStrike" kern="1200" dirty="0">
              <a:solidFill>
                <a:schemeClr val="tx1"/>
              </a:solidFill>
              <a:effectLst/>
              <a:latin typeface="+mn-lt"/>
              <a:ea typeface="+mn-ea"/>
              <a:cs typeface="+mn-cs"/>
            </a:endParaRPr>
          </a:p>
          <a:p>
            <a:pPr rtl="0" eaLnBrk="1" fontAlgn="auto" latinLnBrk="0" hangingPunct="1"/>
            <a:r>
              <a:rPr lang="en-GB" sz="1200" b="1" i="0" u="none" strike="noStrike" kern="1200" dirty="0">
                <a:solidFill>
                  <a:schemeClr val="tx1"/>
                </a:solidFill>
                <a:effectLst/>
                <a:latin typeface="+mn-lt"/>
                <a:ea typeface="+mn-ea"/>
                <a:cs typeface="+mn-cs"/>
              </a:rPr>
              <a:t>Red: </a:t>
            </a:r>
            <a:r>
              <a:rPr lang="en-GB" sz="1200" b="0" i="0" u="none" strike="noStrike" kern="1200" dirty="0">
                <a:solidFill>
                  <a:schemeClr val="tx1"/>
                </a:solidFill>
                <a:effectLst/>
                <a:latin typeface="+mn-lt"/>
                <a:ea typeface="+mn-ea"/>
                <a:cs typeface="+mn-cs"/>
              </a:rPr>
              <a:t>No permanent or pilot inclusion of SMA in newborn screening programs; and </a:t>
            </a:r>
            <a:r>
              <a:rPr lang="en-US" sz="1200" b="0" i="0" u="none" strike="noStrike" kern="1200" dirty="0">
                <a:solidFill>
                  <a:schemeClr val="tx1"/>
                </a:solidFill>
                <a:effectLst/>
                <a:latin typeface="+mn-lt"/>
                <a:ea typeface="+mn-ea"/>
                <a:cs typeface="+mn-cs"/>
              </a:rPr>
              <a:t>there is reimbursed access to diagnostic resources but </a:t>
            </a:r>
            <a:r>
              <a:rPr lang="en-GB" sz="1200" b="0" i="0" u="none" strike="noStrike" kern="1200" dirty="0">
                <a:solidFill>
                  <a:schemeClr val="tx1"/>
                </a:solidFill>
                <a:effectLst/>
                <a:latin typeface="+mn-lt"/>
                <a:ea typeface="+mn-ea"/>
                <a:cs typeface="+mn-cs"/>
              </a:rPr>
              <a:t>there have been reported diagnostic barriers such as delays in diagnosis</a:t>
            </a: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p>
          <a:p>
            <a:r>
              <a:rPr lang="en-GB" sz="1200" b="1" u="sng" dirty="0"/>
              <a:t>Variation</a:t>
            </a:r>
          </a:p>
          <a:p>
            <a:r>
              <a:rPr lang="en-GB" sz="1200" b="1" dirty="0"/>
              <a:t>No Colour: </a:t>
            </a:r>
            <a:r>
              <a:rPr lang="en-GB" sz="1200" dirty="0"/>
              <a:t>No significant variation across patients or across market</a:t>
            </a:r>
          </a:p>
          <a:p>
            <a:r>
              <a:rPr lang="en-GB" sz="1200" b="1" dirty="0"/>
              <a:t>DNA Icon: </a:t>
            </a:r>
            <a:r>
              <a:rPr lang="en-GB" sz="1200" dirty="0"/>
              <a:t>Clinical variation such as variation across patient type, age or disease severity</a:t>
            </a:r>
          </a:p>
          <a:p>
            <a:r>
              <a:rPr lang="en-GB" sz="1200" b="1" dirty="0">
                <a:solidFill>
                  <a:srgbClr val="FE0ECB"/>
                </a:solidFill>
              </a:rPr>
              <a:t>Map Icon: </a:t>
            </a:r>
            <a:r>
              <a:rPr lang="en-GB" sz="1200" dirty="0">
                <a:solidFill>
                  <a:srgbClr val="FE0ECB"/>
                </a:solidFill>
              </a:rPr>
              <a:t>Geographical variation such as variation by region, municipality, city or hospital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71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Health Products Regulatory Authority, Ireland (2021), “Access to Medicines Prior to Authorization”. Available at </a:t>
            </a:r>
            <a:r>
              <a:rPr lang="en-US" sz="1200" b="0" u="sng" strike="noStrike">
                <a:solidFill>
                  <a:schemeClr val="bg1"/>
                </a:solidFill>
                <a:effectLst/>
              </a:rPr>
              <a:t>http://www.hpra.ie/homepage/medicines/regulatory-information/medicines-authorisation/access-to-medicines-prior-to-authorization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HPRA (2019), “Clinical Trial Applications”. Available at </a:t>
            </a:r>
            <a:r>
              <a:rPr lang="en-US" sz="1200" b="0" u="sng" strike="noStrike">
                <a:solidFill>
                  <a:schemeClr val="bg1"/>
                </a:solidFill>
                <a:effectLst/>
              </a:rPr>
              <a:t>http://www.hpra.ie/docs/default-source/publications-forms/guidance-documents/aut-g0001-guide-to-clinical-trial-applications-v13.pdf?sfvrsn=57</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a:solidFill>
                  <a:schemeClr val="tx1"/>
                </a:solidFill>
                <a:latin typeface="+mn-lt"/>
                <a:ea typeface="+mn-ea"/>
                <a:cs typeface="+mn-cs"/>
              </a:rPr>
              <a:t>Irish Department of Health (2014). “National Rare Disease Plan for Ireland”. Available at </a:t>
            </a:r>
            <a:r>
              <a:rPr lang="en-GB" sz="1200" u="sng" kern="1200">
                <a:solidFill>
                  <a:schemeClr val="tx1"/>
                </a:solidFill>
                <a:latin typeface="+mn-lt"/>
                <a:ea typeface="+mn-ea"/>
                <a:cs typeface="+mn-cs"/>
              </a:rPr>
              <a:t>http://download2.eurordis.org/rdpolicy/National%20Plans/Ireland/1.Ireland_RD%20National%20Plan_2014-2018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u="none" strike="noStrike" kern="1200">
                <a:solidFill>
                  <a:schemeClr val="tx1"/>
                </a:solidFill>
                <a:effectLst/>
                <a:latin typeface="+mn-lt"/>
                <a:ea typeface="+mn-ea"/>
                <a:cs typeface="+mn-cs"/>
              </a:rPr>
              <a:t>Irish Times (2019), “Most new drugs for treating rare diseases not approved for sale in Ireland”. Article available at</a:t>
            </a:r>
            <a:r>
              <a:rPr lang="en-GB" sz="1200" b="0" u="sng" strike="noStrike" kern="1200">
                <a:solidFill>
                  <a:schemeClr val="tx1"/>
                </a:solidFill>
                <a:effectLst/>
                <a:latin typeface="+mn-lt"/>
                <a:ea typeface="+mn-ea"/>
                <a:cs typeface="+mn-cs"/>
              </a:rPr>
              <a:t> https://www.irishtimes.com/business/health-pharma/most-new-drugs-for-treating-rare-diseases-not-approved-for-sale-in-ireland-1.3810417</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Rare Disease Ireland (2019), “Rare Disease Technology Review Committee, Ireland”</a:t>
            </a:r>
            <a:r>
              <a:rPr lang="en-GB" sz="1200" b="0" u="none" strike="noStrike" kern="1200">
                <a:solidFill>
                  <a:schemeClr val="tx1"/>
                </a:solidFill>
                <a:effectLst/>
                <a:latin typeface="+mn-lt"/>
                <a:ea typeface="+mn-ea"/>
                <a:cs typeface="+mn-cs"/>
              </a:rPr>
              <a:t>. Available at </a:t>
            </a:r>
            <a:r>
              <a:rPr lang="en-GB" sz="1200" b="0" u="sng" strike="noStrike" kern="1200">
                <a:solidFill>
                  <a:schemeClr val="tx1"/>
                </a:solidFill>
                <a:effectLst/>
                <a:latin typeface="+mn-lt"/>
                <a:ea typeface="+mn-ea"/>
                <a:cs typeface="+mn-cs"/>
              </a:rPr>
              <a:t>http://rdi.ie/wp-content/uploads/2019/01/Technology-Review-Committee-for-Rare-Disease1.pdf</a:t>
            </a:r>
          </a:p>
          <a:p>
            <a:endParaRPr lang="en-US" sz="1200" b="1" dirty="0">
              <a:solidFill>
                <a:schemeClr val="bg1"/>
              </a:solidFill>
            </a:endParaRPr>
          </a:p>
          <a:p>
            <a:pPr rtl="0" eaLnBrk="1" fontAlgn="ctr" latinLnBrk="0" hangingPunct="1"/>
            <a:r>
              <a:rPr lang="en-GB" sz="1200" b="1" i="0" u="sng" strike="noStrike" kern="1200">
                <a:solidFill>
                  <a:schemeClr val="tx1"/>
                </a:solidFill>
                <a:effectLst/>
                <a:latin typeface="+mn-lt"/>
                <a:ea typeface="+mn-ea"/>
                <a:cs typeface="+mn-cs"/>
              </a:rPr>
              <a:t>Post-MA early access pathways </a:t>
            </a:r>
            <a:endParaRPr lang="en-US" sz="1200" b="0" i="0" u="sng"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Green: </a:t>
            </a:r>
            <a:r>
              <a:rPr lang="en-GB" sz="1200" b="0" i="0" u="none" strike="noStrike" kern="1200">
                <a:solidFill>
                  <a:schemeClr val="tx1"/>
                </a:solidFill>
                <a:effectLst/>
                <a:latin typeface="+mn-lt"/>
                <a:ea typeface="+mn-ea"/>
                <a:cs typeface="+mn-cs"/>
              </a:rPr>
              <a:t>Well established reimbursed early access programme available on a cohort and named-patient basis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Yellow: </a:t>
            </a:r>
            <a:r>
              <a:rPr lang="en-GB" sz="1200" b="0" i="0" u="none" strike="noStrike" kern="1200">
                <a:solidFill>
                  <a:schemeClr val="tx1"/>
                </a:solidFill>
                <a:effectLst/>
                <a:latin typeface="+mn-lt"/>
                <a:ea typeface="+mn-ea"/>
                <a:cs typeface="+mn-cs"/>
              </a:rPr>
              <a:t>Early access programme with partial reimbursement; only available for individual applicants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GB" sz="1200" b="0" i="0" u="none" strike="noStrike" kern="1200">
                <a:solidFill>
                  <a:schemeClr val="tx1"/>
                </a:solidFill>
                <a:effectLst/>
                <a:latin typeface="+mn-lt"/>
                <a:ea typeface="+mn-ea"/>
                <a:cs typeface="+mn-cs"/>
              </a:rPr>
              <a:t>No reimbursed early access programme available after MA; only MNF-funded programs are available</a:t>
            </a:r>
            <a:endParaRPr lang="en-US" sz="1200" b="0" i="0" u="none" strike="noStrike" kern="1200">
              <a:solidFill>
                <a:schemeClr val="tx1"/>
              </a:solidFill>
              <a:effectLst/>
              <a:latin typeface="+mn-lt"/>
              <a:ea typeface="+mn-ea"/>
              <a:cs typeface="+mn-cs"/>
            </a:endParaRPr>
          </a:p>
          <a:p>
            <a:pPr rtl="0" eaLnBrk="1" fontAlgn="ctr" latinLnBrk="0" hangingPunct="1"/>
            <a:endParaRPr lang="en-GB" sz="1200" b="1" i="0" u="sng" strike="noStrike" kern="1200">
              <a:solidFill>
                <a:schemeClr val="tx1"/>
              </a:solidFill>
              <a:effectLst/>
              <a:latin typeface="+mn-lt"/>
              <a:ea typeface="+mn-ea"/>
              <a:cs typeface="+mn-cs"/>
            </a:endParaRPr>
          </a:p>
          <a:p>
            <a:pPr rtl="0" eaLnBrk="1" fontAlgn="ctr" latinLnBrk="0" hangingPunct="1"/>
            <a:r>
              <a:rPr lang="en-GB" sz="1200" b="1" i="0" u="sng" strike="noStrike" kern="1200">
                <a:solidFill>
                  <a:schemeClr val="tx1"/>
                </a:solidFill>
                <a:effectLst/>
                <a:latin typeface="+mn-lt"/>
                <a:ea typeface="+mn-ea"/>
                <a:cs typeface="+mn-cs"/>
              </a:rPr>
              <a:t>Specialised reimbursement / HTA pathways</a:t>
            </a:r>
            <a:endParaRPr lang="en-US" sz="1200" b="0" i="0" u="sng" strike="noStrike" kern="120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Specialised reimbursement / HTA pathway tailored to orphan products for fair and efficient access to treatment</a:t>
            </a:r>
            <a:endParaRPr lang="en-US" sz="1200" kern="1200" dirty="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Standard reimbursement/HTA pathway with the possibility of accelerated access to orphan products </a:t>
            </a:r>
            <a:endParaRPr lang="en-US" sz="1200" kern="1200" dirty="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US" sz="1200" b="0" i="0" u="none" strike="noStrike" kern="1200" dirty="0">
                <a:solidFill>
                  <a:schemeClr val="tx1"/>
                </a:solidFill>
                <a:effectLst/>
                <a:latin typeface="+mn-lt"/>
                <a:ea typeface="+mn-ea"/>
                <a:cs typeface="+mn-cs"/>
              </a:rPr>
              <a:t>No </a:t>
            </a:r>
            <a:r>
              <a:rPr lang="en-US" sz="1200" b="0" i="0" u="none" strike="noStrike" kern="1200" dirty="0" err="1">
                <a:solidFill>
                  <a:schemeClr val="tx1"/>
                </a:solidFill>
                <a:effectLst/>
                <a:latin typeface="+mn-lt"/>
                <a:ea typeface="+mn-ea"/>
                <a:cs typeface="+mn-cs"/>
              </a:rPr>
              <a:t>specialised</a:t>
            </a:r>
            <a:r>
              <a:rPr lang="en-US" sz="1200" b="0" i="0" u="none" strike="noStrike" kern="1200" dirty="0">
                <a:solidFill>
                  <a:schemeClr val="tx1"/>
                </a:solidFill>
                <a:effectLst/>
                <a:latin typeface="+mn-lt"/>
                <a:ea typeface="+mn-ea"/>
                <a:cs typeface="+mn-cs"/>
              </a:rPr>
              <a:t> reimbursement/ HTA pathway tailored for orphan products or orphan products are required to overcome additional hurdles to gain access</a:t>
            </a:r>
            <a:endParaRPr lang="en-US" sz="1200" b="0" i="0" u="none" strike="noStrike" kern="1200">
              <a:solidFill>
                <a:schemeClr val="tx1"/>
              </a:solidFill>
              <a:effectLst/>
              <a:latin typeface="+mn-lt"/>
              <a:ea typeface="+mn-ea"/>
              <a:cs typeface="+mn-cs"/>
            </a:endParaRPr>
          </a:p>
          <a:p>
            <a:endParaRPr lang="en-US"/>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007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dirty="0">
                <a:solidFill>
                  <a:schemeClr val="bg1"/>
                </a:solidFill>
                <a:effectLst/>
              </a:rPr>
              <a:t>Sources:</a:t>
            </a:r>
            <a:endParaRPr lang="en-GB" sz="1200" u="sng" kern="120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HSE Ireland (2019), “Spinraza Protocol for the treatment of Spinal Muscular Atrophy”. Available at </a:t>
            </a:r>
            <a:r>
              <a:rPr lang="en-US" sz="1200" b="0" u="sng" strike="noStrike" dirty="0">
                <a:solidFill>
                  <a:schemeClr val="bg1"/>
                </a:solidFill>
                <a:effectLst/>
              </a:rPr>
              <a:t>https://www.hse.ie/eng/about/who/acute-hospitals-division/drugs-management-programme/protocols/hse-nusinersen-spinraza-protocol.pdf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err="1">
                <a:solidFill>
                  <a:schemeClr val="bg1"/>
                </a:solidFill>
                <a:effectLst/>
              </a:rPr>
              <a:t>Mercuri</a:t>
            </a:r>
            <a:r>
              <a:rPr lang="en-US" sz="1200" b="0" u="none" strike="noStrike" dirty="0">
                <a:solidFill>
                  <a:schemeClr val="bg1"/>
                </a:solidFill>
                <a:effectLst/>
              </a:rPr>
              <a:t> et al (2017), </a:t>
            </a:r>
            <a:r>
              <a:rPr lang="en-US" sz="1200" b="0" u="none" strike="noStrike" dirty="0" err="1">
                <a:solidFill>
                  <a:schemeClr val="bg1"/>
                </a:solidFill>
                <a:effectLst/>
              </a:rPr>
              <a:t>Neuromuscul</a:t>
            </a:r>
            <a:r>
              <a:rPr lang="en-US" sz="1200" b="0" u="none" strike="noStrike" dirty="0">
                <a:solidFill>
                  <a:schemeClr val="bg1"/>
                </a:solidFill>
                <a:effectLst/>
              </a:rPr>
              <a:t> </a:t>
            </a:r>
            <a:r>
              <a:rPr lang="en-US" sz="1200" b="0" u="none" strike="noStrike" dirty="0" err="1">
                <a:solidFill>
                  <a:schemeClr val="bg1"/>
                </a:solidFill>
                <a:effectLst/>
              </a:rPr>
              <a:t>Disord</a:t>
            </a:r>
            <a:r>
              <a:rPr lang="en-US" sz="1200" b="0" u="none" strike="noStrike" dirty="0">
                <a:solidFill>
                  <a:schemeClr val="bg1"/>
                </a:solidFill>
                <a:effectLst/>
              </a:rPr>
              <a:t>, “Diagnosis and management of spinal muscular atrophy: Part 1”, Available at </a:t>
            </a:r>
            <a:r>
              <a:rPr lang="en-US" sz="1200" b="0" u="sng" strike="noStrike" dirty="0">
                <a:solidFill>
                  <a:schemeClr val="bg1"/>
                </a:solidFill>
                <a:effectLst/>
              </a:rPr>
              <a:t>https://pubmed.ncbi.nlm.nih.gov/29290580/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Finkel et al (2018), </a:t>
            </a:r>
            <a:r>
              <a:rPr lang="en-US" sz="1200" b="0" u="none" strike="noStrike" dirty="0" err="1">
                <a:solidFill>
                  <a:schemeClr val="bg1"/>
                </a:solidFill>
                <a:effectLst/>
              </a:rPr>
              <a:t>Neuromuscul</a:t>
            </a:r>
            <a:r>
              <a:rPr lang="en-US" sz="1200" b="0" u="none" strike="noStrike" dirty="0">
                <a:solidFill>
                  <a:schemeClr val="bg1"/>
                </a:solidFill>
                <a:effectLst/>
              </a:rPr>
              <a:t> </a:t>
            </a:r>
            <a:r>
              <a:rPr lang="en-US" sz="1200" b="0" u="none" strike="noStrike" dirty="0" err="1">
                <a:solidFill>
                  <a:schemeClr val="bg1"/>
                </a:solidFill>
                <a:effectLst/>
              </a:rPr>
              <a:t>Disord</a:t>
            </a:r>
            <a:r>
              <a:rPr lang="en-US" sz="1200" b="0" u="none" strike="noStrike" dirty="0">
                <a:solidFill>
                  <a:schemeClr val="bg1"/>
                </a:solidFill>
                <a:effectLst/>
              </a:rPr>
              <a:t>, “Diagnosis and management of spinal muscular atrophy: Part 2”, Available at </a:t>
            </a:r>
            <a:r>
              <a:rPr lang="en-US" sz="1200" b="0" u="sng" strike="noStrike" dirty="0">
                <a:solidFill>
                  <a:schemeClr val="bg1"/>
                </a:solidFill>
                <a:effectLst/>
              </a:rPr>
              <a:t>https://www.sciencedirect.com/science/article/pii/S0960896617312907?via%3Dihub</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Roche Website (2021), “Access to investigational medicines”. Available at </a:t>
            </a:r>
            <a:r>
              <a:rPr lang="en-US" sz="1200" b="0" u="sng" strike="noStrike" dirty="0">
                <a:solidFill>
                  <a:schemeClr val="bg1"/>
                </a:solidFill>
                <a:effectLst/>
              </a:rPr>
              <a:t>https://www.roche.com/research_and_development/who_we_are_how_we_work/clinical_trials/access_to_investigational_medicines.htm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a:solidFill>
                  <a:schemeClr val="bg1"/>
                </a:solidFill>
                <a:effectLst/>
              </a:rPr>
              <a:t>SMA Ireland Website (2021), SMA Ireland, “Treatment Update”. Available at </a:t>
            </a:r>
            <a:r>
              <a:rPr lang="en-US" sz="1200" b="0" u="sng" strike="noStrike" dirty="0">
                <a:solidFill>
                  <a:schemeClr val="bg1"/>
                </a:solidFill>
                <a:effectLst/>
              </a:rPr>
              <a:t>https://www.smaireland.com/pages/treatment-update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kern="1200" dirty="0">
                <a:solidFill>
                  <a:schemeClr val="tx1"/>
                </a:solidFill>
                <a:effectLst/>
                <a:latin typeface="+mn-lt"/>
                <a:ea typeface="+mn-ea"/>
                <a:cs typeface="+mn-cs"/>
              </a:rPr>
              <a:t>SMA Ireland (2021). “Roche </a:t>
            </a:r>
            <a:r>
              <a:rPr lang="en-US" sz="1200" b="0" u="none" strike="noStrike" kern="1200" dirty="0" err="1">
                <a:solidFill>
                  <a:schemeClr val="tx1"/>
                </a:solidFill>
                <a:effectLst/>
                <a:latin typeface="+mn-lt"/>
                <a:ea typeface="+mn-ea"/>
                <a:cs typeface="+mn-cs"/>
              </a:rPr>
              <a:t>Everysdi</a:t>
            </a:r>
            <a:r>
              <a:rPr lang="en-US" sz="1200" b="0" u="none" strike="noStrike" kern="1200" dirty="0">
                <a:solidFill>
                  <a:schemeClr val="tx1"/>
                </a:solidFill>
                <a:effectLst/>
                <a:latin typeface="+mn-lt"/>
                <a:ea typeface="+mn-ea"/>
                <a:cs typeface="+mn-cs"/>
              </a:rPr>
              <a:t> Compassionate Use Programme”. Available at </a:t>
            </a:r>
            <a:r>
              <a:rPr lang="en-US" sz="1200" b="0" u="sng" strike="noStrike" kern="1200" dirty="0">
                <a:solidFill>
                  <a:schemeClr val="tx1"/>
                </a:solidFill>
                <a:effectLst/>
                <a:latin typeface="+mn-lt"/>
                <a:ea typeface="+mn-ea"/>
                <a:cs typeface="+mn-cs"/>
              </a:rPr>
              <a:t>https://www.smaireland.com/blogs/news/roche-everysdi-compassionate-use-programme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kern="1200" dirty="0" err="1">
                <a:solidFill>
                  <a:schemeClr val="tx1"/>
                </a:solidFill>
                <a:effectLst/>
                <a:latin typeface="+mn-lt"/>
                <a:ea typeface="+mn-ea"/>
                <a:cs typeface="+mn-cs"/>
              </a:rPr>
              <a:t>NCPE</a:t>
            </a:r>
            <a:r>
              <a:rPr lang="en-US" sz="1200" b="0" u="none" strike="noStrike" kern="1200" dirty="0">
                <a:solidFill>
                  <a:schemeClr val="tx1"/>
                </a:solidFill>
                <a:effectLst/>
                <a:latin typeface="+mn-lt"/>
                <a:ea typeface="+mn-ea"/>
                <a:cs typeface="+mn-cs"/>
              </a:rPr>
              <a:t> (2021). “</a:t>
            </a:r>
            <a:r>
              <a:rPr lang="en-US" sz="1200" b="0" i="0" kern="1200" dirty="0" err="1">
                <a:solidFill>
                  <a:schemeClr val="tx1"/>
                </a:solidFill>
                <a:effectLst/>
                <a:latin typeface="+mn-lt"/>
                <a:ea typeface="+mn-ea"/>
                <a:cs typeface="+mn-cs"/>
              </a:rPr>
              <a:t>Onasemnogene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abeparvovec</a:t>
            </a:r>
            <a:r>
              <a:rPr lang="en-US" sz="1200" b="0" i="0" kern="1200" dirty="0">
                <a:solidFill>
                  <a:schemeClr val="tx1"/>
                </a:solidFill>
                <a:effectLst/>
                <a:latin typeface="+mn-lt"/>
                <a:ea typeface="+mn-ea"/>
                <a:cs typeface="+mn-cs"/>
              </a:rPr>
              <a:t> (Zolgensma®). HTA ID: 20021”. Available at </a:t>
            </a:r>
            <a:r>
              <a:rPr lang="en-US" sz="1200" b="0" i="0" u="sng" kern="1200" dirty="0">
                <a:solidFill>
                  <a:schemeClr val="tx1"/>
                </a:solidFill>
                <a:effectLst/>
                <a:latin typeface="+mn-lt"/>
                <a:ea typeface="+mn-ea"/>
                <a:cs typeface="+mn-cs"/>
              </a:rPr>
              <a:t>http://www.ncpe.ie/drugs/onasemnogene-abeparvovec-zolgensma-hta-id-20021/</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err="1">
                <a:solidFill>
                  <a:schemeClr val="tx1"/>
                </a:solidFill>
                <a:effectLst/>
                <a:latin typeface="+mn-lt"/>
                <a:ea typeface="+mn-ea"/>
                <a:cs typeface="+mn-cs"/>
              </a:rPr>
              <a:t>NCPE</a:t>
            </a:r>
            <a:r>
              <a:rPr lang="en-US" sz="1200" b="0" i="0" kern="1200" dirty="0">
                <a:solidFill>
                  <a:schemeClr val="tx1"/>
                </a:solidFill>
                <a:effectLst/>
                <a:latin typeface="+mn-lt"/>
                <a:ea typeface="+mn-ea"/>
                <a:cs typeface="+mn-cs"/>
              </a:rPr>
              <a:t> (2021). “</a:t>
            </a:r>
            <a:r>
              <a:rPr lang="en-US" dirty="0" err="1"/>
              <a:t>Beneluxa</a:t>
            </a:r>
            <a:r>
              <a:rPr lang="en-US" dirty="0"/>
              <a:t> Review Group Assessment Summary”. Available at </a:t>
            </a:r>
            <a:r>
              <a:rPr lang="en-US" u="sng" dirty="0"/>
              <a:t>http://www.ncpe.ie/wp-content/uploads/2020/05/Executive-summary-Zolgensma-Beneluxa-IrelandFinal-Version.pdf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kern="1200" dirty="0" err="1">
                <a:solidFill>
                  <a:schemeClr val="tx1"/>
                </a:solidFill>
                <a:effectLst/>
                <a:latin typeface="+mn-lt"/>
                <a:ea typeface="+mn-ea"/>
                <a:cs typeface="+mn-cs"/>
              </a:rPr>
              <a:t>NCPE</a:t>
            </a:r>
            <a:r>
              <a:rPr lang="en-US" sz="1200" b="0" i="0" u="none" kern="1200" dirty="0">
                <a:solidFill>
                  <a:schemeClr val="tx1"/>
                </a:solidFill>
                <a:effectLst/>
                <a:latin typeface="+mn-lt"/>
                <a:ea typeface="+mn-ea"/>
                <a:cs typeface="+mn-cs"/>
              </a:rPr>
              <a:t> (2021). “</a:t>
            </a:r>
            <a:r>
              <a:rPr lang="en-US" sz="1200" b="0" i="0" u="none" kern="1200" dirty="0" err="1">
                <a:solidFill>
                  <a:schemeClr val="tx1"/>
                </a:solidFill>
                <a:effectLst/>
                <a:latin typeface="+mn-lt"/>
                <a:ea typeface="+mn-ea"/>
                <a:cs typeface="+mn-cs"/>
              </a:rPr>
              <a:t>Risdiplam</a:t>
            </a:r>
            <a:r>
              <a:rPr lang="en-US" sz="1200" b="0" i="0" u="none" kern="1200" dirty="0">
                <a:solidFill>
                  <a:schemeClr val="tx1"/>
                </a:solidFill>
                <a:effectLst/>
                <a:latin typeface="+mn-lt"/>
                <a:ea typeface="+mn-ea"/>
                <a:cs typeface="+mn-cs"/>
              </a:rPr>
              <a:t> (Evrysdi™). HTA ID: 21006”. Available at </a:t>
            </a:r>
            <a:r>
              <a:rPr lang="en-US" sz="1200" b="0" i="0" u="sng" kern="1200" dirty="0">
                <a:solidFill>
                  <a:schemeClr val="tx1"/>
                </a:solidFill>
                <a:effectLst/>
                <a:latin typeface="+mn-lt"/>
                <a:ea typeface="+mn-ea"/>
                <a:cs typeface="+mn-cs"/>
              </a:rPr>
              <a:t>http://www.ncpe.ie/drugs/risdiplam-evrysdi-hta-id-21006/</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u="none" strike="noStrike" dirty="0">
              <a:solidFill>
                <a:schemeClr val="bg1"/>
              </a:solidFill>
              <a:effectLst/>
            </a:endParaRPr>
          </a:p>
          <a:p>
            <a:pPr rtl="0" eaLnBrk="1" fontAlgn="ctr" latinLnBrk="0" hangingPunct="1"/>
            <a:r>
              <a:rPr lang="en-US" sz="1200" b="1" i="0" u="sng" strike="noStrike" kern="1200" dirty="0">
                <a:solidFill>
                  <a:schemeClr val="tx1"/>
                </a:solidFill>
                <a:effectLst/>
                <a:latin typeface="+mn-lt"/>
                <a:ea typeface="+mn-ea"/>
                <a:cs typeface="+mn-cs"/>
              </a:rPr>
              <a:t>Treatment and care guideline recommendations</a:t>
            </a:r>
            <a:endParaRPr lang="en-US" sz="1200" b="0" i="0" u="sng" strike="noStrike" kern="1200" dirty="0">
              <a:solidFill>
                <a:schemeClr val="tx1"/>
              </a:solidFill>
              <a:effectLst/>
              <a:latin typeface="+mn-lt"/>
              <a:ea typeface="+mn-ea"/>
              <a:cs typeface="+mn-cs"/>
            </a:endParaRPr>
          </a:p>
          <a:p>
            <a:pPr rtl="0" eaLnBrk="1" fontAlgn="ctr" latinLnBrk="0" hangingPunct="1"/>
            <a:r>
              <a:rPr lang="en-US" sz="1200" b="1" i="0" u="none" strike="noStrike" kern="1200" dirty="0">
                <a:solidFill>
                  <a:schemeClr val="tx1"/>
                </a:solidFill>
                <a:effectLst/>
                <a:latin typeface="+mn-lt"/>
                <a:ea typeface="+mn-ea"/>
                <a:cs typeface="+mn-cs"/>
              </a:rPr>
              <a:t>Green: </a:t>
            </a:r>
            <a:r>
              <a:rPr lang="en-US" sz="1200" b="0" i="0" u="none" strike="noStrike" kern="1200" dirty="0">
                <a:solidFill>
                  <a:schemeClr val="tx1"/>
                </a:solidFill>
                <a:effectLst/>
                <a:latin typeface="+mn-lt"/>
                <a:ea typeface="+mn-ea"/>
                <a:cs typeface="+mn-cs"/>
              </a:rPr>
              <a:t>The country has adopted guidelines that provide treatment and care recommendations that reflect the most recent clinical consensus and evidence</a:t>
            </a:r>
          </a:p>
          <a:p>
            <a:pPr rtl="0" eaLnBrk="1" fontAlgn="ctr" latinLnBrk="0" hangingPunct="1"/>
            <a:r>
              <a:rPr lang="en-US" sz="1200" b="1" i="0" u="none" strike="noStrike" kern="1200" dirty="0">
                <a:solidFill>
                  <a:schemeClr val="tx1"/>
                </a:solidFill>
                <a:effectLst/>
                <a:latin typeface="+mn-lt"/>
                <a:ea typeface="+mn-ea"/>
                <a:cs typeface="+mn-cs"/>
              </a:rPr>
              <a:t>Yellow: </a:t>
            </a:r>
            <a:r>
              <a:rPr lang="en-US" sz="1200" b="0" i="0" u="none" strike="noStrike" kern="1200" dirty="0">
                <a:solidFill>
                  <a:schemeClr val="tx1"/>
                </a:solidFill>
                <a:effectLst/>
                <a:latin typeface="+mn-lt"/>
                <a:ea typeface="+mn-ea"/>
                <a:cs typeface="+mn-cs"/>
              </a:rPr>
              <a:t>The country has adopted guidelines that provide recommendations on care that reflect the most recent clinical consensus and evidence but not treatment</a:t>
            </a:r>
          </a:p>
          <a:p>
            <a:pPr rtl="0" eaLnBrk="1" fontAlgn="ctr" latinLnBrk="0" hangingPunct="1"/>
            <a:r>
              <a:rPr lang="en-US" sz="1200" b="1" i="0" u="none" strike="noStrike" kern="1200" dirty="0">
                <a:solidFill>
                  <a:schemeClr val="tx1"/>
                </a:solidFill>
                <a:effectLst/>
                <a:latin typeface="+mn-lt"/>
                <a:ea typeface="+mn-ea"/>
                <a:cs typeface="+mn-cs"/>
              </a:rPr>
              <a:t>Red: </a:t>
            </a:r>
            <a:r>
              <a:rPr lang="en-US" sz="1200" b="0" i="0" u="none" strike="noStrike" kern="1200" dirty="0">
                <a:solidFill>
                  <a:schemeClr val="tx1"/>
                </a:solidFill>
                <a:effectLst/>
                <a:latin typeface="+mn-lt"/>
                <a:ea typeface="+mn-ea"/>
                <a:cs typeface="+mn-cs"/>
              </a:rPr>
              <a:t>The country has not adopted any guidelines and do not provide any treatment or care recommendations</a:t>
            </a:r>
          </a:p>
          <a:p>
            <a:pPr rtl="0" eaLnBrk="1" fontAlgn="ctr" latinLnBrk="0" hangingPunct="1"/>
            <a:endParaRPr lang="en-US" sz="1200" b="1" i="0" u="none" strike="noStrike" kern="1200" dirty="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Treatment Availability</a:t>
            </a:r>
            <a:r>
              <a:rPr lang="en-US" sz="1200" b="1" i="0" u="none" strike="noStrike"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As of 30-April-2021</a:t>
            </a:r>
            <a:endParaRPr lang="en-US" sz="1200" b="0" i="0" u="none" strike="noStrike" kern="1200" dirty="0">
              <a:solidFill>
                <a:schemeClr val="tx1"/>
              </a:solidFill>
              <a:effectLst/>
              <a:latin typeface="+mn-lt"/>
              <a:ea typeface="+mn-ea"/>
              <a:cs typeface="+mn-cs"/>
            </a:endParaRPr>
          </a:p>
          <a:p>
            <a:pPr rtl="0" eaLnBrk="1" fontAlgn="ctr" latinLnBrk="0" hangingPunct="1"/>
            <a:r>
              <a:rPr lang="en-US" sz="1200" b="1" i="0" u="none" strike="noStrike" kern="1200" dirty="0">
                <a:solidFill>
                  <a:schemeClr val="tx1"/>
                </a:solidFill>
                <a:effectLst/>
                <a:latin typeface="+mn-lt"/>
                <a:ea typeface="+mn-ea"/>
                <a:cs typeface="+mn-cs"/>
              </a:rPr>
              <a:t>Green: </a:t>
            </a:r>
            <a:r>
              <a:rPr lang="en-GB" sz="1200" kern="1200" dirty="0">
                <a:solidFill>
                  <a:schemeClr val="tx1"/>
                </a:solidFill>
                <a:effectLst/>
                <a:latin typeface="+mn-lt"/>
                <a:ea typeface="+mn-ea"/>
                <a:cs typeface="+mn-cs"/>
              </a:rPr>
              <a:t>Treatment is reimbursed and there are no access restrictions to the relevant regulatory label*</a:t>
            </a:r>
          </a:p>
          <a:p>
            <a:pPr rtl="0" eaLnBrk="1" fontAlgn="ctr" latinLnBrk="0" hangingPunct="1"/>
            <a:r>
              <a:rPr lang="en-US" sz="1200" b="1" i="0" u="none" strike="noStrike" kern="1200" dirty="0">
                <a:solidFill>
                  <a:schemeClr val="tx1"/>
                </a:solidFill>
                <a:effectLst/>
                <a:latin typeface="+mn-lt"/>
                <a:ea typeface="+mn-ea"/>
                <a:cs typeface="+mn-cs"/>
              </a:rPr>
              <a:t>Yellow: </a:t>
            </a:r>
            <a:r>
              <a:rPr lang="en-US" sz="1200" b="0" i="0" u="none" strike="noStrike" kern="1200" dirty="0">
                <a:solidFill>
                  <a:schemeClr val="tx1"/>
                </a:solidFill>
                <a:effectLst/>
                <a:latin typeface="+mn-lt"/>
                <a:ea typeface="+mn-ea"/>
                <a:cs typeface="+mn-cs"/>
              </a:rPr>
              <a:t>Treatment is reimbursed but there are access restrictions applied to the relevant regulatory label*</a:t>
            </a:r>
          </a:p>
          <a:p>
            <a:pPr rtl="0" eaLnBrk="1" fontAlgn="ctr" latinLnBrk="0" hangingPunct="1"/>
            <a:r>
              <a:rPr lang="en-US" sz="1200" b="1" i="0" u="none" strike="noStrike" kern="1200" dirty="0">
                <a:solidFill>
                  <a:schemeClr val="tx1"/>
                </a:solidFill>
                <a:effectLst/>
                <a:latin typeface="+mn-lt"/>
                <a:ea typeface="+mn-ea"/>
                <a:cs typeface="+mn-cs"/>
              </a:rPr>
              <a:t>Red:</a:t>
            </a:r>
            <a:r>
              <a:rPr lang="en-US" sz="1200" b="0" i="0" u="none" strike="noStrike" kern="1200" dirty="0">
                <a:solidFill>
                  <a:schemeClr val="tx1"/>
                </a:solidFill>
                <a:effectLst/>
                <a:latin typeface="+mn-lt"/>
                <a:ea typeface="+mn-ea"/>
                <a:cs typeface="+mn-cs"/>
              </a:rPr>
              <a:t> A negative reimbursement decision has been made resulting in no access for indicated patients</a:t>
            </a:r>
          </a:p>
          <a:p>
            <a:pPr rtl="0" eaLnBrk="1" fontAlgn="ctr" latinLnBrk="0" hangingPunct="1"/>
            <a:r>
              <a:rPr lang="en-US" sz="1200" b="1" i="0" u="none" strike="noStrike" kern="1200" dirty="0">
                <a:solidFill>
                  <a:schemeClr val="tx1"/>
                </a:solidFill>
                <a:effectLst/>
                <a:latin typeface="+mn-lt"/>
                <a:ea typeface="+mn-ea"/>
                <a:cs typeface="+mn-cs"/>
              </a:rPr>
              <a:t>Blue: </a:t>
            </a:r>
            <a:r>
              <a:rPr lang="en-US" sz="1200" b="0" i="0" u="none" strike="noStrike" kern="1200" dirty="0">
                <a:solidFill>
                  <a:schemeClr val="tx1"/>
                </a:solidFill>
                <a:effectLst/>
                <a:latin typeface="+mn-lt"/>
                <a:ea typeface="+mn-ea"/>
                <a:cs typeface="+mn-cs"/>
              </a:rPr>
              <a:t>Treatment is reimbursed through a formally agreed early access program</a:t>
            </a:r>
          </a:p>
          <a:p>
            <a:pPr rtl="0" eaLnBrk="1" fontAlgn="ctr" latinLnBrk="0" hangingPunct="1"/>
            <a:r>
              <a:rPr lang="en-GB" sz="1200" b="1" i="0" u="none" strike="noStrike" kern="1200" dirty="0">
                <a:solidFill>
                  <a:schemeClr val="tx1"/>
                </a:solidFill>
                <a:effectLst/>
                <a:latin typeface="+mn-lt"/>
                <a:ea typeface="+mn-ea"/>
                <a:cs typeface="+mn-cs"/>
              </a:rPr>
              <a:t>Grey: </a:t>
            </a:r>
            <a:r>
              <a:rPr lang="en-US" sz="1200" b="0" i="0" u="none" strike="noStrike" kern="1200" dirty="0">
                <a:solidFill>
                  <a:schemeClr val="tx1"/>
                </a:solidFill>
                <a:effectLst/>
                <a:latin typeface="+mn-lt"/>
                <a:ea typeface="+mn-ea"/>
                <a:cs typeface="+mn-cs"/>
              </a:rPr>
              <a:t>Product does not yet have marketing </a:t>
            </a:r>
            <a:r>
              <a:rPr lang="en-US" sz="1200" b="0" i="0" u="none" strike="noStrike" kern="1200" dirty="0" err="1">
                <a:solidFill>
                  <a:schemeClr val="tx1"/>
                </a:solidFill>
                <a:effectLst/>
                <a:latin typeface="+mn-lt"/>
                <a:ea typeface="+mn-ea"/>
                <a:cs typeface="+mn-cs"/>
              </a:rPr>
              <a:t>authorisation</a:t>
            </a:r>
            <a:r>
              <a:rPr lang="en-US" sz="1200" b="0" i="0" u="none" strike="noStrike" kern="1200" dirty="0">
                <a:solidFill>
                  <a:schemeClr val="tx1"/>
                </a:solidFill>
                <a:effectLst/>
                <a:latin typeface="+mn-lt"/>
                <a:ea typeface="+mn-ea"/>
                <a:cs typeface="+mn-cs"/>
              </a:rPr>
              <a:t>; or national reimbursement decision not yet finalized</a:t>
            </a:r>
          </a:p>
          <a:p>
            <a:pPr rtl="0" eaLnBrk="1" fontAlgn="ctr" latinLnBrk="0" hangingPunct="1"/>
            <a:r>
              <a:rPr lang="en-GB" sz="1200" kern="1200" dirty="0">
                <a:solidFill>
                  <a:schemeClr val="tx1"/>
                </a:solidFill>
                <a:effectLst/>
                <a:latin typeface="+mn-lt"/>
                <a:ea typeface="+mn-ea"/>
                <a:cs typeface="+mn-cs"/>
              </a:rPr>
              <a:t>*EMA in most countries; national regulatory agencies in CH, MK, RS, RU, UA, UK</a:t>
            </a:r>
            <a:endParaRPr lang="en-US" sz="1200" b="0" i="0" u="none" strike="noStrike" kern="1200" dirty="0">
              <a:solidFill>
                <a:schemeClr val="tx1"/>
              </a:solidFill>
              <a:effectLst/>
              <a:latin typeface="+mn-lt"/>
              <a:ea typeface="+mn-ea"/>
              <a:cs typeface="+mn-cs"/>
            </a:endParaRPr>
          </a:p>
          <a:p>
            <a:pPr rtl="0" eaLnBrk="1" fontAlgn="ctr" latinLnBrk="0" hangingPunct="1"/>
            <a:endParaRPr lang="en-US" sz="1200" b="1" i="0" u="none" strike="noStrike" kern="1200" dirty="0">
              <a:solidFill>
                <a:schemeClr val="tx1"/>
              </a:solidFill>
              <a:effectLst/>
              <a:latin typeface="+mn-lt"/>
              <a:ea typeface="+mn-ea"/>
              <a:cs typeface="+mn-cs"/>
            </a:endParaRPr>
          </a:p>
          <a:p>
            <a:r>
              <a:rPr lang="en-GB" sz="1200" b="1" u="sng" dirty="0"/>
              <a:t>Variation</a:t>
            </a:r>
          </a:p>
          <a:p>
            <a:r>
              <a:rPr lang="en-GB" sz="1200" b="1" dirty="0"/>
              <a:t>No Colour: </a:t>
            </a:r>
            <a:r>
              <a:rPr lang="en-GB" sz="1200" dirty="0"/>
              <a:t>No significant variation across patients or across market</a:t>
            </a:r>
          </a:p>
          <a:p>
            <a:r>
              <a:rPr lang="en-GB" sz="1200" b="1" dirty="0"/>
              <a:t>DNA Icon: </a:t>
            </a:r>
            <a:r>
              <a:rPr lang="en-GB" sz="1200" dirty="0"/>
              <a:t>Clinical variation such as variation across patient type, age or disease severity</a:t>
            </a:r>
          </a:p>
          <a:p>
            <a:r>
              <a:rPr lang="en-GB" sz="1200" b="1" dirty="0">
                <a:solidFill>
                  <a:srgbClr val="FE0ECB"/>
                </a:solidFill>
              </a:rPr>
              <a:t>Map Icon: </a:t>
            </a:r>
            <a:r>
              <a:rPr lang="en-GB" sz="1200" dirty="0">
                <a:solidFill>
                  <a:srgbClr val="FE0ECB"/>
                </a:solidFill>
              </a:rPr>
              <a:t>Geographical variation such as variation by region, municipality, city or hospital</a:t>
            </a:r>
          </a:p>
          <a:p>
            <a:endParaRPr lang="en-GB" sz="1200" dirty="0">
              <a:solidFill>
                <a:srgbClr val="FE0ECB"/>
              </a:solidFill>
            </a:endParaRPr>
          </a:p>
          <a:p>
            <a:r>
              <a:rPr lang="en-GB" b="1" u="sng" dirty="0"/>
              <a:t>Indication Statements</a:t>
            </a:r>
          </a:p>
          <a:p>
            <a:r>
              <a:rPr lang="en-GB" b="1" u="none" dirty="0"/>
              <a:t>Spinraza </a:t>
            </a:r>
          </a:p>
          <a:p>
            <a:pPr marL="171450" indent="-171450">
              <a:buFont typeface="Arial" panose="020B0604020202020204" pitchFamily="34" charset="0"/>
              <a:buChar char="•"/>
            </a:pPr>
            <a:r>
              <a:rPr lang="en-GB" dirty="0"/>
              <a:t>EMA Label: </a:t>
            </a:r>
            <a:r>
              <a:rPr lang="en-US" dirty="0"/>
              <a:t>Spinraza is indicated for the treatment of 5q Spinal Muscular Atrophy.</a:t>
            </a:r>
          </a:p>
          <a:p>
            <a:pPr marL="171450" indent="-171450">
              <a:buFont typeface="Arial" panose="020B0604020202020204" pitchFamily="34" charset="0"/>
              <a:buChar char="•"/>
            </a:pPr>
            <a:r>
              <a:rPr lang="en-US" dirty="0"/>
              <a:t>Source: EMA (2021). “Summary of Product Characteristics”. Available at </a:t>
            </a:r>
            <a:r>
              <a:rPr lang="en-US" u="sng" dirty="0"/>
              <a:t>https://www.ema.europa.eu/en/documents/product-information/spinraza-epar-product-information_en.pdf</a:t>
            </a:r>
          </a:p>
          <a:p>
            <a:pPr marL="0" indent="0">
              <a:buFont typeface="Arial" panose="020B0604020202020204" pitchFamily="34" charset="0"/>
              <a:buNone/>
            </a:pPr>
            <a:endParaRPr lang="en-US" u="none" dirty="0"/>
          </a:p>
          <a:p>
            <a:pPr marL="0" indent="0">
              <a:buFont typeface="Arial" panose="020B0604020202020204" pitchFamily="34" charset="0"/>
              <a:buNone/>
            </a:pPr>
            <a:r>
              <a:rPr lang="en-US" b="1" u="none" dirty="0"/>
              <a:t>Zolgensma</a:t>
            </a:r>
          </a:p>
          <a:p>
            <a:pPr marL="171450" indent="-171450">
              <a:buFont typeface="Arial" panose="020B0604020202020204" pitchFamily="34" charset="0"/>
              <a:buChar char="•"/>
            </a:pPr>
            <a:r>
              <a:rPr lang="en-US" u="none" dirty="0"/>
              <a:t>EMA Label: </a:t>
            </a:r>
            <a:r>
              <a:rPr lang="en-US" dirty="0"/>
              <a:t>Zolgensma is indicated for the treatment of: </a:t>
            </a:r>
          </a:p>
          <a:p>
            <a:pPr marL="628650" lvl="1" indent="-171450">
              <a:buFontTx/>
              <a:buChar char="-"/>
            </a:pPr>
            <a:r>
              <a:rPr lang="en-US" dirty="0"/>
              <a:t>Patients with 5q spinal muscular atrophy (SMA) with a bi-allelic mutation in the SMN1 gene and a clinical diagnosis of SMA Type 1, </a:t>
            </a:r>
          </a:p>
          <a:p>
            <a:pPr marL="457200" lvl="1" indent="0">
              <a:buFontTx/>
              <a:buNone/>
            </a:pPr>
            <a:r>
              <a:rPr lang="en-US" dirty="0"/>
              <a:t>or </a:t>
            </a:r>
          </a:p>
          <a:p>
            <a:pPr marL="628650" lvl="1" indent="-171450">
              <a:buFontTx/>
              <a:buChar char="-"/>
            </a:pPr>
            <a:r>
              <a:rPr lang="en-US" dirty="0"/>
              <a:t>Patients with 5q SMA with a bi-allelic mutation in the SMN1 gene and up to 3 copies of the SMN2 gene.</a:t>
            </a:r>
            <a:endParaRPr lang="en-US" u="none" dirty="0"/>
          </a:p>
          <a:p>
            <a:pPr marL="171450" indent="-171450">
              <a:buFont typeface="Arial" panose="020B0604020202020204" pitchFamily="34" charset="0"/>
              <a:buChar char="•"/>
            </a:pPr>
            <a:r>
              <a:rPr lang="en-US" u="none" dirty="0"/>
              <a:t>Source: EMA (2020). “Summary of Product Characteristics”. “Available at </a:t>
            </a:r>
            <a:r>
              <a:rPr lang="en-US" u="sng" dirty="0"/>
              <a:t>https://www.ema.europa.eu/en/documents/product-information/zolgensma-epar-product-information_en.pdf</a:t>
            </a:r>
            <a:endParaRPr lang="en-GB" u="sng" dirty="0"/>
          </a:p>
          <a:p>
            <a:endParaRPr lang="en-GB" sz="1200" dirty="0">
              <a:solidFill>
                <a:srgbClr val="FE0ECB"/>
              </a:solidFill>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6954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3.emf"/><Relationship Id="rId2" Type="http://schemas.openxmlformats.org/officeDocument/2006/relationships/tags" Target="../tags/tag23.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11.bin"/><Relationship Id="rId4"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3.emf"/><Relationship Id="rId2" Type="http://schemas.openxmlformats.org/officeDocument/2006/relationships/tags" Target="../tags/tag25.xml"/><Relationship Id="rId1" Type="http://schemas.openxmlformats.org/officeDocument/2006/relationships/vmlDrawing" Target="../drawings/vmlDrawing12.vml"/><Relationship Id="rId6" Type="http://schemas.openxmlformats.org/officeDocument/2006/relationships/image" Target="../media/image7.emf"/><Relationship Id="rId5" Type="http://schemas.openxmlformats.org/officeDocument/2006/relationships/oleObject" Target="../embeddings/oleObject12.bin"/><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3.emf"/><Relationship Id="rId2" Type="http://schemas.openxmlformats.org/officeDocument/2006/relationships/tags" Target="../tags/tag27.xml"/><Relationship Id="rId1" Type="http://schemas.openxmlformats.org/officeDocument/2006/relationships/vmlDrawing" Target="../drawings/vmlDrawing13.vml"/><Relationship Id="rId6" Type="http://schemas.openxmlformats.org/officeDocument/2006/relationships/image" Target="../media/image7.emf"/><Relationship Id="rId5" Type="http://schemas.openxmlformats.org/officeDocument/2006/relationships/oleObject" Target="../embeddings/oleObject13.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9.xml"/><Relationship Id="rId1" Type="http://schemas.openxmlformats.org/officeDocument/2006/relationships/vmlDrawing" Target="../drawings/vmlDrawing14.vml"/><Relationship Id="rId5" Type="http://schemas.openxmlformats.org/officeDocument/2006/relationships/image" Target="../media/image7.emf"/><Relationship Id="rId4" Type="http://schemas.openxmlformats.org/officeDocument/2006/relationships/oleObject" Target="../embeddings/oleObject14.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3.emf"/><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3.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40652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6"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279128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0"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120369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4"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260838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8"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rgbClr val="404040"/>
                </a:solidFill>
                <a:cs typeface="Arial" panose="020B0604020202020204" pitchFamily="34" charset="0"/>
              </a:rPr>
              <a:pPr/>
              <a:t>‹#›</a:t>
            </a:fld>
            <a:endParaRPr lang="en-US" sz="1200">
              <a:solidFill>
                <a:srgbClr val="404040"/>
              </a:solidFill>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2954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42"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a:p>
        </p:txBody>
      </p:sp>
    </p:spTree>
    <p:extLst>
      <p:ext uri="{BB962C8B-B14F-4D97-AF65-F5344CB8AC3E}">
        <p14:creationId xmlns:p14="http://schemas.microsoft.com/office/powerpoint/2010/main" val="138686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2054"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dirty="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8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8"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dirty="0"/>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dirty="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156227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2"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68382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6"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16210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0"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dirty="0"/>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endParaRPr lang="en-GB" dirty="0"/>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dirty="0"/>
          </a:p>
        </p:txBody>
      </p:sp>
    </p:spTree>
    <p:extLst>
      <p:ext uri="{BB962C8B-B14F-4D97-AF65-F5344CB8AC3E}">
        <p14:creationId xmlns:p14="http://schemas.microsoft.com/office/powerpoint/2010/main" val="31720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4"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B3934CC2-27F1-4D89-AF19-8318FEF32B8A}" type="slidenum">
              <a:rPr kumimoji="0" lang="en-US" sz="1200" b="0" i="0" u="none" strike="noStrike" kern="1200" cap="none" spc="0" normalizeH="0" baseline="0" noProof="0" smtClean="0">
                <a:ln>
                  <a:noFill/>
                </a:ln>
                <a:solidFill>
                  <a:srgbClr val="404040"/>
                </a:solidFill>
                <a:effectLst/>
                <a:uLnTx/>
                <a:uFillTx/>
                <a:latin typeface="Arial"/>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404040"/>
              </a:solidFill>
              <a:effectLst/>
              <a:uLnTx/>
              <a:uFillTx/>
              <a:latin typeface="Arial"/>
              <a:ea typeface="+mn-ea"/>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66019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144544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9222"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248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oleObject" Target="../embeddings/oleObject8.bin"/><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ags" Target="../tags/tag18.xml"/><Relationship Id="rId17" Type="http://schemas.openxmlformats.org/officeDocument/2006/relationships/image" Target="../media/image4.png"/><Relationship Id="rId2" Type="http://schemas.openxmlformats.org/officeDocument/2006/relationships/slideLayout" Target="../slideLayouts/slideLayout9.xml"/><Relationship Id="rId16" Type="http://schemas.openxmlformats.org/officeDocument/2006/relationships/image" Target="../media/image3.emf"/><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ags" Target="../tags/tag17.xml"/><Relationship Id="rId5" Type="http://schemas.openxmlformats.org/officeDocument/2006/relationships/slideLayout" Target="../slideLayouts/slideLayout12.xml"/><Relationship Id="rId15" Type="http://schemas.openxmlformats.org/officeDocument/2006/relationships/image" Target="../media/image2.png"/><Relationship Id="rId10" Type="http://schemas.openxmlformats.org/officeDocument/2006/relationships/tags" Target="../tags/tag16.xml"/><Relationship Id="rId4" Type="http://schemas.openxmlformats.org/officeDocument/2006/relationships/slideLayout" Target="../slideLayouts/slideLayout11.xml"/><Relationship Id="rId9" Type="http://schemas.openxmlformats.org/officeDocument/2006/relationships/vmlDrawing" Target="../drawings/vmlDrawing8.v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0"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dirty="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dirty="0">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dirty="0">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541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0" r:id="rId6"/>
    <p:sldLayoutId id="214748367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8"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934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6.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5.xml"/><Relationship Id="rId1" Type="http://schemas.openxmlformats.org/officeDocument/2006/relationships/vmlDrawing" Target="../drawings/vmlDrawing23.vml"/><Relationship Id="rId6" Type="http://schemas.openxmlformats.org/officeDocument/2006/relationships/oleObject" Target="../embeddings/oleObject23.bin"/><Relationship Id="rId11" Type="http://schemas.openxmlformats.org/officeDocument/2006/relationships/image" Target="../media/image14.png"/><Relationship Id="rId5" Type="http://schemas.openxmlformats.org/officeDocument/2006/relationships/notesSlide" Target="../notesSlides/notesSlide8.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8.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7.xml"/><Relationship Id="rId1" Type="http://schemas.openxmlformats.org/officeDocument/2006/relationships/vmlDrawing" Target="../drawings/vmlDrawing24.vml"/><Relationship Id="rId6" Type="http://schemas.openxmlformats.org/officeDocument/2006/relationships/oleObject" Target="../embeddings/oleObject24.bin"/><Relationship Id="rId11" Type="http://schemas.openxmlformats.org/officeDocument/2006/relationships/image" Target="../media/image14.png"/><Relationship Id="rId5" Type="http://schemas.openxmlformats.org/officeDocument/2006/relationships/notesSlide" Target="../notesSlides/notesSlide9.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50.xml"/><Relationship Id="rId7" Type="http://schemas.openxmlformats.org/officeDocument/2006/relationships/image" Target="../media/image7.emf"/><Relationship Id="rId12" Type="http://schemas.openxmlformats.org/officeDocument/2006/relationships/image" Target="../media/image13.svg"/><Relationship Id="rId2" Type="http://schemas.openxmlformats.org/officeDocument/2006/relationships/tags" Target="../tags/tag49.xml"/><Relationship Id="rId1" Type="http://schemas.openxmlformats.org/officeDocument/2006/relationships/vmlDrawing" Target="../drawings/vmlDrawing25.vml"/><Relationship Id="rId6" Type="http://schemas.openxmlformats.org/officeDocument/2006/relationships/oleObject" Target="../embeddings/oleObject25.bin"/><Relationship Id="rId11" Type="http://schemas.openxmlformats.org/officeDocument/2006/relationships/image" Target="../media/image12.png"/><Relationship Id="rId5" Type="http://schemas.openxmlformats.org/officeDocument/2006/relationships/notesSlide" Target="../notesSlides/notesSlide10.xml"/><Relationship Id="rId10" Type="http://schemas.openxmlformats.org/officeDocument/2006/relationships/image" Target="../media/image15.svg"/><Relationship Id="rId4" Type="http://schemas.openxmlformats.org/officeDocument/2006/relationships/slideLayout" Target="../slideLayouts/slideLayout13.xm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slideLayout" Target="../slideLayouts/slideLayout7.xml"/><Relationship Id="rId7" Type="http://schemas.openxmlformats.org/officeDocument/2006/relationships/image" Target="../media/image10.png"/><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9.png"/><Relationship Id="rId5" Type="http://schemas.openxmlformats.org/officeDocument/2006/relationships/image" Target="../media/image7.emf"/><Relationship Id="rId4" Type="http://schemas.openxmlformats.org/officeDocument/2006/relationships/oleObject" Target="../embeddings/oleObject15.bin"/><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2.xml"/><Relationship Id="rId7" Type="http://schemas.openxmlformats.org/officeDocument/2006/relationships/image" Target="../media/image7.emf"/><Relationship Id="rId2" Type="http://schemas.openxmlformats.org/officeDocument/2006/relationships/tags" Target="../tags/tag31.xml"/><Relationship Id="rId1" Type="http://schemas.openxmlformats.org/officeDocument/2006/relationships/vmlDrawing" Target="../drawings/vmlDrawing16.vml"/><Relationship Id="rId6" Type="http://schemas.openxmlformats.org/officeDocument/2006/relationships/oleObject" Target="../embeddings/oleObject16.bin"/><Relationship Id="rId11" Type="http://schemas.openxmlformats.org/officeDocument/2006/relationships/image" Target="../media/image15.svg"/><Relationship Id="rId5" Type="http://schemas.openxmlformats.org/officeDocument/2006/relationships/notesSlide" Target="../notesSlides/notesSlide1.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4.xml"/><Relationship Id="rId7" Type="http://schemas.openxmlformats.org/officeDocument/2006/relationships/image" Target="../media/image7.emf"/><Relationship Id="rId2" Type="http://schemas.openxmlformats.org/officeDocument/2006/relationships/tags" Target="../tags/tag33.xml"/><Relationship Id="rId1" Type="http://schemas.openxmlformats.org/officeDocument/2006/relationships/vmlDrawing" Target="../drawings/vmlDrawing17.vml"/><Relationship Id="rId6" Type="http://schemas.openxmlformats.org/officeDocument/2006/relationships/oleObject" Target="../embeddings/oleObject17.bin"/><Relationship Id="rId11" Type="http://schemas.openxmlformats.org/officeDocument/2006/relationships/image" Target="../media/image15.svg"/><Relationship Id="rId5" Type="http://schemas.openxmlformats.org/officeDocument/2006/relationships/notesSlide" Target="../notesSlides/notesSlide2.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6.xml"/><Relationship Id="rId7" Type="http://schemas.openxmlformats.org/officeDocument/2006/relationships/image" Target="../media/image7.emf"/><Relationship Id="rId2" Type="http://schemas.openxmlformats.org/officeDocument/2006/relationships/tags" Target="../tags/tag35.xml"/><Relationship Id="rId1" Type="http://schemas.openxmlformats.org/officeDocument/2006/relationships/vmlDrawing" Target="../drawings/vmlDrawing18.vml"/><Relationship Id="rId6" Type="http://schemas.openxmlformats.org/officeDocument/2006/relationships/oleObject" Target="../embeddings/oleObject18.bin"/><Relationship Id="rId11" Type="http://schemas.openxmlformats.org/officeDocument/2006/relationships/image" Target="../media/image15.svg"/><Relationship Id="rId5" Type="http://schemas.openxmlformats.org/officeDocument/2006/relationships/notesSlide" Target="../notesSlides/notesSlide3.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38.xml"/><Relationship Id="rId7" Type="http://schemas.openxmlformats.org/officeDocument/2006/relationships/image" Target="../media/image7.emf"/><Relationship Id="rId12" Type="http://schemas.openxmlformats.org/officeDocument/2006/relationships/image" Target="../media/image13.svg"/><Relationship Id="rId2" Type="http://schemas.openxmlformats.org/officeDocument/2006/relationships/tags" Target="../tags/tag37.xml"/><Relationship Id="rId1" Type="http://schemas.openxmlformats.org/officeDocument/2006/relationships/vmlDrawing" Target="../drawings/vmlDrawing19.vml"/><Relationship Id="rId6" Type="http://schemas.openxmlformats.org/officeDocument/2006/relationships/oleObject" Target="../embeddings/oleObject19.bin"/><Relationship Id="rId11" Type="http://schemas.openxmlformats.org/officeDocument/2006/relationships/image" Target="../media/image12.png"/><Relationship Id="rId5" Type="http://schemas.openxmlformats.org/officeDocument/2006/relationships/notesSlide" Target="../notesSlides/notesSlide4.xml"/><Relationship Id="rId10" Type="http://schemas.openxmlformats.org/officeDocument/2006/relationships/image" Target="../media/image15.svg"/><Relationship Id="rId4" Type="http://schemas.openxmlformats.org/officeDocument/2006/relationships/slideLayout" Target="../slideLayouts/slideLayout13.xml"/><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0.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39.xml"/><Relationship Id="rId1" Type="http://schemas.openxmlformats.org/officeDocument/2006/relationships/vmlDrawing" Target="../drawings/vmlDrawing20.vml"/><Relationship Id="rId6" Type="http://schemas.openxmlformats.org/officeDocument/2006/relationships/oleObject" Target="../embeddings/oleObject20.bin"/><Relationship Id="rId11" Type="http://schemas.openxmlformats.org/officeDocument/2006/relationships/image" Target="../media/image14.png"/><Relationship Id="rId5" Type="http://schemas.openxmlformats.org/officeDocument/2006/relationships/notesSlide" Target="../notesSlides/notesSlide5.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2.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1.xml"/><Relationship Id="rId1" Type="http://schemas.openxmlformats.org/officeDocument/2006/relationships/vmlDrawing" Target="../drawings/vmlDrawing21.vml"/><Relationship Id="rId6" Type="http://schemas.openxmlformats.org/officeDocument/2006/relationships/oleObject" Target="../embeddings/oleObject21.bin"/><Relationship Id="rId11" Type="http://schemas.openxmlformats.org/officeDocument/2006/relationships/image" Target="../media/image14.png"/><Relationship Id="rId5" Type="http://schemas.openxmlformats.org/officeDocument/2006/relationships/notesSlide" Target="../notesSlides/notesSlide6.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4.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3.xml"/><Relationship Id="rId1" Type="http://schemas.openxmlformats.org/officeDocument/2006/relationships/vmlDrawing" Target="../drawings/vmlDrawing22.vml"/><Relationship Id="rId6" Type="http://schemas.openxmlformats.org/officeDocument/2006/relationships/oleObject" Target="../embeddings/oleObject22.bin"/><Relationship Id="rId11" Type="http://schemas.openxmlformats.org/officeDocument/2006/relationships/image" Target="../media/image14.png"/><Relationship Id="rId5" Type="http://schemas.openxmlformats.org/officeDocument/2006/relationships/notesSlide" Target="../notesSlides/notesSlide7.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28B1C-E47A-4138-A051-92C7A0025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06058" y="712454"/>
            <a:ext cx="576747" cy="576747"/>
          </a:xfrm>
          <a:prstGeom prst="rect">
            <a:avLst/>
          </a:prstGeom>
        </p:spPr>
      </p:pic>
      <p:sp>
        <p:nvSpPr>
          <p:cNvPr id="3" name="Title 1">
            <a:extLst>
              <a:ext uri="{FF2B5EF4-FFF2-40B4-BE49-F238E27FC236}">
                <a16:creationId xmlns:a16="http://schemas.microsoft.com/office/drawing/2014/main" id="{B353D4E7-AD2D-403A-BEA8-D73998AE7FD4}"/>
              </a:ext>
            </a:extLst>
          </p:cNvPr>
          <p:cNvSpPr txBox="1">
            <a:spLocks/>
          </p:cNvSpPr>
          <p:nvPr/>
        </p:nvSpPr>
        <p:spPr>
          <a:xfrm>
            <a:off x="4871864" y="1789794"/>
            <a:ext cx="5904656" cy="2576928"/>
          </a:xfrm>
          <a:prstGeom prst="rect">
            <a:avLst/>
          </a:prstGeom>
        </p:spPr>
        <p:txBody>
          <a:bodyPr vert="horz" lIns="0" tIns="0" rIns="0" bIns="0" rtlCol="0" anchor="b">
            <a:normAutofit lnSpcReduction="10000"/>
          </a:bodyPr>
          <a:lstStyle>
            <a:lvl1pPr algn="l" defTabSz="914400" rtl="0" eaLnBrk="1" latinLnBrk="0" hangingPunct="1">
              <a:lnSpc>
                <a:spcPct val="90000"/>
              </a:lnSpc>
              <a:spcBef>
                <a:spcPct val="0"/>
              </a:spcBef>
              <a:buNone/>
              <a:defRPr sz="4800" b="0" kern="1200">
                <a:solidFill>
                  <a:schemeClr val="bg1">
                    <a:lumMod val="50000"/>
                  </a:schemeClr>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40404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404040"/>
                </a:solidFill>
                <a:effectLst/>
                <a:uLnTx/>
                <a:uFillTx/>
                <a:latin typeface="Arial" panose="020B0604020202020204" pitchFamily="34" charset="0"/>
                <a:ea typeface="+mj-ea"/>
                <a:cs typeface="Arial" panose="020B0604020202020204" pitchFamily="34" charset="0"/>
              </a:rPr>
              <a:t>European SMA treatment access</a:t>
            </a: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919396"/>
                </a:solidFill>
                <a:effectLst/>
                <a:uLnTx/>
                <a:uFillTx/>
                <a:latin typeface="Arial" panose="020B0604020202020204" pitchFamily="34" charset="0"/>
                <a:ea typeface="+mj-ea"/>
                <a:cs typeface="Arial" panose="020B0604020202020204" pitchFamily="34" charset="0"/>
              </a:rPr>
              <a:t>Ireland</a:t>
            </a: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919396"/>
                </a:solidFill>
                <a:effectLst/>
                <a:uLnTx/>
                <a:uFillTx/>
                <a:latin typeface="Arial" panose="020B0604020202020204" pitchFamily="34" charset="0"/>
                <a:ea typeface="+mj-ea"/>
                <a:cs typeface="Arial" panose="020B0604020202020204" pitchFamily="34" charset="0"/>
              </a:rPr>
              <a:t>Research conducted Jan-2021</a:t>
            </a:r>
          </a:p>
          <a:p>
            <a:pPr>
              <a:lnSpc>
                <a:spcPct val="110000"/>
              </a:lnSpc>
              <a:defRPr/>
            </a:pPr>
            <a:r>
              <a:rPr lang="en-US" sz="2000" dirty="0">
                <a:solidFill>
                  <a:srgbClr val="919396"/>
                </a:solidFill>
                <a:latin typeface="Arial"/>
              </a:rPr>
              <a:t>Selected metric updated Aug-2021*</a:t>
            </a:r>
            <a:endParaRPr kumimoji="0" lang="en-US" sz="2000" b="0" i="0" u="none" strike="noStrike" kern="1200" cap="none" spc="0" normalizeH="0" baseline="0" noProof="0" dirty="0">
              <a:ln>
                <a:noFill/>
              </a:ln>
              <a:solidFill>
                <a:srgbClr val="919396"/>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1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919396"/>
              </a:solidFill>
              <a:effectLst/>
              <a:uLnTx/>
              <a:uFillTx/>
              <a:latin typeface="Arial" panose="020B0604020202020204" pitchFamily="34" charset="0"/>
              <a:ea typeface="+mj-ea"/>
              <a:cs typeface="Arial" panose="020B0604020202020204" pitchFamily="34" charset="0"/>
            </a:endParaRPr>
          </a:p>
        </p:txBody>
      </p:sp>
      <p:sp>
        <p:nvSpPr>
          <p:cNvPr id="4" name="Text Placeholder 3">
            <a:extLst>
              <a:ext uri="{FF2B5EF4-FFF2-40B4-BE49-F238E27FC236}">
                <a16:creationId xmlns:a16="http://schemas.microsoft.com/office/drawing/2014/main" id="{3761675B-28F5-423C-9A32-34B0E4FBF7FA}"/>
              </a:ext>
            </a:extLst>
          </p:cNvPr>
          <p:cNvSpPr txBox="1">
            <a:spLocks/>
          </p:cNvSpPr>
          <p:nvPr/>
        </p:nvSpPr>
        <p:spPr>
          <a:xfrm>
            <a:off x="695325" y="6345238"/>
            <a:ext cx="453842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*Update to metric “efficiency of diagnostic pathway” and metric “treatment availability”</a:t>
            </a:r>
          </a:p>
        </p:txBody>
      </p:sp>
    </p:spTree>
    <p:extLst>
      <p:ext uri="{BB962C8B-B14F-4D97-AF65-F5344CB8AC3E}">
        <p14:creationId xmlns:p14="http://schemas.microsoft.com/office/powerpoint/2010/main" val="302989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8"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Access Pathways</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2931057316"/>
              </p:ext>
            </p:extLst>
          </p:nvPr>
        </p:nvGraphicFramePr>
        <p:xfrm>
          <a:off x="711199" y="1179722"/>
          <a:ext cx="11160000" cy="40176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939943747"/>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167383">
                <a:tc>
                  <a:txBody>
                    <a:bodyPr/>
                    <a:lstStyle/>
                    <a:p>
                      <a:pPr algn="ctr"/>
                      <a:r>
                        <a:rPr lang="en-US" sz="1200" b="1" dirty="0">
                          <a:solidFill>
                            <a:schemeClr val="bg1"/>
                          </a:solidFill>
                        </a:rPr>
                        <a:t>Post-MA early access pathways </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Currently, with pre-authorisation access typically limited to clinical trials through compassionate use programs.</a:t>
                      </a:r>
                      <a:r>
                        <a:rPr kumimoji="0" lang="en-US" sz="1200" b="0" i="0" u="none" strike="noStrike" kern="1200" cap="none" spc="0" normalizeH="0" baseline="30000" noProof="0">
                          <a:ln>
                            <a:noFill/>
                          </a:ln>
                          <a:solidFill>
                            <a:srgbClr val="404040"/>
                          </a:solidFill>
                          <a:effectLst/>
                          <a:uLnTx/>
                          <a:uFillTx/>
                          <a:latin typeface="+mn-lt"/>
                          <a:ea typeface="+mn-ea"/>
                          <a:cs typeface="+mn-cs"/>
                        </a:rPr>
                        <a:t>[1]</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Under the Medicinal Products (Control of Placing on the Market) Regulations of 2007, qualified physicians can request unauthorized medicines on behalf of their patients, in order to fulfil the special needs of those patients. Applications are submitted by physicians and are approved by the Health Products Regulatory Authority (HPRA).</a:t>
                      </a:r>
                      <a:r>
                        <a:rPr kumimoji="0" lang="en-US" sz="1200" b="0" i="0" u="none" strike="noStrike" kern="1200" cap="none" spc="0" normalizeH="0" baseline="30000" noProof="0">
                          <a:ln>
                            <a:noFill/>
                          </a:ln>
                          <a:solidFill>
                            <a:srgbClr val="404040"/>
                          </a:solidFill>
                          <a:effectLst/>
                          <a:uLnTx/>
                          <a:uFillTx/>
                          <a:latin typeface="+mn-lt"/>
                          <a:ea typeface="+mn-ea"/>
                          <a:cs typeface="+mn-cs"/>
                        </a:rPr>
                        <a:t>[3]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1559069">
                <a:tc>
                  <a:txBody>
                    <a:bodyPr/>
                    <a:lstStyle/>
                    <a:p>
                      <a:pPr algn="ctr"/>
                      <a:r>
                        <a:rPr lang="en-US" sz="1200" b="1" dirty="0">
                          <a:solidFill>
                            <a:schemeClr val="bg1"/>
                          </a:solidFill>
                        </a:rPr>
                        <a:t>Specialised reimbursement/HTA  pathways</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Irish Pharmaceutical Healthcare Association estimates that less than one-third of medicines for rare diseases licensed for patients in Europe are available in the Republic of Ireland.</a:t>
                      </a:r>
                      <a:r>
                        <a:rPr kumimoji="0" lang="en-US" sz="1200" b="0" i="0" u="none" strike="noStrike" kern="1200" cap="none" spc="0" normalizeH="0" baseline="30000" noProof="0">
                          <a:ln>
                            <a:noFill/>
                          </a:ln>
                          <a:solidFill>
                            <a:srgbClr val="404040"/>
                          </a:solidFill>
                          <a:effectLst/>
                          <a:uLnTx/>
                          <a:uFillTx/>
                          <a:latin typeface="+mn-lt"/>
                          <a:ea typeface="+mn-ea"/>
                          <a:cs typeface="+mn-cs"/>
                        </a:rPr>
                        <a:t>[4]</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Although orphan drugs and technologies are assessed through the same mechanism as other drugs and technologies in the Irish system there is a dedicated taskforce for rare disease reviews.</a:t>
                      </a:r>
                      <a:r>
                        <a:rPr kumimoji="0" lang="en-US" sz="1200" b="0" i="0" u="none" strike="noStrike" kern="1200" cap="none" spc="0" normalizeH="0" baseline="30000" noProof="0">
                          <a:ln>
                            <a:noFill/>
                          </a:ln>
                          <a:solidFill>
                            <a:srgbClr val="404040"/>
                          </a:solidFill>
                          <a:effectLst/>
                          <a:uLnTx/>
                          <a:uFillTx/>
                          <a:latin typeface="+mn-lt"/>
                          <a:ea typeface="+mn-ea"/>
                          <a:cs typeface="+mn-cs"/>
                        </a:rPr>
                        <a:t>[5]</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In response to this, the Rare Disease Technology Review Committee was formed to assess new products for rare diseases. </a:t>
                      </a:r>
                      <a:r>
                        <a:rPr kumimoji="0" lang="en-US" sz="1200" b="0" i="0" u="none" strike="noStrike" kern="1200" cap="none" spc="0" normalizeH="0" baseline="30000" noProof="0">
                          <a:ln>
                            <a:noFill/>
                          </a:ln>
                          <a:solidFill>
                            <a:srgbClr val="404040"/>
                          </a:solidFill>
                          <a:effectLst/>
                          <a:uLnTx/>
                          <a:uFillTx/>
                          <a:latin typeface="+mn-lt"/>
                          <a:ea typeface="+mn-ea"/>
                          <a:cs typeface="+mn-cs"/>
                        </a:rPr>
                        <a:t>[5] </a:t>
                      </a:r>
                      <a:r>
                        <a:rPr kumimoji="0" lang="en-US" sz="1200" b="0" i="0" u="none" strike="noStrike" kern="1200" cap="none" spc="0" normalizeH="0" baseline="0" noProof="0">
                          <a:ln>
                            <a:noFill/>
                          </a:ln>
                          <a:solidFill>
                            <a:srgbClr val="404040"/>
                          </a:solidFill>
                          <a:effectLst/>
                          <a:uLnTx/>
                          <a:uFillTx/>
                          <a:latin typeface="+mn-lt"/>
                          <a:ea typeface="+mn-ea"/>
                          <a:cs typeface="+mn-cs"/>
                        </a:rPr>
                        <a:t>The Committee is responsible for:</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Reviewing proposals received from industry or expert groups in Ireland for funding of new products for rare diseases or expanded indications for existing products for rare diseases</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Providing contributions to the development of clinical guidelines for relevant Orphan Medicinal Products (OMPs) and supporting the implementation of guidelines in conjunction with the National Drugs Management Programme Office where applicable</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Recommendations are based on the degree of unmet clinical need, clinical effectiveness, alternative therapies available, toxicity (where relevant) and the cost effectiveness of the proposed technology. </a:t>
                      </a:r>
                      <a:r>
                        <a:rPr kumimoji="0" lang="en-US" sz="1200" b="0" i="0" u="none" strike="noStrike" kern="1200" cap="none" spc="0" normalizeH="0" baseline="30000" noProof="0">
                          <a:ln>
                            <a:noFill/>
                          </a:ln>
                          <a:solidFill>
                            <a:srgbClr val="404040"/>
                          </a:solidFill>
                          <a:effectLst/>
                          <a:uLnTx/>
                          <a:uFillTx/>
                          <a:latin typeface="+mn-lt"/>
                          <a:ea typeface="+mn-ea"/>
                          <a:cs typeface="+mn-cs"/>
                        </a:rPr>
                        <a:t>[5] </a:t>
                      </a:r>
                      <a:endParaRPr kumimoji="0" lang="en-US" sz="1200" b="0" i="0" u="none" strike="noStrike" kern="1200" cap="none" spc="0" normalizeH="0" baseline="0" noProof="0">
                        <a:ln>
                          <a:noFill/>
                        </a:ln>
                        <a:solidFill>
                          <a:srgbClr val="404040"/>
                        </a:solidFill>
                        <a:effectLst/>
                        <a:uLnTx/>
                        <a:uFillTx/>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lang="en-US" sz="4000" kern="0" noProof="0" dirty="0">
                        <a:ln w="3175">
                          <a:solidFill>
                            <a:schemeClr val="tx1"/>
                          </a:solidFill>
                        </a:ln>
                        <a:solidFill>
                          <a:srgbClr val="C0000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906349619"/>
                  </a:ext>
                </a:extLst>
              </a:tr>
            </a:tbl>
          </a:graphicData>
        </a:graphic>
      </p:graphicFrame>
      <p:sp>
        <p:nvSpPr>
          <p:cNvPr id="11" name="Rectangle 10">
            <a:extLst>
              <a:ext uri="{FF2B5EF4-FFF2-40B4-BE49-F238E27FC236}">
                <a16:creationId xmlns:a16="http://schemas.microsoft.com/office/drawing/2014/main" id="{178ECD6D-AE95-43C1-9620-9B2CAC9DF2DB}"/>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0C8DAC19-2876-476F-B8B6-9C9FD17CDDEE}"/>
              </a:ext>
            </a:extLst>
          </p:cNvPr>
          <p:cNvSpPr/>
          <p:nvPr/>
        </p:nvSpPr>
        <p:spPr>
          <a:xfrm>
            <a:off x="-2463" y="2254313"/>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EE10DC04-530F-4B95-903B-380346FDED6A}"/>
              </a:ext>
            </a:extLst>
          </p:cNvPr>
          <p:cNvSpPr/>
          <p:nvPr/>
        </p:nvSpPr>
        <p:spPr>
          <a:xfrm>
            <a:off x="-2463" y="331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163CEF1C-6761-4DD3-AA16-2B23F88F7B77}"/>
              </a:ext>
            </a:extLst>
          </p:cNvPr>
          <p:cNvSpPr/>
          <p:nvPr/>
        </p:nvSpPr>
        <p:spPr>
          <a:xfrm>
            <a:off x="-2463" y="4031406"/>
            <a:ext cx="144000" cy="720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9B27C496-F79D-4DDA-9E90-E89EAB1AA257}"/>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3D682B89-831C-412B-AA5D-E237840DAD7E}"/>
              </a:ext>
            </a:extLst>
          </p:cNvPr>
          <p:cNvSpPr/>
          <p:nvPr/>
        </p:nvSpPr>
        <p:spPr>
          <a:xfrm rot="16200000">
            <a:off x="-484433" y="4511204"/>
            <a:ext cx="1422895"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Access Pathways</a:t>
            </a:r>
          </a:p>
        </p:txBody>
      </p:sp>
      <p:pic>
        <p:nvPicPr>
          <p:cNvPr id="31" name="Picture 30">
            <a:extLst>
              <a:ext uri="{FF2B5EF4-FFF2-40B4-BE49-F238E27FC236}">
                <a16:creationId xmlns:a16="http://schemas.microsoft.com/office/drawing/2014/main" id="{35351FB5-738A-40F3-9A1A-D0051AF8A46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grpSp>
        <p:nvGrpSpPr>
          <p:cNvPr id="49" name="Group 48">
            <a:extLst>
              <a:ext uri="{FF2B5EF4-FFF2-40B4-BE49-F238E27FC236}">
                <a16:creationId xmlns:a16="http://schemas.microsoft.com/office/drawing/2014/main" id="{A6841E40-4AF5-4152-82DA-B0AF0A4EE19F}"/>
              </a:ext>
            </a:extLst>
          </p:cNvPr>
          <p:cNvGrpSpPr/>
          <p:nvPr/>
        </p:nvGrpSpPr>
        <p:grpSpPr>
          <a:xfrm>
            <a:off x="695325" y="6144081"/>
            <a:ext cx="8921891" cy="844627"/>
            <a:chOff x="612292" y="6134319"/>
            <a:chExt cx="8921891" cy="844627"/>
          </a:xfrm>
        </p:grpSpPr>
        <p:sp>
          <p:nvSpPr>
            <p:cNvPr id="50" name="Text Placeholder 3">
              <a:extLst>
                <a:ext uri="{FF2B5EF4-FFF2-40B4-BE49-F238E27FC236}">
                  <a16:creationId xmlns:a16="http://schemas.microsoft.com/office/drawing/2014/main" id="{EEE24887-DF40-4793-8A55-3AEC5686311B}"/>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1" name="Rectangle 50">
              <a:extLst>
                <a:ext uri="{FF2B5EF4-FFF2-40B4-BE49-F238E27FC236}">
                  <a16:creationId xmlns:a16="http://schemas.microsoft.com/office/drawing/2014/main" id="{C0FA9BA9-C8FF-418C-9357-C49A71B7E0B5}"/>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2" name="Rectangle 51">
              <a:extLst>
                <a:ext uri="{FF2B5EF4-FFF2-40B4-BE49-F238E27FC236}">
                  <a16:creationId xmlns:a16="http://schemas.microsoft.com/office/drawing/2014/main" id="{C3391362-7624-4825-8752-4187C9C6037C}"/>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3" name="Rectangle 52">
              <a:extLst>
                <a:ext uri="{FF2B5EF4-FFF2-40B4-BE49-F238E27FC236}">
                  <a16:creationId xmlns:a16="http://schemas.microsoft.com/office/drawing/2014/main" id="{620795D6-D514-4766-AE08-96DDD86CDE3D}"/>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4" name="Text Placeholder 3">
              <a:extLst>
                <a:ext uri="{FF2B5EF4-FFF2-40B4-BE49-F238E27FC236}">
                  <a16:creationId xmlns:a16="http://schemas.microsoft.com/office/drawing/2014/main" id="{3090C1AF-D765-4618-B598-795C77BCF5E0}"/>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5" name="Rectangle 54">
              <a:extLst>
                <a:ext uri="{FF2B5EF4-FFF2-40B4-BE49-F238E27FC236}">
                  <a16:creationId xmlns:a16="http://schemas.microsoft.com/office/drawing/2014/main" id="{2310D6BB-61AE-4EA7-AD90-C564C42D280B}"/>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6" name="Rectangle 55">
              <a:extLst>
                <a:ext uri="{FF2B5EF4-FFF2-40B4-BE49-F238E27FC236}">
                  <a16:creationId xmlns:a16="http://schemas.microsoft.com/office/drawing/2014/main" id="{DCBABA66-0ADC-4374-8A30-D013E0D6C658}"/>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7" name="Rectangle 56">
              <a:extLst>
                <a:ext uri="{FF2B5EF4-FFF2-40B4-BE49-F238E27FC236}">
                  <a16:creationId xmlns:a16="http://schemas.microsoft.com/office/drawing/2014/main" id="{2C667508-01BE-4F0C-9937-32AAE5F8B363}"/>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8" name="Text Placeholder 3">
              <a:extLst>
                <a:ext uri="{FF2B5EF4-FFF2-40B4-BE49-F238E27FC236}">
                  <a16:creationId xmlns:a16="http://schemas.microsoft.com/office/drawing/2014/main" id="{6E6DB8A5-9E25-4568-BA0A-89A6373831D4}"/>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9" name="Right Bracket 58">
              <a:extLst>
                <a:ext uri="{FF2B5EF4-FFF2-40B4-BE49-F238E27FC236}">
                  <a16:creationId xmlns:a16="http://schemas.microsoft.com/office/drawing/2014/main" id="{2E0901F9-8D65-437E-A6DA-084BB7B776D7}"/>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6BC83366-59D4-4262-8C4D-F6E04D3D3D39}"/>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463A83BC-6B00-4082-84BF-8DB1E0F9E6A8}"/>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30649FC4-02D9-4224-B12E-81E289B43959}"/>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3749A0BB-43D6-411C-9DBF-FA5251BACB69}"/>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4" name="Graphic 47" descr="Map with pin">
              <a:extLst>
                <a:ext uri="{FF2B5EF4-FFF2-40B4-BE49-F238E27FC236}">
                  <a16:creationId xmlns:a16="http://schemas.microsoft.com/office/drawing/2014/main" id="{D47BF06C-CD67-4962-9E9F-C7AA39E4F91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B214822E-8E0E-4A6E-9E30-268739EDD3D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14E3EA76-726C-4253-BDCE-0E017A5B3487}"/>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070E75E7-AC26-40D3-BD4F-EBF01B9E95F8}"/>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195699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2"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solidFill>
                  <a:schemeClr val="tx1">
                    <a:lumMod val="50000"/>
                  </a:schemeClr>
                </a:solidFill>
              </a:rPr>
              <a:t>Access Tracker: </a:t>
            </a:r>
            <a:r>
              <a:rPr lang="en-US" dirty="0">
                <a:solidFill>
                  <a:schemeClr val="tx1">
                    <a:lumMod val="50000"/>
                  </a:schemeClr>
                </a:solidFill>
              </a:rPr>
              <a:t>Access to treatment and care</a:t>
            </a:r>
            <a:br>
              <a:rPr lang="en-US" dirty="0">
                <a:solidFill>
                  <a:schemeClr val="tx1">
                    <a:lumMod val="50000"/>
                  </a:schemeClr>
                </a:solidFill>
              </a:rPr>
            </a:br>
            <a:endParaRPr lang="en-US">
              <a:solidFill>
                <a:schemeClr val="tx1">
                  <a:lumMod val="50000"/>
                </a:schemeClr>
              </a:solidFill>
            </a:endParaRPr>
          </a:p>
        </p:txBody>
      </p:sp>
      <p:sp>
        <p:nvSpPr>
          <p:cNvPr id="28" name="Rectangle 27">
            <a:extLst>
              <a:ext uri="{FF2B5EF4-FFF2-40B4-BE49-F238E27FC236}">
                <a16:creationId xmlns:a16="http://schemas.microsoft.com/office/drawing/2014/main" id="{253A442F-2A49-473C-BC4A-4167D854716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CD92A55F-2387-40E6-BDCF-29E80C535F53}"/>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B7827247-B43A-49B9-83D7-D400C16D1429}"/>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B4F60D42-138D-444F-8933-68EC0F35792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E32AEA3-FAD5-43A0-808D-3225D62CF686}"/>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2614186909"/>
              </p:ext>
            </p:extLst>
          </p:nvPr>
        </p:nvGraphicFramePr>
        <p:xfrm>
          <a:off x="711199" y="1179723"/>
          <a:ext cx="11160000" cy="5004951"/>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1139743">
                  <a:extLst>
                    <a:ext uri="{9D8B030D-6E8A-4147-A177-3AD203B41FA5}">
                      <a16:colId xmlns:a16="http://schemas.microsoft.com/office/drawing/2014/main" val="1107795009"/>
                    </a:ext>
                  </a:extLst>
                </a:gridCol>
                <a:gridCol w="6420257">
                  <a:extLst>
                    <a:ext uri="{9D8B030D-6E8A-4147-A177-3AD203B41FA5}">
                      <a16:colId xmlns:a16="http://schemas.microsoft.com/office/drawing/2014/main" val="120524524"/>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286258">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873088">
                <a:tc>
                  <a:txBody>
                    <a:bodyPr/>
                    <a:lstStyle/>
                    <a:p>
                      <a:pPr algn="ctr" rtl="0" fontAlgn="ctr">
                        <a:spcAft>
                          <a:spcPts val="600"/>
                        </a:spcAft>
                      </a:pPr>
                      <a:r>
                        <a:rPr lang="en-US" sz="1200" b="1" i="0" u="none" strike="noStrike" kern="1200" dirty="0">
                          <a:solidFill>
                            <a:schemeClr val="bg1"/>
                          </a:solidFill>
                          <a:effectLst/>
                          <a:latin typeface="Arial" panose="020B0604020202020204" pitchFamily="34" charset="0"/>
                          <a:ea typeface="+mn-ea"/>
                          <a:cs typeface="+mn-cs"/>
                        </a:rPr>
                        <a:t>Treatment and care guideline </a:t>
                      </a:r>
                      <a:r>
                        <a:rPr lang="en-US" sz="1200" b="1" u="none" strike="noStrike" dirty="0">
                          <a:solidFill>
                            <a:schemeClr val="bg1"/>
                          </a:solidFill>
                          <a:effectLst/>
                        </a:rPr>
                        <a:t>recommendations</a:t>
                      </a:r>
                      <a:r>
                        <a:rPr kumimoji="0" lang="en-US" sz="1600" b="1" i="0" u="none" strike="noStrike" kern="1200" cap="none" spc="0" normalizeH="0" baseline="0" dirty="0">
                          <a:ln>
                            <a:noFill/>
                          </a:ln>
                          <a:solidFill>
                            <a:schemeClr val="bg1"/>
                          </a:solidFill>
                          <a:effectLst/>
                          <a:uLnTx/>
                          <a:uFillTx/>
                          <a:latin typeface="+mn-lt"/>
                          <a:ea typeface="+mn-ea"/>
                          <a:cs typeface="+mn-cs"/>
                        </a:rPr>
                        <a:t> </a:t>
                      </a: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 </a:t>
                      </a: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endParaRPr kumimoji="0" lang="en-US" sz="1050" b="1" i="0" u="none" strike="noStrike" kern="1200" cap="none" spc="0" normalizeH="0" baseline="0" noProof="0" dirty="0">
                        <a:ln>
                          <a:noFill/>
                        </a:ln>
                        <a:solidFill>
                          <a:srgbClr val="FFFFFF"/>
                        </a:solidFill>
                        <a:effectLst/>
                        <a:uLnTx/>
                        <a:uFillTx/>
                        <a:latin typeface="+mn-lt"/>
                        <a:ea typeface="+mn-ea"/>
                        <a:cs typeface="+mn-cs"/>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Available guidelines are currently based on the 2017 TREAT-</a:t>
                      </a:r>
                      <a:r>
                        <a:rPr kumimoji="0" lang="en-US" sz="1200" b="0" i="0" u="none" strike="noStrike" kern="1200" cap="none" spc="0" normalizeH="0" baseline="0" noProof="0" dirty="0" err="1">
                          <a:ln>
                            <a:noFill/>
                          </a:ln>
                          <a:solidFill>
                            <a:srgbClr val="404040"/>
                          </a:solidFill>
                          <a:effectLst/>
                          <a:uLnTx/>
                          <a:uFillTx/>
                          <a:latin typeface="+mn-lt"/>
                          <a:ea typeface="+mn-ea"/>
                          <a:cs typeface="+mn-cs"/>
                        </a:rPr>
                        <a:t>NMD</a:t>
                      </a:r>
                      <a:r>
                        <a:rPr kumimoji="0" lang="en-US" sz="1200" b="0" i="0" u="none" strike="noStrike" kern="1200" cap="none" spc="0" normalizeH="0" baseline="0" noProof="0" dirty="0">
                          <a:ln>
                            <a:noFill/>
                          </a:ln>
                          <a:solidFill>
                            <a:srgbClr val="404040"/>
                          </a:solidFill>
                          <a:effectLst/>
                          <a:uLnTx/>
                          <a:uFillTx/>
                          <a:latin typeface="+mn-lt"/>
                          <a:ea typeface="+mn-ea"/>
                          <a:cs typeface="+mn-cs"/>
                        </a:rPr>
                        <a:t> international standards of care which do not provide recommendations on treatments, only SMA care.</a:t>
                      </a:r>
                      <a:r>
                        <a:rPr kumimoji="0" lang="en-US" sz="1200" b="0" i="0" u="none" strike="noStrike" kern="1200" cap="none" spc="0" normalizeH="0" baseline="30000" noProof="0" dirty="0">
                          <a:ln>
                            <a:noFill/>
                          </a:ln>
                          <a:solidFill>
                            <a:srgbClr val="404040"/>
                          </a:solidFill>
                          <a:effectLst/>
                          <a:uLnTx/>
                          <a:uFillTx/>
                          <a:latin typeface="+mn-lt"/>
                          <a:ea typeface="+mn-ea"/>
                          <a:cs typeface="+mn-cs"/>
                        </a:rPr>
                        <a:t>[2,3]</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Specifically, these build on the consensus statement published at the 2007 International Conference on the Standard of Care for SMA.</a:t>
                      </a:r>
                      <a:r>
                        <a:rPr kumimoji="0" lang="en-US" sz="1200" b="0" i="0" u="none" strike="noStrike" kern="1200" cap="none" spc="0" normalizeH="0" baseline="30000" noProof="0" dirty="0">
                          <a:ln>
                            <a:noFill/>
                          </a:ln>
                          <a:solidFill>
                            <a:srgbClr val="404040"/>
                          </a:solidFill>
                          <a:effectLst/>
                          <a:uLnTx/>
                          <a:uFillTx/>
                          <a:latin typeface="+mn-lt"/>
                          <a:ea typeface="+mn-ea"/>
                          <a:cs typeface="+mn-cs"/>
                        </a:rPr>
                        <a:t>[2,3]</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1116408">
                <a:tc rowSpan="3">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Treatment availability</a:t>
                      </a:r>
                    </a:p>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08-August-2021</a:t>
                      </a:r>
                      <a:endParaRPr kumimoji="0" lang="en-US" sz="1200" b="1" i="0" u="none" strike="noStrike" kern="1200" cap="none" spc="0" normalizeH="0" baseline="0" noProof="0" dirty="0">
                        <a:ln>
                          <a:noFill/>
                        </a:ln>
                        <a:solidFill>
                          <a:srgbClr val="FFFFFF"/>
                        </a:solidFill>
                        <a:effectLst/>
                        <a:uLnTx/>
                        <a:uFillTx/>
                        <a:latin typeface="+mn-lt"/>
                        <a:ea typeface="+mn-ea"/>
                        <a:cs typeface="+mn-cs"/>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7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a:ln>
                            <a:noFill/>
                          </a:ln>
                          <a:solidFill>
                            <a:srgbClr val="404040"/>
                          </a:solidFill>
                          <a:effectLst/>
                          <a:uLnTx/>
                          <a:uFillTx/>
                          <a:latin typeface="+mn-lt"/>
                          <a:ea typeface="+mn-ea"/>
                          <a:cs typeface="+mn-cs"/>
                        </a:rPr>
                        <a:t>Spinraza</a:t>
                      </a:r>
                      <a:endParaRPr kumimoji="0" lang="en-US" sz="1200" b="1" i="1" u="none" strike="noStrike" kern="1200" cap="none" spc="0" normalizeH="0" baseline="0" noProof="0">
                        <a:ln>
                          <a:noFill/>
                        </a:ln>
                        <a:solidFill>
                          <a:srgbClr val="404040"/>
                        </a:solidFill>
                        <a:effectLst/>
                        <a:uLnTx/>
                        <a:uFillTx/>
                        <a:latin typeface="Arial"/>
                        <a:ea typeface="+mn-ea"/>
                        <a:cs typeface="+mn-cs"/>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Spinraza was made available for reimbursement in patients with SMA type I, II and III on June 2019.</a:t>
                      </a:r>
                      <a:r>
                        <a:rPr kumimoji="0" lang="en-US" sz="1200" b="0" i="0" u="none" strike="noStrike" kern="1200" cap="none" spc="0" normalizeH="0" baseline="30000" noProof="0" dirty="0">
                          <a:ln>
                            <a:noFill/>
                          </a:ln>
                          <a:solidFill>
                            <a:srgbClr val="404040"/>
                          </a:solidFill>
                          <a:effectLst/>
                          <a:uLnTx/>
                          <a:uFillTx/>
                          <a:latin typeface="+mn-lt"/>
                          <a:ea typeface="+mn-ea"/>
                          <a:cs typeface="+mn-cs"/>
                        </a:rPr>
                        <a:t>[3] </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Spinraza is currently restricted to patients under 18 years old. Biogen have entered the fast-track process to receive approval from </a:t>
                      </a:r>
                      <a:r>
                        <a:rPr kumimoji="0" lang="en-US" sz="1200" b="0" i="0" u="none" strike="noStrike" kern="1200" cap="none" spc="0" normalizeH="0" baseline="0" noProof="0" dirty="0" err="1">
                          <a:ln>
                            <a:noFill/>
                          </a:ln>
                          <a:solidFill>
                            <a:srgbClr val="404040"/>
                          </a:solidFill>
                          <a:effectLst/>
                          <a:uLnTx/>
                          <a:uFillTx/>
                          <a:latin typeface="+mn-lt"/>
                          <a:ea typeface="+mn-ea"/>
                          <a:cs typeface="+mn-cs"/>
                        </a:rPr>
                        <a:t>NCPE</a:t>
                      </a:r>
                      <a:r>
                        <a:rPr kumimoji="0" lang="en-US" sz="1200" b="0" i="0" u="none" strike="noStrike" kern="1200" cap="none" spc="0" normalizeH="0" baseline="0" noProof="0" dirty="0">
                          <a:ln>
                            <a:noFill/>
                          </a:ln>
                          <a:solidFill>
                            <a:srgbClr val="404040"/>
                          </a:solidFill>
                          <a:effectLst/>
                          <a:uLnTx/>
                          <a:uFillTx/>
                          <a:latin typeface="+mn-lt"/>
                          <a:ea typeface="+mn-ea"/>
                          <a:cs typeface="+mn-cs"/>
                        </a:rPr>
                        <a:t> to make a formal HTA submission to widen access to adults however the actual submission has not yet been made. The outcome of this application process is not expected before the end of 2021.</a:t>
                      </a:r>
                      <a:r>
                        <a:rPr kumimoji="0" lang="en-US" sz="1200" b="0" i="0" u="none" strike="noStrike" kern="1200" cap="none" spc="0" normalizeH="0" baseline="30000" noProof="0" dirty="0">
                          <a:ln>
                            <a:noFill/>
                          </a:ln>
                          <a:solidFill>
                            <a:srgbClr val="404040"/>
                          </a:solidFill>
                          <a:effectLst/>
                          <a:uLnTx/>
                          <a:uFillTx/>
                          <a:latin typeface="+mn-lt"/>
                          <a:ea typeface="+mn-ea"/>
                          <a:cs typeface="+mn-cs"/>
                        </a:rPr>
                        <a:t>[5]</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US" sz="1050" b="0" i="0" u="none" strike="noStrike" kern="0" cap="none" spc="0" normalizeH="0" baseline="0" noProof="0">
                        <a:ln w="3175">
                          <a:solidFill>
                            <a:srgbClr val="404040"/>
                          </a:solidFill>
                        </a:ln>
                        <a:pattFill prst="dkHorz">
                          <a:fgClr>
                            <a:srgbClr val="00B050"/>
                          </a:fgClr>
                          <a:bgClr>
                            <a:srgbClr val="FFFFFF"/>
                          </a:bgClr>
                        </a:patt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r h="1140263">
                <a:tc v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a:ln>
                            <a:noFill/>
                          </a:ln>
                          <a:solidFill>
                            <a:srgbClr val="404040"/>
                          </a:solidFill>
                          <a:effectLst/>
                          <a:uLnTx/>
                          <a:uFillTx/>
                          <a:latin typeface="+mn-lt"/>
                          <a:ea typeface="+mn-ea"/>
                          <a:cs typeface="+mn-cs"/>
                        </a:rPr>
                        <a:t>Zolgensma</a:t>
                      </a:r>
                      <a:endParaRPr kumimoji="0" lang="en-US" sz="1200" b="1" i="1" u="none" strike="noStrike" kern="1200" cap="none" spc="0" normalizeH="0" baseline="0" noProof="0">
                        <a:ln>
                          <a:noFill/>
                        </a:ln>
                        <a:solidFill>
                          <a:srgbClr val="404040"/>
                        </a:solidFill>
                        <a:effectLst/>
                        <a:uLnTx/>
                        <a:uFillTx/>
                        <a:latin typeface="Arial"/>
                        <a:ea typeface="+mn-ea"/>
                        <a:cs typeface="+mn-cs"/>
                      </a:endParaRPr>
                    </a:p>
                  </a:txBody>
                  <a:tcPr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A formal reimbursement decision has not yet been made for Zolgensma in Ireland.</a:t>
                      </a:r>
                    </a:p>
                    <a:p>
                      <a:pPr marL="171450" marR="0" lvl="0" indent="-171450" algn="l" defTabSz="914363"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404040"/>
                          </a:solidFill>
                          <a:effectLst/>
                          <a:uLnTx/>
                          <a:uFillTx/>
                          <a:latin typeface="+mn-lt"/>
                          <a:ea typeface="+mn-ea"/>
                          <a:cs typeface="+mn-cs"/>
                        </a:rPr>
                        <a:t>The assessment bodies in BE, IE &amp; NL conducted a joint HTA of Zolgensma through the BeNeLuxA initiative which completed on 21-May-2021.</a:t>
                      </a:r>
                      <a:r>
                        <a:rPr kumimoji="0" lang="en-GB" sz="1200" b="0" i="0" u="none" strike="noStrike" kern="1200" cap="none" spc="0" normalizeH="0" baseline="30000" noProof="0" dirty="0">
                          <a:ln>
                            <a:noFill/>
                          </a:ln>
                          <a:solidFill>
                            <a:srgbClr val="404040"/>
                          </a:solidFill>
                          <a:effectLst/>
                          <a:uLnTx/>
                          <a:uFillTx/>
                          <a:latin typeface="+mn-lt"/>
                          <a:ea typeface="+mn-ea"/>
                          <a:cs typeface="+mn-cs"/>
                        </a:rPr>
                        <a:t>[7,8]</a:t>
                      </a:r>
                    </a:p>
                    <a:p>
                      <a:pPr marL="171450" marR="0" lvl="0" indent="-171450" algn="l" defTabSz="914363"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404040"/>
                          </a:solidFill>
                          <a:effectLst/>
                          <a:uLnTx/>
                          <a:uFillTx/>
                          <a:latin typeface="+mn-lt"/>
                          <a:ea typeface="+mn-ea"/>
                          <a:cs typeface="+mn-cs"/>
                        </a:rPr>
                        <a:t>Based on these results the </a:t>
                      </a:r>
                      <a:r>
                        <a:rPr kumimoji="0" lang="en-GB" sz="1200" b="0" i="0" u="none" strike="noStrike" kern="1200" cap="none" spc="0" normalizeH="0" baseline="0" noProof="0" dirty="0" err="1">
                          <a:ln>
                            <a:noFill/>
                          </a:ln>
                          <a:solidFill>
                            <a:srgbClr val="404040"/>
                          </a:solidFill>
                          <a:effectLst/>
                          <a:uLnTx/>
                          <a:uFillTx/>
                          <a:latin typeface="+mn-lt"/>
                          <a:ea typeface="+mn-ea"/>
                          <a:cs typeface="+mn-cs"/>
                        </a:rPr>
                        <a:t>NCPE</a:t>
                      </a:r>
                      <a:r>
                        <a:rPr kumimoji="0" lang="en-GB" sz="1200" b="0" i="0" u="none" strike="noStrike" kern="1200" cap="none" spc="0" normalizeH="0" baseline="0" noProof="0" dirty="0">
                          <a:ln>
                            <a:noFill/>
                          </a:ln>
                          <a:solidFill>
                            <a:srgbClr val="404040"/>
                          </a:solidFill>
                          <a:effectLst/>
                          <a:uLnTx/>
                          <a:uFillTx/>
                          <a:latin typeface="+mn-lt"/>
                          <a:ea typeface="+mn-ea"/>
                          <a:cs typeface="+mn-cs"/>
                        </a:rPr>
                        <a:t> have recommended to the HSE that Zolgensma is </a:t>
                      </a:r>
                      <a:r>
                        <a:rPr kumimoji="0" lang="en-US" sz="1200" b="0" i="0" u="none" strike="noStrike" kern="1200" cap="none" spc="0" normalizeH="0" baseline="0" noProof="0" dirty="0">
                          <a:ln>
                            <a:noFill/>
                          </a:ln>
                          <a:solidFill>
                            <a:srgbClr val="404040"/>
                          </a:solidFill>
                          <a:effectLst/>
                          <a:uLnTx/>
                          <a:uFillTx/>
                          <a:latin typeface="+mn-lt"/>
                          <a:ea typeface="+mn-ea"/>
                          <a:cs typeface="+mn-cs"/>
                        </a:rPr>
                        <a:t>not considered for reimbursement unless cost effectiveness can be improved relative to existing treatments.</a:t>
                      </a:r>
                      <a:r>
                        <a:rPr kumimoji="0" lang="en-GB" sz="1200" b="0" i="0" u="none" strike="noStrike" kern="1200" cap="none" spc="0" normalizeH="0" baseline="30000" noProof="0" dirty="0">
                          <a:ln>
                            <a:noFill/>
                          </a:ln>
                          <a:solidFill>
                            <a:srgbClr val="404040"/>
                          </a:solidFill>
                          <a:effectLst/>
                          <a:uLnTx/>
                          <a:uFillTx/>
                          <a:latin typeface="+mn-lt"/>
                          <a:ea typeface="+mn-ea"/>
                          <a:cs typeface="+mn-cs"/>
                        </a:rPr>
                        <a:t>[7]</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455684357"/>
                  </a:ext>
                </a:extLst>
              </a:tr>
              <a:tr h="1507628">
                <a:tc v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dirty="0">
                          <a:ln>
                            <a:noFill/>
                          </a:ln>
                          <a:solidFill>
                            <a:srgbClr val="404040"/>
                          </a:solidFill>
                          <a:effectLst/>
                          <a:uLnTx/>
                          <a:uFillTx/>
                          <a:latin typeface="+mn-lt"/>
                          <a:ea typeface="+mn-ea"/>
                          <a:cs typeface="+mn-cs"/>
                        </a:rPr>
                        <a:t>Evrysdi</a:t>
                      </a: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1" i="1" u="none" strike="noStrike" kern="1200" cap="none" spc="0" normalizeH="0" baseline="0" noProof="0" dirty="0">
                        <a:ln>
                          <a:noFill/>
                        </a:ln>
                        <a:solidFill>
                          <a:srgbClr val="404040"/>
                        </a:solidFill>
                        <a:effectLst/>
                        <a:uLnTx/>
                        <a:uFillTx/>
                        <a:latin typeface="Arial"/>
                        <a:ea typeface="+mn-ea"/>
                        <a:cs typeface="+mn-cs"/>
                      </a:endParaRPr>
                    </a:p>
                  </a:txBody>
                  <a:tcPr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As of August 2021, the </a:t>
                      </a:r>
                      <a:r>
                        <a:rPr kumimoji="0" lang="en-US" sz="1200" b="0" i="0" u="none" strike="noStrike" kern="1200" cap="none" spc="0" normalizeH="0" baseline="0" noProof="0" dirty="0" err="1">
                          <a:ln>
                            <a:noFill/>
                          </a:ln>
                          <a:solidFill>
                            <a:srgbClr val="404040"/>
                          </a:solidFill>
                          <a:effectLst/>
                          <a:uLnTx/>
                          <a:uFillTx/>
                          <a:latin typeface="+mn-lt"/>
                          <a:ea typeface="+mn-ea"/>
                          <a:cs typeface="+mn-cs"/>
                        </a:rPr>
                        <a:t>NCPE</a:t>
                      </a:r>
                      <a:r>
                        <a:rPr kumimoji="0" lang="en-US" sz="1200" b="0" i="0" u="none" strike="noStrike" kern="1200" cap="none" spc="0" normalizeH="0" baseline="0" noProof="0" dirty="0">
                          <a:ln>
                            <a:noFill/>
                          </a:ln>
                          <a:solidFill>
                            <a:srgbClr val="404040"/>
                          </a:solidFill>
                          <a:effectLst/>
                          <a:uLnTx/>
                          <a:uFillTx/>
                          <a:latin typeface="+mn-lt"/>
                          <a:ea typeface="+mn-ea"/>
                          <a:cs typeface="+mn-cs"/>
                        </a:rPr>
                        <a:t> are awaiting an HTA submission from the applicant before conducting a full assessment.</a:t>
                      </a:r>
                      <a:r>
                        <a:rPr kumimoji="0" lang="en-US" sz="1200" b="0" i="0" u="none" strike="noStrike" kern="1200" cap="none" spc="0" normalizeH="0" baseline="30000" noProof="0" dirty="0">
                          <a:ln>
                            <a:noFill/>
                          </a:ln>
                          <a:solidFill>
                            <a:srgbClr val="404040"/>
                          </a:solidFill>
                          <a:effectLst/>
                          <a:uLnTx/>
                          <a:uFillTx/>
                          <a:latin typeface="+mn-lt"/>
                          <a:ea typeface="+mn-ea"/>
                          <a:cs typeface="+mn-cs"/>
                        </a:rPr>
                        <a:t>[9]</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Evrysdi was available for patients through the Roche compassionate use program, however with EMA approval granted the window of applications to this program closed in March 2021.</a:t>
                      </a:r>
                      <a:r>
                        <a:rPr kumimoji="0" lang="en-US" sz="1200" b="0" i="0" u="none" strike="noStrike" kern="1200" cap="none" spc="0" normalizeH="0" baseline="30000" noProof="0" dirty="0">
                          <a:ln>
                            <a:noFill/>
                          </a:ln>
                          <a:solidFill>
                            <a:srgbClr val="404040"/>
                          </a:solidFill>
                          <a:effectLst/>
                          <a:uLnTx/>
                          <a:uFillTx/>
                          <a:latin typeface="+mn-lt"/>
                          <a:ea typeface="+mn-ea"/>
                          <a:cs typeface="+mn-cs"/>
                        </a:rPr>
                        <a:t>[4,5]</a:t>
                      </a:r>
                      <a:r>
                        <a:rPr kumimoji="0" lang="en-US" sz="1200" b="0" i="0" u="none" strike="noStrike" kern="1200" cap="none" spc="0" normalizeH="0" baseline="0" noProof="0" dirty="0">
                          <a:ln>
                            <a:noFill/>
                          </a:ln>
                          <a:solidFill>
                            <a:srgbClr val="404040"/>
                          </a:solidFill>
                          <a:effectLst/>
                          <a:uLnTx/>
                          <a:uFillTx/>
                          <a:latin typeface="+mn-lt"/>
                          <a:ea typeface="+mn-ea"/>
                          <a:cs typeface="+mn-cs"/>
                        </a:rPr>
                        <a:t>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Roche confirmed that 9 Irish patients received access through this program with no outstanding patient requests. Longer term treatment now depends on the reimbursement decision made by HSE.</a:t>
                      </a:r>
                      <a:r>
                        <a:rPr kumimoji="0" lang="en-US" sz="1200" b="0" i="0" u="none" strike="noStrike" kern="1200" cap="none" spc="0" normalizeH="0" baseline="30000" noProof="0" dirty="0">
                          <a:ln>
                            <a:noFill/>
                          </a:ln>
                          <a:solidFill>
                            <a:srgbClr val="404040"/>
                          </a:solidFill>
                          <a:effectLst/>
                          <a:uLnTx/>
                          <a:uFillTx/>
                          <a:latin typeface="+mn-lt"/>
                          <a:ea typeface="+mn-ea"/>
                          <a:cs typeface="+mn-cs"/>
                        </a:rPr>
                        <a:t>[6]</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lang="en-US" sz="4000" kern="0" noProof="0" dirty="0">
                        <a:ln w="3175">
                          <a:solidFill>
                            <a:schemeClr val="tx1"/>
                          </a:solidFill>
                        </a:ln>
                        <a:solidFill>
                          <a:srgbClr val="C0000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139685395"/>
                  </a:ext>
                </a:extLst>
              </a:tr>
            </a:tbl>
          </a:graphicData>
        </a:graphic>
      </p:graphicFrame>
      <p:pic>
        <p:nvPicPr>
          <p:cNvPr id="33" name="Picture 32">
            <a:extLst>
              <a:ext uri="{FF2B5EF4-FFF2-40B4-BE49-F238E27FC236}">
                <a16:creationId xmlns:a16="http://schemas.microsoft.com/office/drawing/2014/main" id="{D27A6DDD-23EA-43E9-BD9B-0D1BFAD7515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grpSp>
        <p:nvGrpSpPr>
          <p:cNvPr id="34" name="Group 33">
            <a:extLst>
              <a:ext uri="{FF2B5EF4-FFF2-40B4-BE49-F238E27FC236}">
                <a16:creationId xmlns:a16="http://schemas.microsoft.com/office/drawing/2014/main" id="{829BAACF-6AA6-4903-B49C-3738B530327C}"/>
              </a:ext>
            </a:extLst>
          </p:cNvPr>
          <p:cNvGrpSpPr/>
          <p:nvPr/>
        </p:nvGrpSpPr>
        <p:grpSpPr>
          <a:xfrm>
            <a:off x="612292" y="6134319"/>
            <a:ext cx="9077274" cy="844627"/>
            <a:chOff x="612292" y="6134319"/>
            <a:chExt cx="9077274" cy="844627"/>
          </a:xfrm>
        </p:grpSpPr>
        <p:sp>
          <p:nvSpPr>
            <p:cNvPr id="35" name="Rectangle 34">
              <a:extLst>
                <a:ext uri="{FF2B5EF4-FFF2-40B4-BE49-F238E27FC236}">
                  <a16:creationId xmlns:a16="http://schemas.microsoft.com/office/drawing/2014/main" id="{8697454C-B289-4368-A073-CB9B5B9D31E7}"/>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E314A7D3-8689-4230-8D41-B8F7122F1FCB}"/>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37" name="Rectangle 36">
              <a:extLst>
                <a:ext uri="{FF2B5EF4-FFF2-40B4-BE49-F238E27FC236}">
                  <a16:creationId xmlns:a16="http://schemas.microsoft.com/office/drawing/2014/main" id="{98EAD499-BD3B-4A8E-A7C9-37395649010F}"/>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38" name="Rectangle 37">
              <a:extLst>
                <a:ext uri="{FF2B5EF4-FFF2-40B4-BE49-F238E27FC236}">
                  <a16:creationId xmlns:a16="http://schemas.microsoft.com/office/drawing/2014/main" id="{B66995FC-F7C1-416D-8857-CEDF0D8C8ABC}"/>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39" name="Group 38">
              <a:extLst>
                <a:ext uri="{FF2B5EF4-FFF2-40B4-BE49-F238E27FC236}">
                  <a16:creationId xmlns:a16="http://schemas.microsoft.com/office/drawing/2014/main" id="{597F78B7-B7EC-4CA8-816F-471B74267789}"/>
                </a:ext>
              </a:extLst>
            </p:cNvPr>
            <p:cNvGrpSpPr/>
            <p:nvPr/>
          </p:nvGrpSpPr>
          <p:grpSpPr>
            <a:xfrm>
              <a:off x="612292" y="6367772"/>
              <a:ext cx="9077274" cy="611174"/>
              <a:chOff x="612292" y="6367772"/>
              <a:chExt cx="9077274" cy="611174"/>
            </a:xfrm>
          </p:grpSpPr>
          <p:sp>
            <p:nvSpPr>
              <p:cNvPr id="41" name="Text Placeholder 3">
                <a:extLst>
                  <a:ext uri="{FF2B5EF4-FFF2-40B4-BE49-F238E27FC236}">
                    <a16:creationId xmlns:a16="http://schemas.microsoft.com/office/drawing/2014/main" id="{048B11A5-C6B9-46F9-90C2-E88389DE492E}"/>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42" name="Rectangle 41">
                <a:extLst>
                  <a:ext uri="{FF2B5EF4-FFF2-40B4-BE49-F238E27FC236}">
                    <a16:creationId xmlns:a16="http://schemas.microsoft.com/office/drawing/2014/main" id="{490FD296-3A5E-4307-BA42-1774B50B16AC}"/>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43" name="Rectangle 42">
                <a:extLst>
                  <a:ext uri="{FF2B5EF4-FFF2-40B4-BE49-F238E27FC236}">
                    <a16:creationId xmlns:a16="http://schemas.microsoft.com/office/drawing/2014/main" id="{ADE53803-DD01-4E06-B1FF-65FFBF383EC8}"/>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44" name="Rectangle 43">
                <a:extLst>
                  <a:ext uri="{FF2B5EF4-FFF2-40B4-BE49-F238E27FC236}">
                    <a16:creationId xmlns:a16="http://schemas.microsoft.com/office/drawing/2014/main" id="{613DA30A-4A70-4B2D-9B94-93FCD644118F}"/>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5" name="Text Placeholder 3">
                <a:extLst>
                  <a:ext uri="{FF2B5EF4-FFF2-40B4-BE49-F238E27FC236}">
                    <a16:creationId xmlns:a16="http://schemas.microsoft.com/office/drawing/2014/main" id="{7D30BC3A-B463-4D8C-AA72-3FDDBF1E1C6D}"/>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6" name="Rectangle 45">
                <a:extLst>
                  <a:ext uri="{FF2B5EF4-FFF2-40B4-BE49-F238E27FC236}">
                    <a16:creationId xmlns:a16="http://schemas.microsoft.com/office/drawing/2014/main" id="{E055FB68-3004-4BD0-B409-AF2E9C1C185A}"/>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7" name="Rectangle 46">
                <a:extLst>
                  <a:ext uri="{FF2B5EF4-FFF2-40B4-BE49-F238E27FC236}">
                    <a16:creationId xmlns:a16="http://schemas.microsoft.com/office/drawing/2014/main" id="{5D503E61-A3F7-453E-9CC2-1BB49B05CC48}"/>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8" name="Rectangle 47">
                <a:extLst>
                  <a:ext uri="{FF2B5EF4-FFF2-40B4-BE49-F238E27FC236}">
                    <a16:creationId xmlns:a16="http://schemas.microsoft.com/office/drawing/2014/main" id="{C67B25C9-29B3-453B-B1B1-4A1D8167687F}"/>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9" name="Text Placeholder 3">
                <a:extLst>
                  <a:ext uri="{FF2B5EF4-FFF2-40B4-BE49-F238E27FC236}">
                    <a16:creationId xmlns:a16="http://schemas.microsoft.com/office/drawing/2014/main" id="{1F4E4BC5-EE9F-48FB-9224-A10ADE843EC3}"/>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50" name="Right Bracket 49">
                <a:extLst>
                  <a:ext uri="{FF2B5EF4-FFF2-40B4-BE49-F238E27FC236}">
                    <a16:creationId xmlns:a16="http://schemas.microsoft.com/office/drawing/2014/main" id="{60447CC2-1FD4-4B28-BFEE-402459747489}"/>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1" name="Rectangle 50">
                <a:extLst>
                  <a:ext uri="{FF2B5EF4-FFF2-40B4-BE49-F238E27FC236}">
                    <a16:creationId xmlns:a16="http://schemas.microsoft.com/office/drawing/2014/main" id="{712077F8-3C2E-4343-9E8B-8D5EF7594F42}"/>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52" name="Graphic 51" descr="Map with pin">
                <a:extLst>
                  <a:ext uri="{FF2B5EF4-FFF2-40B4-BE49-F238E27FC236}">
                    <a16:creationId xmlns:a16="http://schemas.microsoft.com/office/drawing/2014/main" id="{BD4B61E8-CE53-42BF-B874-15179570F9C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73" name="Graphic 72" descr="DNA">
                <a:extLst>
                  <a:ext uri="{FF2B5EF4-FFF2-40B4-BE49-F238E27FC236}">
                    <a16:creationId xmlns:a16="http://schemas.microsoft.com/office/drawing/2014/main" id="{11A84609-5555-4A5E-ADB9-40B9D785455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4" name="Rectangle 73">
                <a:extLst>
                  <a:ext uri="{FF2B5EF4-FFF2-40B4-BE49-F238E27FC236}">
                    <a16:creationId xmlns:a16="http://schemas.microsoft.com/office/drawing/2014/main" id="{6E3C36B1-CAE0-45AE-8546-61CED3A9BA46}"/>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75" name="Rectangle 74">
                <a:extLst>
                  <a:ext uri="{FF2B5EF4-FFF2-40B4-BE49-F238E27FC236}">
                    <a16:creationId xmlns:a16="http://schemas.microsoft.com/office/drawing/2014/main" id="{30EF6585-AF2F-4D45-A757-4A1EDA0B5B29}"/>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40" name="Rectangle 39">
              <a:extLst>
                <a:ext uri="{FF2B5EF4-FFF2-40B4-BE49-F238E27FC236}">
                  <a16:creationId xmlns:a16="http://schemas.microsoft.com/office/drawing/2014/main" id="{8970DF3C-D67C-4B36-AD64-A3152D661EEA}"/>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
        <p:nvSpPr>
          <p:cNvPr id="76" name="Rectangle 75">
            <a:extLst>
              <a:ext uri="{FF2B5EF4-FFF2-40B4-BE49-F238E27FC236}">
                <a16:creationId xmlns:a16="http://schemas.microsoft.com/office/drawing/2014/main" id="{EBDBFB74-5B4B-4DED-874F-147D4B14C9A0}"/>
              </a:ext>
            </a:extLst>
          </p:cNvPr>
          <p:cNvSpPr/>
          <p:nvPr/>
        </p:nvSpPr>
        <p:spPr>
          <a:xfrm rot="16200000">
            <a:off x="-392248" y="5007338"/>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p:txBody>
      </p:sp>
    </p:spTree>
    <p:extLst>
      <p:ext uri="{BB962C8B-B14F-4D97-AF65-F5344CB8AC3E}">
        <p14:creationId xmlns:p14="http://schemas.microsoft.com/office/powerpoint/2010/main" val="3582056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6"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t>Access Tracker: </a:t>
            </a:r>
            <a:r>
              <a:rPr lang="en-US" dirty="0"/>
              <a:t>Access to treatment and care</a:t>
            </a:r>
            <a:br>
              <a:rPr lang="en-US" dirty="0"/>
            </a:br>
            <a:endParaRPr lang="en-US"/>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4048869469"/>
              </p:ext>
            </p:extLst>
          </p:nvPr>
        </p:nvGraphicFramePr>
        <p:xfrm>
          <a:off x="711199" y="1179723"/>
          <a:ext cx="11160000" cy="452052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747177">
                <a:tc>
                  <a:txBody>
                    <a:bodyPr/>
                    <a:lstStyle/>
                    <a:p>
                      <a:pPr marL="0" marR="0" lvl="0" indent="0" algn="ctr" defTabSz="914363" rtl="0" eaLnBrk="1" fontAlgn="ctr"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Selected care provisions</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Families affected by SMA are entitled to a range of government support which must be applied for through case-by-case applications. The process is deemed bureaucratic a difficult for patients to navigate to access the support they need and delays are reportedly common.</a:t>
                      </a:r>
                      <a:r>
                        <a:rPr kumimoji="0" lang="en-US" sz="1200" b="0" i="0" u="none" strike="noStrike" kern="1200" cap="none" spc="0" normalizeH="0" baseline="30000" noProof="0">
                          <a:ln>
                            <a:noFill/>
                          </a:ln>
                          <a:solidFill>
                            <a:srgbClr val="404040"/>
                          </a:solidFill>
                          <a:effectLst/>
                          <a:uLnTx/>
                          <a:uFillTx/>
                          <a:latin typeface="+mn-lt"/>
                          <a:ea typeface="+mn-ea"/>
                          <a:cs typeface="+mn-cs"/>
                        </a:rPr>
                        <a:t>[X]</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Monthly domiciliary care allowance of €309.50 is available for a child under 16 with a severe disability.</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Full-time carers may claim a </a:t>
                      </a:r>
                      <a:r>
                        <a:rPr kumimoji="0" lang="en-US" sz="1200" b="0" i="0" u="none" strike="noStrike" kern="1200" cap="none" spc="0" normalizeH="0" baseline="0" noProof="0" err="1">
                          <a:ln>
                            <a:noFill/>
                          </a:ln>
                          <a:solidFill>
                            <a:srgbClr val="404040"/>
                          </a:solidFill>
                          <a:effectLst/>
                          <a:uLnTx/>
                          <a:uFillTx/>
                          <a:latin typeface="+mn-lt"/>
                          <a:ea typeface="+mn-ea"/>
                          <a:cs typeface="+mn-cs"/>
                        </a:rPr>
                        <a:t>Carer’s</a:t>
                      </a:r>
                      <a:r>
                        <a:rPr kumimoji="0" lang="en-US" sz="1200" b="0" i="0" u="none" strike="noStrike" kern="1200" cap="none" spc="0" normalizeH="0" baseline="0" noProof="0">
                          <a:ln>
                            <a:noFill/>
                          </a:ln>
                          <a:solidFill>
                            <a:srgbClr val="404040"/>
                          </a:solidFill>
                          <a:effectLst/>
                          <a:uLnTx/>
                          <a:uFillTx/>
                          <a:latin typeface="+mn-lt"/>
                          <a:ea typeface="+mn-ea"/>
                          <a:cs typeface="+mn-cs"/>
                        </a:rPr>
                        <a:t> Benefit of up to €332.50/week.</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Weekly </a:t>
                      </a:r>
                      <a:r>
                        <a:rPr kumimoji="0" lang="en-US" sz="1200" b="0" i="0" u="none" strike="noStrike" kern="1200" cap="none" spc="0" normalizeH="0" baseline="0" noProof="0" err="1">
                          <a:ln>
                            <a:noFill/>
                          </a:ln>
                          <a:solidFill>
                            <a:srgbClr val="404040"/>
                          </a:solidFill>
                          <a:effectLst/>
                          <a:uLnTx/>
                          <a:uFillTx/>
                          <a:latin typeface="+mn-lt"/>
                          <a:ea typeface="+mn-ea"/>
                          <a:cs typeface="+mn-cs"/>
                        </a:rPr>
                        <a:t>Carer’s</a:t>
                      </a:r>
                      <a:r>
                        <a:rPr kumimoji="0" lang="en-US" sz="1200" b="0" i="0" u="none" strike="noStrike" kern="1200" cap="none" spc="0" normalizeH="0" baseline="0" noProof="0">
                          <a:ln>
                            <a:noFill/>
                          </a:ln>
                          <a:solidFill>
                            <a:srgbClr val="404040"/>
                          </a:solidFill>
                          <a:effectLst/>
                          <a:uLnTx/>
                          <a:uFillTx/>
                          <a:latin typeface="+mn-lt"/>
                          <a:ea typeface="+mn-ea"/>
                          <a:cs typeface="+mn-cs"/>
                        </a:rPr>
                        <a:t> Allowance of €238 – €264, depending on the patient’s age.</a:t>
                      </a:r>
                      <a:r>
                        <a:rPr kumimoji="0" lang="en-US" sz="1200" b="0" i="0" u="none" strike="noStrike" kern="1200" cap="none" spc="0" normalizeH="0" baseline="30000" noProof="0">
                          <a:ln>
                            <a:noFill/>
                          </a:ln>
                          <a:solidFill>
                            <a:srgbClr val="404040"/>
                          </a:solidFill>
                          <a:effectLst/>
                          <a:uLnTx/>
                          <a:uFillTx/>
                          <a:latin typeface="+mn-lt"/>
                          <a:ea typeface="+mn-ea"/>
                          <a:cs typeface="+mn-cs"/>
                        </a:rPr>
                        <a:t>[3]</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Monthly Child Benefit of €140.</a:t>
                      </a:r>
                      <a:r>
                        <a:rPr kumimoji="0" lang="en-US" sz="1200" b="0" i="0" u="none" strike="noStrike" kern="1200" cap="none" spc="0" normalizeH="0" baseline="30000" noProof="0">
                          <a:ln>
                            <a:noFill/>
                          </a:ln>
                          <a:solidFill>
                            <a:srgbClr val="404040"/>
                          </a:solidFill>
                          <a:effectLst/>
                          <a:uLnTx/>
                          <a:uFillTx/>
                          <a:latin typeface="+mn-lt"/>
                          <a:ea typeface="+mn-ea"/>
                          <a:cs typeface="+mn-cs"/>
                        </a:rPr>
                        <a:t>[4]</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Carer’s</a:t>
                      </a:r>
                      <a:r>
                        <a:rPr kumimoji="0" lang="en-US" sz="1200" b="0" i="0" u="none" strike="noStrike" kern="1200" cap="none" spc="0" normalizeH="0" baseline="0" noProof="0">
                          <a:ln>
                            <a:noFill/>
                          </a:ln>
                          <a:solidFill>
                            <a:srgbClr val="404040"/>
                          </a:solidFill>
                          <a:effectLst/>
                          <a:uLnTx/>
                          <a:uFillTx/>
                          <a:latin typeface="+mn-lt"/>
                          <a:ea typeface="+mn-ea"/>
                          <a:cs typeface="+mn-cs"/>
                        </a:rPr>
                        <a:t> Support Grant of €1,700 is paid annually.</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HSE do provide services such as home help, personal assistance, psychological services, speech and language therapy, occupational therapy, social work services, physiotherapy, daycare and respite.</a:t>
                      </a:r>
                      <a:r>
                        <a:rPr kumimoji="0" lang="en-US" sz="1200" b="0" i="0" u="none" strike="noStrike" kern="1200" cap="none" spc="0" normalizeH="0" baseline="30000" noProof="0">
                          <a:ln>
                            <a:noFill/>
                          </a:ln>
                          <a:solidFill>
                            <a:srgbClr val="404040"/>
                          </a:solidFill>
                          <a:effectLst/>
                          <a:uLnTx/>
                          <a:uFillTx/>
                          <a:latin typeface="+mn-lt"/>
                          <a:ea typeface="+mn-ea"/>
                          <a:cs typeface="+mn-cs"/>
                        </a:rPr>
                        <a:t>[5]</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Physiotherapy visits after referral by a patient’s physician are fully covered by the public health service.</a:t>
                      </a:r>
                      <a:r>
                        <a:rPr kumimoji="0" lang="en-US" sz="1200" b="0" i="0" u="none" strike="noStrike" kern="1200" cap="none" spc="0" normalizeH="0" baseline="30000" noProof="0">
                          <a:ln>
                            <a:noFill/>
                          </a:ln>
                          <a:solidFill>
                            <a:srgbClr val="404040"/>
                          </a:solidFill>
                          <a:effectLst/>
                          <a:uLnTx/>
                          <a:uFillTx/>
                          <a:latin typeface="+mn-lt"/>
                          <a:ea typeface="+mn-ea"/>
                          <a:cs typeface="+mn-cs"/>
                        </a:rPr>
                        <a:t> </a:t>
                      </a:r>
                      <a:r>
                        <a:rPr kumimoji="0" lang="en-US" sz="1200" b="0" i="0" u="none" strike="noStrike" kern="1200" cap="none" spc="0" normalizeH="0" baseline="0" noProof="0">
                          <a:ln>
                            <a:noFill/>
                          </a:ln>
                          <a:solidFill>
                            <a:srgbClr val="404040"/>
                          </a:solidFill>
                          <a:effectLst/>
                          <a:uLnTx/>
                          <a:uFillTx/>
                          <a:latin typeface="+mn-lt"/>
                          <a:ea typeface="+mn-ea"/>
                          <a:cs typeface="+mn-cs"/>
                        </a:rPr>
                        <a:t>However, HSE mention that many physiotherapies in Ireland operate privately for which patients must pay themselves without reimbursement.</a:t>
                      </a:r>
                      <a:r>
                        <a:rPr kumimoji="0" lang="en-US" sz="1200" b="0" i="0" u="none" strike="noStrike" kern="1200" cap="none" spc="0" normalizeH="0" baseline="30000" noProof="0">
                          <a:ln>
                            <a:noFill/>
                          </a:ln>
                          <a:solidFill>
                            <a:srgbClr val="404040"/>
                          </a:solidFill>
                          <a:effectLst/>
                          <a:uLnTx/>
                          <a:uFillTx/>
                          <a:latin typeface="+mn-lt"/>
                          <a:ea typeface="+mn-ea"/>
                          <a:cs typeface="+mn-cs"/>
                        </a:rPr>
                        <a:t>[6]</a:t>
                      </a:r>
                      <a:r>
                        <a:rPr kumimoji="0" lang="en-US" sz="1200" b="0" i="0" u="none" strike="noStrike" kern="1200" cap="none" spc="0" normalizeH="0" baseline="0" noProof="0">
                          <a:ln>
                            <a:noFill/>
                          </a:ln>
                          <a:solidFill>
                            <a:srgbClr val="404040"/>
                          </a:solidFill>
                          <a:effectLst/>
                          <a:uLnTx/>
                          <a:uFillTx/>
                          <a:latin typeface="+mn-lt"/>
                          <a:ea typeface="+mn-ea"/>
                          <a:cs typeface="+mn-cs"/>
                        </a:rPr>
                        <a:t> </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It is unclear what proportion of SMA patients are required to pay for physiotherapy services themselves but since the majority of physiotherapists operate privately it is unlikely that patients will be able to access the necessary services they require given the frequency with which they need treatment.</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It was recently published that public sector physiotherapy services have the second largest waiting list in Ireland with 35,192 people waiting for an assessment of their needs; 2,200 of them for over a year.</a:t>
                      </a:r>
                      <a:r>
                        <a:rPr kumimoji="0" lang="en-US" sz="1200" b="0" i="0" u="none" strike="noStrike" kern="1200" cap="none" spc="0" normalizeH="0" baseline="30000" noProof="0">
                          <a:ln>
                            <a:noFill/>
                          </a:ln>
                          <a:solidFill>
                            <a:srgbClr val="404040"/>
                          </a:solidFill>
                          <a:effectLst/>
                          <a:uLnTx/>
                          <a:uFillTx/>
                          <a:latin typeface="+mn-lt"/>
                          <a:ea typeface="+mn-ea"/>
                          <a:cs typeface="+mn-cs"/>
                        </a:rPr>
                        <a:t>[7]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dirty="0">
                          <a:ln>
                            <a:noFill/>
                          </a:ln>
                          <a:solidFill>
                            <a:srgbClr val="404040"/>
                          </a:solidFill>
                          <a:effectLst/>
                          <a:uLnTx/>
                          <a:uFillTx/>
                          <a:latin typeface="+mn-lt"/>
                          <a:ea typeface="+mn-ea"/>
                          <a:cs typeface="+mn-cs"/>
                        </a:rPr>
                        <a:t>Available support varies by disease severity</a:t>
                      </a:r>
                      <a:endParaRPr kumimoji="0" lang="en-US" sz="4000" b="0" i="0" u="none" strike="noStrike" kern="0" cap="none" spc="0" normalizeH="0" baseline="0" noProof="0" dirty="0">
                        <a:ln w="3175">
                          <a:solidFill>
                            <a:srgbClr val="404040"/>
                          </a:solidFill>
                        </a:ln>
                        <a:pattFill prst="dkHorz">
                          <a:fgClr>
                            <a:srgbClr val="00B050"/>
                          </a:fgClr>
                          <a:bgClr>
                            <a:srgbClr val="FFFFFF"/>
                          </a:bgClr>
                        </a:patt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72765706"/>
                  </a:ext>
                </a:extLst>
              </a:tr>
            </a:tbl>
          </a:graphicData>
        </a:graphic>
      </p:graphicFrame>
      <p:sp>
        <p:nvSpPr>
          <p:cNvPr id="11" name="Rectangle 10">
            <a:extLst>
              <a:ext uri="{FF2B5EF4-FFF2-40B4-BE49-F238E27FC236}">
                <a16:creationId xmlns:a16="http://schemas.microsoft.com/office/drawing/2014/main" id="{1E6775E6-F20A-4BF2-8F68-2EBBECA38854}"/>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9755991F-2597-4E83-82A7-E65C04BB3A10}"/>
              </a:ext>
            </a:extLst>
          </p:cNvPr>
          <p:cNvSpPr/>
          <p:nvPr/>
        </p:nvSpPr>
        <p:spPr>
          <a:xfrm>
            <a:off x="-2463" y="2254313"/>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C1BB555B-F93E-4468-8464-C2BFB18533E0}"/>
              </a:ext>
            </a:extLst>
          </p:cNvPr>
          <p:cNvSpPr/>
          <p:nvPr/>
        </p:nvSpPr>
        <p:spPr>
          <a:xfrm>
            <a:off x="-2463" y="331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1B0C7E40-E1B8-4397-BC86-2E2987282686}"/>
              </a:ext>
            </a:extLst>
          </p:cNvPr>
          <p:cNvSpPr/>
          <p:nvPr/>
        </p:nvSpPr>
        <p:spPr>
          <a:xfrm>
            <a:off x="-2463" y="403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B6C3CDB5-3896-4CDC-B2E6-152BFBA4C686}"/>
              </a:ext>
            </a:extLst>
          </p:cNvPr>
          <p:cNvSpPr/>
          <p:nvPr/>
        </p:nvSpPr>
        <p:spPr>
          <a:xfrm>
            <a:off x="-2463" y="4758297"/>
            <a:ext cx="144000" cy="142289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1" name="Picture 30">
            <a:extLst>
              <a:ext uri="{FF2B5EF4-FFF2-40B4-BE49-F238E27FC236}">
                <a16:creationId xmlns:a16="http://schemas.microsoft.com/office/drawing/2014/main" id="{20FEE75E-81C2-47D5-80C1-92DA5BFE4A4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pic>
        <p:nvPicPr>
          <p:cNvPr id="49" name="Graphic 48" descr="DNA">
            <a:extLst>
              <a:ext uri="{FF2B5EF4-FFF2-40B4-BE49-F238E27FC236}">
                <a16:creationId xmlns:a16="http://schemas.microsoft.com/office/drawing/2014/main" id="{CBE59D84-71BB-47AF-9D03-42675D5B143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11220741" y="1803810"/>
            <a:ext cx="408884" cy="408884"/>
          </a:xfrm>
          <a:prstGeom prst="rect">
            <a:avLst/>
          </a:prstGeom>
        </p:spPr>
      </p:pic>
      <p:grpSp>
        <p:nvGrpSpPr>
          <p:cNvPr id="50" name="Group 49">
            <a:extLst>
              <a:ext uri="{FF2B5EF4-FFF2-40B4-BE49-F238E27FC236}">
                <a16:creationId xmlns:a16="http://schemas.microsoft.com/office/drawing/2014/main" id="{1A00F1F9-405B-434E-8D76-15FB4D432707}"/>
              </a:ext>
            </a:extLst>
          </p:cNvPr>
          <p:cNvGrpSpPr/>
          <p:nvPr/>
        </p:nvGrpSpPr>
        <p:grpSpPr>
          <a:xfrm>
            <a:off x="695325" y="6144081"/>
            <a:ext cx="8921891" cy="844627"/>
            <a:chOff x="612292" y="6134319"/>
            <a:chExt cx="8921891" cy="844627"/>
          </a:xfrm>
        </p:grpSpPr>
        <p:sp>
          <p:nvSpPr>
            <p:cNvPr id="51" name="Text Placeholder 3">
              <a:extLst>
                <a:ext uri="{FF2B5EF4-FFF2-40B4-BE49-F238E27FC236}">
                  <a16:creationId xmlns:a16="http://schemas.microsoft.com/office/drawing/2014/main" id="{F65D60D9-51FA-4863-818A-01F1BA8D784E}"/>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2" name="Rectangle 51">
              <a:extLst>
                <a:ext uri="{FF2B5EF4-FFF2-40B4-BE49-F238E27FC236}">
                  <a16:creationId xmlns:a16="http://schemas.microsoft.com/office/drawing/2014/main" id="{9AC8552E-0A49-4EC9-9DBA-AA30E96D0662}"/>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3" name="Rectangle 52">
              <a:extLst>
                <a:ext uri="{FF2B5EF4-FFF2-40B4-BE49-F238E27FC236}">
                  <a16:creationId xmlns:a16="http://schemas.microsoft.com/office/drawing/2014/main" id="{9044D0CB-BD8C-428B-99F8-444907D2AECB}"/>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4" name="Rectangle 53">
              <a:extLst>
                <a:ext uri="{FF2B5EF4-FFF2-40B4-BE49-F238E27FC236}">
                  <a16:creationId xmlns:a16="http://schemas.microsoft.com/office/drawing/2014/main" id="{3449D8CD-E8EF-4C5E-8EBA-6650750F1628}"/>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5" name="Text Placeholder 3">
              <a:extLst>
                <a:ext uri="{FF2B5EF4-FFF2-40B4-BE49-F238E27FC236}">
                  <a16:creationId xmlns:a16="http://schemas.microsoft.com/office/drawing/2014/main" id="{82E47CFF-6BB3-4796-A570-40311CAD1D6C}"/>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6" name="Rectangle 55">
              <a:extLst>
                <a:ext uri="{FF2B5EF4-FFF2-40B4-BE49-F238E27FC236}">
                  <a16:creationId xmlns:a16="http://schemas.microsoft.com/office/drawing/2014/main" id="{AE37749A-A416-4900-BE52-F2BDA5B23969}"/>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7" name="Rectangle 56">
              <a:extLst>
                <a:ext uri="{FF2B5EF4-FFF2-40B4-BE49-F238E27FC236}">
                  <a16:creationId xmlns:a16="http://schemas.microsoft.com/office/drawing/2014/main" id="{03C24AB1-CE50-4381-B248-846554557D8D}"/>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8" name="Rectangle 57">
              <a:extLst>
                <a:ext uri="{FF2B5EF4-FFF2-40B4-BE49-F238E27FC236}">
                  <a16:creationId xmlns:a16="http://schemas.microsoft.com/office/drawing/2014/main" id="{57BF8FC6-784B-4F34-A98D-CE4D9CB47CA6}"/>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9" name="Text Placeholder 3">
              <a:extLst>
                <a:ext uri="{FF2B5EF4-FFF2-40B4-BE49-F238E27FC236}">
                  <a16:creationId xmlns:a16="http://schemas.microsoft.com/office/drawing/2014/main" id="{5A4BE31A-1DC5-412D-A48C-6AE3E77C36AC}"/>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60" name="Right Bracket 59">
              <a:extLst>
                <a:ext uri="{FF2B5EF4-FFF2-40B4-BE49-F238E27FC236}">
                  <a16:creationId xmlns:a16="http://schemas.microsoft.com/office/drawing/2014/main" id="{675B3A6E-ACE5-4A2E-AC25-5F40BF8EA529}"/>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EC3CA9F8-9D03-4F68-A8B8-6E8631429115}"/>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B104D7FD-5526-431C-AB92-2EF2AF234E26}"/>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4A92F464-9FEF-41F8-96A1-E0AED39AF5EC}"/>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4" name="Rectangle 63">
              <a:extLst>
                <a:ext uri="{FF2B5EF4-FFF2-40B4-BE49-F238E27FC236}">
                  <a16:creationId xmlns:a16="http://schemas.microsoft.com/office/drawing/2014/main" id="{51654284-600A-4C0E-94EA-96FB2113C1B3}"/>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5" name="Graphic 47" descr="Map with pin">
              <a:extLst>
                <a:ext uri="{FF2B5EF4-FFF2-40B4-BE49-F238E27FC236}">
                  <a16:creationId xmlns:a16="http://schemas.microsoft.com/office/drawing/2014/main" id="{C0EB890F-E41C-42FE-B294-A9AE892C87D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66187" y="6592151"/>
              <a:ext cx="253885" cy="253885"/>
            </a:xfrm>
            <a:prstGeom prst="rect">
              <a:avLst/>
            </a:prstGeom>
          </p:spPr>
        </p:pic>
        <p:pic>
          <p:nvPicPr>
            <p:cNvPr id="66" name="Graphic 67" descr="DNA">
              <a:extLst>
                <a:ext uri="{FF2B5EF4-FFF2-40B4-BE49-F238E27FC236}">
                  <a16:creationId xmlns:a16="http://schemas.microsoft.com/office/drawing/2014/main" id="{2CB38E98-BB41-43B3-956E-F3EEB00B100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2777090" y="6594765"/>
              <a:ext cx="253885" cy="253885"/>
            </a:xfrm>
            <a:prstGeom prst="rect">
              <a:avLst/>
            </a:prstGeom>
          </p:spPr>
        </p:pic>
        <p:sp>
          <p:nvSpPr>
            <p:cNvPr id="67" name="Rectangle 66">
              <a:extLst>
                <a:ext uri="{FF2B5EF4-FFF2-40B4-BE49-F238E27FC236}">
                  <a16:creationId xmlns:a16="http://schemas.microsoft.com/office/drawing/2014/main" id="{7206033C-6088-4FDC-8B8A-ABB465A8CCD4}"/>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8" name="Rectangle 67">
              <a:extLst>
                <a:ext uri="{FF2B5EF4-FFF2-40B4-BE49-F238E27FC236}">
                  <a16:creationId xmlns:a16="http://schemas.microsoft.com/office/drawing/2014/main" id="{5368A890-85C9-4CC1-A4EE-C9C9B972518F}"/>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
        <p:nvSpPr>
          <p:cNvPr id="35" name="Rectangle 34">
            <a:extLst>
              <a:ext uri="{FF2B5EF4-FFF2-40B4-BE49-F238E27FC236}">
                <a16:creationId xmlns:a16="http://schemas.microsoft.com/office/drawing/2014/main" id="{BD3D7762-7E01-45D7-919D-E0C40FB93C46}"/>
              </a:ext>
            </a:extLst>
          </p:cNvPr>
          <p:cNvSpPr/>
          <p:nvPr/>
        </p:nvSpPr>
        <p:spPr>
          <a:xfrm rot="16200000">
            <a:off x="-392248" y="5182441"/>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p:txBody>
      </p:sp>
    </p:spTree>
    <p:extLst>
      <p:ext uri="{BB962C8B-B14F-4D97-AF65-F5344CB8AC3E}">
        <p14:creationId xmlns:p14="http://schemas.microsoft.com/office/powerpoint/2010/main" val="2873805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7EBAA2C-8F2D-4346-A245-558D4BF69C7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6" name="think-cell Slide" r:id="rId4" imgW="359" imgH="360" progId="TCLayout.ActiveDocument.1">
                  <p:embed/>
                </p:oleObj>
              </mc:Choice>
              <mc:Fallback>
                <p:oleObj name="think-cell Slide" r:id="rId4" imgW="359" imgH="360" progId="TCLayout.ActiveDocument.1">
                  <p:embed/>
                  <p:pic>
                    <p:nvPicPr>
                      <p:cNvPr id="5" name="Object 4" hidden="1">
                        <a:extLst>
                          <a:ext uri="{FF2B5EF4-FFF2-40B4-BE49-F238E27FC236}">
                            <a16:creationId xmlns:a16="http://schemas.microsoft.com/office/drawing/2014/main" id="{67EBAA2C-8F2D-4346-A245-558D4BF69C7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25A14FB-07E6-4860-BCD9-50B0112FACD2}"/>
              </a:ext>
            </a:extLst>
          </p:cNvPr>
          <p:cNvSpPr>
            <a:spLocks noGrp="1"/>
          </p:cNvSpPr>
          <p:nvPr>
            <p:ph type="title"/>
          </p:nvPr>
        </p:nvSpPr>
        <p:spPr/>
        <p:txBody>
          <a:bodyPr vert="horz"/>
          <a:lstStyle/>
          <a:p>
            <a:r>
              <a:rPr lang="en-GB" dirty="0"/>
              <a:t>Glossary of Terms</a:t>
            </a:r>
          </a:p>
        </p:txBody>
      </p:sp>
      <p:sp>
        <p:nvSpPr>
          <p:cNvPr id="4" name="Text Placeholder 3">
            <a:extLst>
              <a:ext uri="{FF2B5EF4-FFF2-40B4-BE49-F238E27FC236}">
                <a16:creationId xmlns:a16="http://schemas.microsoft.com/office/drawing/2014/main" id="{2C8D03B8-1E3C-4963-94D4-B0752C62B84D}"/>
              </a:ext>
            </a:extLst>
          </p:cNvPr>
          <p:cNvSpPr>
            <a:spLocks noGrp="1"/>
          </p:cNvSpPr>
          <p:nvPr>
            <p:ph type="body" sz="quarter" idx="11"/>
          </p:nvPr>
        </p:nvSpPr>
        <p:spPr/>
        <p:txBody>
          <a:bodyPr/>
          <a:lstStyle/>
          <a:p>
            <a:endParaRPr lang="en-GB"/>
          </a:p>
        </p:txBody>
      </p:sp>
      <p:graphicFrame>
        <p:nvGraphicFramePr>
          <p:cNvPr id="6" name="Table 5">
            <a:extLst>
              <a:ext uri="{FF2B5EF4-FFF2-40B4-BE49-F238E27FC236}">
                <a16:creationId xmlns:a16="http://schemas.microsoft.com/office/drawing/2014/main" id="{6F258FEB-C631-41BE-BA02-76749C7820F6}"/>
              </a:ext>
            </a:extLst>
          </p:cNvPr>
          <p:cNvGraphicFramePr>
            <a:graphicFrameLocks noGrp="1"/>
          </p:cNvGraphicFramePr>
          <p:nvPr/>
        </p:nvGraphicFramePr>
        <p:xfrm>
          <a:off x="693094" y="1629389"/>
          <a:ext cx="4248000" cy="2917626"/>
        </p:xfrm>
        <a:graphic>
          <a:graphicData uri="http://schemas.openxmlformats.org/drawingml/2006/table">
            <a:tbl>
              <a:tblPr firstRow="1" bandRow="1">
                <a:tableStyleId>{2D5ABB26-0587-4C30-8999-92F81FD0307C}</a:tableStyleId>
              </a:tblPr>
              <a:tblGrid>
                <a:gridCol w="720000">
                  <a:extLst>
                    <a:ext uri="{9D8B030D-6E8A-4147-A177-3AD203B41FA5}">
                      <a16:colId xmlns:a16="http://schemas.microsoft.com/office/drawing/2014/main" val="504946406"/>
                    </a:ext>
                  </a:extLst>
                </a:gridCol>
                <a:gridCol w="3528000">
                  <a:extLst>
                    <a:ext uri="{9D8B030D-6E8A-4147-A177-3AD203B41FA5}">
                      <a16:colId xmlns:a16="http://schemas.microsoft.com/office/drawing/2014/main" val="3670616658"/>
                    </a:ext>
                  </a:extLst>
                </a:gridCol>
              </a:tblGrid>
              <a:tr h="290314">
                <a:tc>
                  <a:txBody>
                    <a:bodyPr/>
                    <a:lstStyle/>
                    <a:p>
                      <a:r>
                        <a:rPr lang="en-GB" sz="1000" b="1" dirty="0">
                          <a:solidFill>
                            <a:schemeClr val="bg1"/>
                          </a:solidFill>
                          <a:latin typeface="+mn-lt"/>
                        </a:rPr>
                        <a:t>CHOP-INTEND</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US" sz="1000" b="0" i="0" u="none" strike="noStrike" kern="1200" cap="none" spc="0" normalizeH="0" baseline="0" dirty="0">
                          <a:ln>
                            <a:noFill/>
                          </a:ln>
                          <a:solidFill>
                            <a:srgbClr val="404040"/>
                          </a:solidFill>
                          <a:effectLst/>
                          <a:uLnTx/>
                          <a:uFillTx/>
                          <a:latin typeface="+mn-lt"/>
                          <a:ea typeface="+mn-ea"/>
                          <a:cs typeface="+mn-cs"/>
                        </a:rPr>
                        <a:t>The Children’s Hospital of Philadelphia Infant Test of Neuromuscular Disorders </a:t>
                      </a:r>
                      <a:endParaRPr kumimoji="0" lang="en-GB" sz="1000" b="0" i="0" u="none" strike="noStrike" kern="1200" cap="none" spc="0" normalizeH="0" baseline="0" dirty="0">
                        <a:ln>
                          <a:noFill/>
                        </a:ln>
                        <a:solidFill>
                          <a:srgbClr val="404040"/>
                        </a:solidFill>
                        <a:effectLst/>
                        <a:uLnTx/>
                        <a:uFillTx/>
                        <a:latin typeface="+mn-lt"/>
                        <a:ea typeface="+mn-ea"/>
                        <a:cs typeface="+mn-cs"/>
                      </a:endParaRP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11187477"/>
                  </a:ext>
                </a:extLst>
              </a:tr>
              <a:tr h="290314">
                <a:tc>
                  <a:txBody>
                    <a:bodyPr/>
                    <a:lstStyle/>
                    <a:p>
                      <a:r>
                        <a:rPr lang="en-GB" sz="1000" b="1" dirty="0">
                          <a:solidFill>
                            <a:schemeClr val="bg1"/>
                          </a:solidFill>
                          <a:latin typeface="+mn-lt"/>
                        </a:rPr>
                        <a:t>Cl</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Confidence Limit</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70870286"/>
                  </a:ext>
                </a:extLst>
              </a:tr>
              <a:tr h="290314">
                <a:tc>
                  <a:txBody>
                    <a:bodyPr/>
                    <a:lstStyle/>
                    <a:p>
                      <a:r>
                        <a:rPr lang="en-GB" sz="1000" b="1" err="1">
                          <a:solidFill>
                            <a:schemeClr val="bg1"/>
                          </a:solidFill>
                          <a:latin typeface="+mn-lt"/>
                        </a:rPr>
                        <a:t>CoE</a:t>
                      </a:r>
                      <a:endParaRPr lang="en-GB" sz="1000" b="1">
                        <a:solidFill>
                          <a:schemeClr val="bg1"/>
                        </a:solidFill>
                        <a:latin typeface="+mn-lt"/>
                      </a:endParaRP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Centre of Excellence</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52219791"/>
                  </a:ext>
                </a:extLst>
              </a:tr>
              <a:tr h="290314">
                <a:tc>
                  <a:txBody>
                    <a:bodyPr/>
                    <a:lstStyle/>
                    <a:p>
                      <a:r>
                        <a:rPr lang="en-GB" sz="1000" b="1" dirty="0">
                          <a:solidFill>
                            <a:schemeClr val="bg1"/>
                          </a:solidFill>
                          <a:latin typeface="+mn-lt"/>
                        </a:rPr>
                        <a:t>ENS</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Extended Newborn Screening</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0095530"/>
                  </a:ext>
                </a:extLst>
              </a:tr>
              <a:tr h="290314">
                <a:tc>
                  <a:txBody>
                    <a:bodyPr/>
                    <a:lstStyle/>
                    <a:p>
                      <a:r>
                        <a:rPr lang="en-GB" sz="1000" b="1" dirty="0">
                          <a:solidFill>
                            <a:schemeClr val="bg1"/>
                          </a:solidFill>
                          <a:latin typeface="+mn-lt"/>
                        </a:rPr>
                        <a:t>HTA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Health Technology Assessment </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71258496"/>
                  </a:ext>
                </a:extLst>
              </a:tr>
              <a:tr h="290314">
                <a:tc>
                  <a:txBody>
                    <a:bodyPr/>
                    <a:lstStyle/>
                    <a:p>
                      <a:r>
                        <a:rPr lang="en-GB" sz="1000" b="1" dirty="0">
                          <a:solidFill>
                            <a:schemeClr val="bg1"/>
                          </a:solidFill>
                          <a:latin typeface="+mn-lt"/>
                        </a:rPr>
                        <a:t>NMD</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Neuro-Muscular Diseases</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r h="290314">
                <a:tc>
                  <a:txBody>
                    <a:bodyPr/>
                    <a:lstStyle/>
                    <a:p>
                      <a:r>
                        <a:rPr lang="en-GB" sz="1000" b="1" dirty="0">
                          <a:solidFill>
                            <a:schemeClr val="bg1"/>
                          </a:solidFill>
                          <a:latin typeface="+mn-lt"/>
                        </a:rPr>
                        <a:t>OMP</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Orphan Medicinal Product</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224899507"/>
                  </a:ext>
                </a:extLst>
              </a:tr>
              <a:tr h="290314">
                <a:tc>
                  <a:txBody>
                    <a:bodyPr/>
                    <a:lstStyle/>
                    <a:p>
                      <a:r>
                        <a:rPr lang="en-GB" sz="1000" b="1" dirty="0">
                          <a:solidFill>
                            <a:schemeClr val="bg1"/>
                          </a:solidFill>
                          <a:latin typeface="+mn-lt"/>
                        </a:rPr>
                        <a:t>RD</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Rare Disease</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6272189"/>
                  </a:ext>
                </a:extLst>
              </a:tr>
              <a:tr h="290314">
                <a:tc>
                  <a:txBody>
                    <a:bodyPr/>
                    <a:lstStyle/>
                    <a:p>
                      <a:r>
                        <a:rPr lang="en-GB" sz="1000" b="1" dirty="0">
                          <a:solidFill>
                            <a:schemeClr val="bg1"/>
                          </a:solidFill>
                          <a:latin typeface="+mn-lt"/>
                        </a:rPr>
                        <a:t>SMA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Spinal Muscular Atrophy</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37747879"/>
                  </a:ext>
                </a:extLst>
              </a:tr>
              <a:tr h="290314">
                <a:tc>
                  <a:txBody>
                    <a:bodyPr/>
                    <a:lstStyle/>
                    <a:p>
                      <a:r>
                        <a:rPr lang="en-GB" sz="1000" b="1">
                          <a:solidFill>
                            <a:schemeClr val="bg1"/>
                          </a:solidFill>
                          <a:latin typeface="+mn-lt"/>
                        </a:rPr>
                        <a:t>SoC</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Standard of Care</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95102969"/>
                  </a:ext>
                </a:extLst>
              </a:tr>
            </a:tbl>
          </a:graphicData>
        </a:graphic>
      </p:graphicFrame>
      <p:graphicFrame>
        <p:nvGraphicFramePr>
          <p:cNvPr id="8" name="Table 7">
            <a:extLst>
              <a:ext uri="{FF2B5EF4-FFF2-40B4-BE49-F238E27FC236}">
                <a16:creationId xmlns:a16="http://schemas.microsoft.com/office/drawing/2014/main" id="{33DF871F-D87D-4C4D-9827-A723D1D13354}"/>
              </a:ext>
            </a:extLst>
          </p:cNvPr>
          <p:cNvGraphicFramePr>
            <a:graphicFrameLocks noGrp="1"/>
          </p:cNvGraphicFramePr>
          <p:nvPr/>
        </p:nvGraphicFramePr>
        <p:xfrm>
          <a:off x="5260258" y="1629389"/>
          <a:ext cx="6243484" cy="2029884"/>
        </p:xfrm>
        <a:graphic>
          <a:graphicData uri="http://schemas.openxmlformats.org/drawingml/2006/table">
            <a:tbl>
              <a:tblPr firstRow="1" bandRow="1">
                <a:tableStyleId>{2D5ABB26-0587-4C30-8999-92F81FD0307C}</a:tableStyleId>
              </a:tblPr>
              <a:tblGrid>
                <a:gridCol w="719999">
                  <a:extLst>
                    <a:ext uri="{9D8B030D-6E8A-4147-A177-3AD203B41FA5}">
                      <a16:colId xmlns:a16="http://schemas.microsoft.com/office/drawing/2014/main" val="504946406"/>
                    </a:ext>
                  </a:extLst>
                </a:gridCol>
                <a:gridCol w="396000">
                  <a:extLst>
                    <a:ext uri="{9D8B030D-6E8A-4147-A177-3AD203B41FA5}">
                      <a16:colId xmlns:a16="http://schemas.microsoft.com/office/drawing/2014/main" val="3670616658"/>
                    </a:ext>
                  </a:extLst>
                </a:gridCol>
                <a:gridCol w="5127485">
                  <a:extLst>
                    <a:ext uri="{9D8B030D-6E8A-4147-A177-3AD203B41FA5}">
                      <a16:colId xmlns:a16="http://schemas.microsoft.com/office/drawing/2014/main" val="3300183828"/>
                    </a:ext>
                  </a:extLst>
                </a:gridCol>
              </a:tblGrid>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CPU</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lang="en-GB" sz="1000" b="0" i="0" kern="1200" dirty="0">
                          <a:solidFill>
                            <a:schemeClr val="tx1"/>
                          </a:solidFill>
                          <a:effectLst/>
                          <a:latin typeface="+mn-lt"/>
                          <a:ea typeface="+mn-ea"/>
                          <a:cs typeface="+mn-cs"/>
                        </a:rPr>
                        <a:t>Corporate Pharmaceutical Unit</a:t>
                      </a:r>
                      <a:endParaRPr kumimoji="0" lang="en-GB" sz="1000" b="0" i="0" u="none" strike="noStrike" kern="1200" cap="none" spc="0" normalizeH="0" baseline="0" dirty="0">
                        <a:ln>
                          <a:noFill/>
                        </a:ln>
                        <a:solidFill>
                          <a:srgbClr val="404040"/>
                        </a:solidFill>
                        <a:effectLst/>
                        <a:uLnTx/>
                        <a:uFillTx/>
                        <a:latin typeface="+mn-lt"/>
                        <a:ea typeface="+mn-ea"/>
                        <a:cs typeface="+mn-cs"/>
                      </a:endParaRP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35097201"/>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DoH</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Department of Health</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77818858"/>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EMA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European Medicines Agency</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28061303"/>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HPRA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Health Products Regulatory Authority</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71258496"/>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HSE</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Health Service Executive</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06996892"/>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NCPE</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National Centre for Pharmacoeconomics</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09016385"/>
                  </a:ext>
                </a:extLst>
              </a:tr>
              <a:tr h="288000">
                <a:tc>
                  <a:txBody>
                    <a:bodyPr/>
                    <a:lstStyle/>
                    <a:p>
                      <a:r>
                        <a:rPr lang="en-GB" sz="1000" b="1" dirty="0">
                          <a:solidFill>
                            <a:schemeClr val="bg1"/>
                          </a:solidFill>
                          <a:latin typeface="+mn-lt"/>
                        </a:rPr>
                        <a:t>WHO</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endParaRPr lang="en-GB" dirty="0"/>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World Health Organisation</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bl>
          </a:graphicData>
        </a:graphic>
      </p:graphicFrame>
      <p:pic>
        <p:nvPicPr>
          <p:cNvPr id="16" name="Picture 15">
            <a:extLst>
              <a:ext uri="{FF2B5EF4-FFF2-40B4-BE49-F238E27FC236}">
                <a16:creationId xmlns:a16="http://schemas.microsoft.com/office/drawing/2014/main" id="{3103F6F6-5F71-41A9-BEBB-CC81949D0E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56727" y="2232966"/>
            <a:ext cx="259839" cy="259839"/>
          </a:xfrm>
          <a:prstGeom prst="rect">
            <a:avLst/>
          </a:prstGeom>
        </p:spPr>
      </p:pic>
      <p:pic>
        <p:nvPicPr>
          <p:cNvPr id="18" name="Graphic 17" descr="Globe">
            <a:extLst>
              <a:ext uri="{FF2B5EF4-FFF2-40B4-BE49-F238E27FC236}">
                <a16:creationId xmlns:a16="http://schemas.microsoft.com/office/drawing/2014/main" id="{7520DFF1-AF8E-48CF-A59D-C708F831B8D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56728" y="3405600"/>
            <a:ext cx="259839" cy="259839"/>
          </a:xfrm>
          <a:prstGeom prst="rect">
            <a:avLst/>
          </a:prstGeom>
        </p:spPr>
      </p:pic>
      <p:sp>
        <p:nvSpPr>
          <p:cNvPr id="21" name="Rectangle 20">
            <a:extLst>
              <a:ext uri="{FF2B5EF4-FFF2-40B4-BE49-F238E27FC236}">
                <a16:creationId xmlns:a16="http://schemas.microsoft.com/office/drawing/2014/main" id="{D70BC440-405E-403F-AF86-44F10E496601}"/>
              </a:ext>
            </a:extLst>
          </p:cNvPr>
          <p:cNvSpPr/>
          <p:nvPr/>
        </p:nvSpPr>
        <p:spPr>
          <a:xfrm>
            <a:off x="624251" y="1304925"/>
            <a:ext cx="12105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04040"/>
                </a:solidFill>
                <a:effectLst/>
                <a:uLnTx/>
                <a:uFillTx/>
                <a:latin typeface="Arial"/>
                <a:ea typeface="+mn-ea"/>
                <a:cs typeface="+mn-cs"/>
              </a:rPr>
              <a:t>Abbreviations</a:t>
            </a:r>
          </a:p>
        </p:txBody>
      </p:sp>
      <p:sp>
        <p:nvSpPr>
          <p:cNvPr id="24" name="Rectangle 23">
            <a:extLst>
              <a:ext uri="{FF2B5EF4-FFF2-40B4-BE49-F238E27FC236}">
                <a16:creationId xmlns:a16="http://schemas.microsoft.com/office/drawing/2014/main" id="{BBE477D0-47FA-44CF-8CC3-E63A40AC14C1}"/>
              </a:ext>
            </a:extLst>
          </p:cNvPr>
          <p:cNvSpPr/>
          <p:nvPr/>
        </p:nvSpPr>
        <p:spPr>
          <a:xfrm>
            <a:off x="5174802" y="1301124"/>
            <a:ext cx="38241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04040"/>
                </a:solidFill>
                <a:effectLst/>
                <a:uLnTx/>
                <a:uFillTx/>
                <a:latin typeface="Arial"/>
                <a:ea typeface="+mn-ea"/>
                <a:cs typeface="+mn-cs"/>
              </a:rPr>
              <a:t>National &amp; International Organisation Acronyms</a:t>
            </a:r>
          </a:p>
        </p:txBody>
      </p:sp>
      <p:pic>
        <p:nvPicPr>
          <p:cNvPr id="20" name="Picture 19">
            <a:extLst>
              <a:ext uri="{FF2B5EF4-FFF2-40B4-BE49-F238E27FC236}">
                <a16:creationId xmlns:a16="http://schemas.microsoft.com/office/drawing/2014/main" id="{7E2E5F4C-FD86-4903-9955-FBEDC9BD14A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pic>
        <p:nvPicPr>
          <p:cNvPr id="22" name="Picture 21">
            <a:extLst>
              <a:ext uri="{FF2B5EF4-FFF2-40B4-BE49-F238E27FC236}">
                <a16:creationId xmlns:a16="http://schemas.microsoft.com/office/drawing/2014/main" id="{D4D5B62E-5ACA-4F0D-B130-0AA7272CA59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56728" y="2514193"/>
            <a:ext cx="259839" cy="259839"/>
          </a:xfrm>
          <a:prstGeom prst="rect">
            <a:avLst/>
          </a:prstGeom>
        </p:spPr>
      </p:pic>
      <p:pic>
        <p:nvPicPr>
          <p:cNvPr id="25" name="Picture 24">
            <a:extLst>
              <a:ext uri="{FF2B5EF4-FFF2-40B4-BE49-F238E27FC236}">
                <a16:creationId xmlns:a16="http://schemas.microsoft.com/office/drawing/2014/main" id="{BB9A4502-775A-45C6-ABDA-1F1DE728960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56728" y="1953395"/>
            <a:ext cx="259839" cy="259839"/>
          </a:xfrm>
          <a:prstGeom prst="rect">
            <a:avLst/>
          </a:prstGeom>
        </p:spPr>
      </p:pic>
      <p:pic>
        <p:nvPicPr>
          <p:cNvPr id="26" name="Picture 25">
            <a:extLst>
              <a:ext uri="{FF2B5EF4-FFF2-40B4-BE49-F238E27FC236}">
                <a16:creationId xmlns:a16="http://schemas.microsoft.com/office/drawing/2014/main" id="{9FE02F18-279C-475B-BF04-ABF515051E0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56727" y="1651343"/>
            <a:ext cx="259839" cy="259839"/>
          </a:xfrm>
          <a:prstGeom prst="rect">
            <a:avLst/>
          </a:prstGeom>
        </p:spPr>
      </p:pic>
      <p:pic>
        <p:nvPicPr>
          <p:cNvPr id="27" name="Picture 26">
            <a:extLst>
              <a:ext uri="{FF2B5EF4-FFF2-40B4-BE49-F238E27FC236}">
                <a16:creationId xmlns:a16="http://schemas.microsoft.com/office/drawing/2014/main" id="{2A092224-6463-46CB-8294-6D4EDCAA358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56727" y="2818717"/>
            <a:ext cx="259839" cy="259839"/>
          </a:xfrm>
          <a:prstGeom prst="rect">
            <a:avLst/>
          </a:prstGeom>
        </p:spPr>
      </p:pic>
      <p:pic>
        <p:nvPicPr>
          <p:cNvPr id="28" name="Picture 27">
            <a:extLst>
              <a:ext uri="{FF2B5EF4-FFF2-40B4-BE49-F238E27FC236}">
                <a16:creationId xmlns:a16="http://schemas.microsoft.com/office/drawing/2014/main" id="{1A95755F-F2A1-4DAA-9201-0C4F3ED2557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56727" y="3108997"/>
            <a:ext cx="259839" cy="259839"/>
          </a:xfrm>
          <a:prstGeom prst="rect">
            <a:avLst/>
          </a:prstGeom>
        </p:spPr>
      </p:pic>
    </p:spTree>
    <p:extLst>
      <p:ext uri="{BB962C8B-B14F-4D97-AF65-F5344CB8AC3E}">
        <p14:creationId xmlns:p14="http://schemas.microsoft.com/office/powerpoint/2010/main" val="232569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0"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(1/3)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373814589"/>
              </p:ext>
            </p:extLst>
          </p:nvPr>
        </p:nvGraphicFramePr>
        <p:xfrm>
          <a:off x="711199" y="1371600"/>
          <a:ext cx="11160000" cy="456183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52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3163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165819">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89653">
                <a:tc rowSpan="2">
                  <a:txBody>
                    <a:bodyPr/>
                    <a:lstStyle/>
                    <a:p>
                      <a:pPr marL="0" algn="l" defTabSz="914400" rtl="0" eaLnBrk="1" latinLnBrk="0" hangingPunct="1">
                        <a:lnSpc>
                          <a:spcPts val="1400"/>
                        </a:lnSpc>
                        <a:spcBef>
                          <a:spcPts val="0"/>
                        </a:spcBef>
                        <a:spcAft>
                          <a:spcPts val="0"/>
                        </a:spcAft>
                      </a:pPr>
                      <a:r>
                        <a:rPr lang="en-US" sz="1200" b="1" kern="1200">
                          <a:solidFill>
                            <a:schemeClr val="bg1"/>
                          </a:solidFill>
                          <a:latin typeface="+mn-lt"/>
                          <a:ea typeface="+mn-ea"/>
                          <a:cs typeface="+mn-cs"/>
                        </a:rPr>
                        <a:t>Political leadership &amp; policy</a:t>
                      </a:r>
                    </a:p>
                  </a:txBody>
                  <a:tcPr marL="28800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rtl="0" fontAlgn="ctr"/>
                      <a:r>
                        <a:rPr lang="en-US" sz="1200" b="1" u="none" strike="noStrike">
                          <a:solidFill>
                            <a:schemeClr val="tx1"/>
                          </a:solidFill>
                          <a:effectLst/>
                        </a:rPr>
                        <a:t>National strategies for rare / genetic disorders</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Currently valid national rare disease strategy</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Expired/outdated national rare disease strategy</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national rare disease strategy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926598">
                <a:tc vMerge="1">
                  <a:txBody>
                    <a:bodyPr/>
                    <a:lstStyle/>
                    <a:p>
                      <a:pPr marL="0" algn="l" defTabSz="914400" rtl="0" eaLnBrk="1" latinLnBrk="0" hangingPunct="1">
                        <a:lnSpc>
                          <a:spcPts val="1400"/>
                        </a:lnSpc>
                        <a:spcBef>
                          <a:spcPts val="0"/>
                        </a:spcBef>
                        <a:spcAft>
                          <a:spcPts val="0"/>
                        </a:spcAft>
                      </a:pPr>
                      <a:endParaRPr lang="en-US" sz="1200" b="1" kern="1200">
                        <a:solidFill>
                          <a:schemeClr val="bg1"/>
                        </a:solidFill>
                        <a:latin typeface="+mn-lt"/>
                        <a:ea typeface="+mn-ea"/>
                        <a:cs typeface="+mn-cs"/>
                      </a:endParaRPr>
                    </a:p>
                  </a:txBody>
                  <a:tcPr marL="28800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a:txBody>
                    <a:bodyPr/>
                    <a:lstStyle/>
                    <a:p>
                      <a:pPr algn="l" rtl="0" fontAlgn="ctr"/>
                      <a:r>
                        <a:rPr lang="en-US" sz="1200" b="1" u="none" strike="noStrike">
                          <a:solidFill>
                            <a:schemeClr val="tx1"/>
                          </a:solidFill>
                          <a:effectLst/>
                        </a:rPr>
                        <a:t>Patient organisations and advocacy </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who both support and politically advocate for patients</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with mandate focusing on patient support rather than political advocacy</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dedicated patient group supporting SMA patients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758125">
                <a:tc rowSpan="3">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Healthcare system preparedness</a:t>
                      </a:r>
                    </a:p>
                  </a:txBody>
                  <a:tcPr marL="288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rtl="0" fontAlgn="ctr"/>
                      <a:r>
                        <a:rPr lang="en-US" sz="1200" b="1" u="none" strike="noStrike">
                          <a:solidFill>
                            <a:schemeClr val="tx1"/>
                          </a:solidFill>
                          <a:effectLst/>
                        </a:rPr>
                        <a:t>Epidemiology Estimate</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Country-specific epidemiology data from registry or literature with patient characteristics (e.g. type, age)</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Incomplete country-specific data of limited reliability / granularity (e.g. only total population number is available, old data)</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reliable data on the country’s SMA population; estimated population is based on global/EU prevalence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758125">
                <a:tc vMerge="1">
                  <a:txBody>
                    <a:bodyPr/>
                    <a:lstStyle/>
                    <a:p>
                      <a:endParaRPr lang="en-GB"/>
                    </a:p>
                  </a:txBody>
                  <a:tcPr/>
                </a:tc>
                <a:tc>
                  <a:txBody>
                    <a:bodyPr/>
                    <a:lstStyle/>
                    <a:p>
                      <a:pPr algn="l" rtl="0" fontAlgn="ctr"/>
                      <a:r>
                        <a:rPr lang="en-US" sz="1200" b="1" u="none" strike="noStrike">
                          <a:solidFill>
                            <a:schemeClr val="tx1"/>
                          </a:solidFill>
                          <a:effectLst/>
                        </a:rPr>
                        <a:t>National SMA patient registry</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Consolidated national patient registry that captures both epidemiological and clinical history data</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marL="0" algn="l" defTabSz="914363" rtl="0" eaLnBrk="1" latinLnBrk="0" hangingPunct="1"/>
                      <a:r>
                        <a:rPr lang="en-US" sz="1200" b="0" kern="1200">
                          <a:solidFill>
                            <a:schemeClr val="tx1"/>
                          </a:solidFill>
                          <a:latin typeface="+mn-lt"/>
                          <a:ea typeface="+mn-ea"/>
                          <a:cs typeface="+mn-cs"/>
                        </a:rPr>
                        <a:t>Consolidated national patient registry that captures only epidemiological data and no report of clinical history</a:t>
                      </a:r>
                      <a:endParaRPr lang="en-GB" sz="1200" b="0" kern="1200">
                        <a:solidFill>
                          <a:schemeClr val="tx1"/>
                        </a:solidFill>
                        <a:latin typeface="+mn-lt"/>
                        <a:ea typeface="+mn-ea"/>
                        <a:cs typeface="+mn-cs"/>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consolidated national patient registry (no registry or only fragmented local/product-specific registries)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685936275"/>
                  </a:ext>
                </a:extLst>
              </a:tr>
              <a:tr h="740502">
                <a:tc vMerge="1">
                  <a:txBody>
                    <a:bodyPr/>
                    <a:lstStyle/>
                    <a:p>
                      <a:endParaRPr lang="en-GB"/>
                    </a:p>
                  </a:txBody>
                  <a:tcPr>
                    <a:lnT w="12700" cap="flat" cmpd="sng" algn="ctr">
                      <a:solidFill>
                        <a:schemeClr val="bg1"/>
                      </a:solidFill>
                      <a:prstDash val="solid"/>
                      <a:round/>
                      <a:headEnd type="none" w="med" len="med"/>
                      <a:tailEnd type="none" w="med" len="med"/>
                    </a:lnT>
                  </a:tcPr>
                </a:tc>
                <a:tc>
                  <a:txBody>
                    <a:bodyPr/>
                    <a:lstStyle/>
                    <a:p>
                      <a:pPr algn="l" rtl="0" fontAlgn="ctr"/>
                      <a:r>
                        <a:rPr lang="en-US" sz="1200" b="1" u="none" strike="noStrike">
                          <a:solidFill>
                            <a:schemeClr val="tx1"/>
                          </a:solidFill>
                          <a:effectLst/>
                        </a:rPr>
                        <a:t>Infrastructure</a:t>
                      </a:r>
                    </a:p>
                  </a:txBody>
                  <a:tcPr marL="72000" marR="0" marT="0" marB="0" anchor="ctr">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Easy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≥0.80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0.21 - 0.79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Very 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0.00 - 0.2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247063370"/>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587332"/>
            <a:ext cx="351293" cy="351293"/>
          </a:xfrm>
          <a:prstGeom prst="ellipse">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1</a:t>
            </a:r>
          </a:p>
        </p:txBody>
      </p:sp>
      <p:sp>
        <p:nvSpPr>
          <p:cNvPr id="9" name="Oval 8">
            <a:extLst>
              <a:ext uri="{FF2B5EF4-FFF2-40B4-BE49-F238E27FC236}">
                <a16:creationId xmlns:a16="http://schemas.microsoft.com/office/drawing/2014/main" id="{86E38CB8-3669-4D3B-BBBF-C903C7A74C0B}"/>
              </a:ext>
            </a:extLst>
          </p:cNvPr>
          <p:cNvSpPr/>
          <p:nvPr/>
        </p:nvSpPr>
        <p:spPr>
          <a:xfrm>
            <a:off x="535553" y="4640356"/>
            <a:ext cx="351293" cy="351293"/>
          </a:xfrm>
          <a:prstGeom prst="ellipse">
            <a:avLst/>
          </a:prstGeom>
          <a:solidFill>
            <a:schemeClr val="accent1">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2</a:t>
            </a:r>
          </a:p>
        </p:txBody>
      </p:sp>
      <p:sp>
        <p:nvSpPr>
          <p:cNvPr id="10" name="Text Placeholder 14">
            <a:extLst>
              <a:ext uri="{FF2B5EF4-FFF2-40B4-BE49-F238E27FC236}">
                <a16:creationId xmlns:a16="http://schemas.microsoft.com/office/drawing/2014/main" id="{729F366A-8C59-4CA3-AD3D-E3EC3FAA2F88}"/>
              </a:ext>
            </a:extLst>
          </p:cNvPr>
          <p:cNvSpPr txBox="1">
            <a:spLocks/>
          </p:cNvSpPr>
          <p:nvPr/>
        </p:nvSpPr>
        <p:spPr>
          <a:xfrm>
            <a:off x="711200" y="6034932"/>
            <a:ext cx="11145838" cy="307975"/>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1000"/>
              </a:spcBef>
              <a:spcAft>
                <a:spcPts val="0"/>
              </a:spcAft>
              <a:buClrTx/>
              <a:buSzTx/>
              <a:buFontTx/>
              <a:buNone/>
              <a:tabLst/>
              <a:defRPr/>
            </a:pPr>
            <a:r>
              <a:rPr kumimoji="0" lang="en-GB" sz="900" b="1" i="0" u="none" strike="noStrike" kern="120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CoE</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Centre of Excellence, </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Spinal Muscular Atrophy</a:t>
            </a:r>
            <a:endPar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endParaRPr>
          </a:p>
        </p:txBody>
      </p:sp>
      <p:grpSp>
        <p:nvGrpSpPr>
          <p:cNvPr id="31" name="Group 30">
            <a:extLst>
              <a:ext uri="{FF2B5EF4-FFF2-40B4-BE49-F238E27FC236}">
                <a16:creationId xmlns:a16="http://schemas.microsoft.com/office/drawing/2014/main" id="{832AE8CC-7E5D-4BA5-9292-141E604580CA}"/>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13294626-8599-4ADC-9774-9C31317A1972}"/>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B2D34EF7-6681-46F2-8403-072B9B48B849}"/>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789D4A86-93F9-4C6C-BBB6-D53B62CE445A}"/>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C3F837A1-7452-430E-8686-9665F4A0D1A5}"/>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28744563-DCDE-4B18-85FF-70C68D0E3A66}"/>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D355709C-0C67-4181-B265-C0B36E19237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1C2B986-9CDE-4B91-A06A-06426565ACED}"/>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2DC7D960-0F4D-4DB0-A887-10ED579F29D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D95DF762-C7A1-43B7-B52E-7E34D4F1DEEB}"/>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9696FAC5-ABA0-4179-B065-026B09C09B10}"/>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30BB9A59-1CA3-480E-B6DF-26317625389C}"/>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5813051-EBD1-4BF6-A121-9CE01F20342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314C883F-FBC6-4462-9726-6AB445609D05}"/>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F4679036-385B-4D3B-B1EE-A9BEBEB49D9C}"/>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90B61984-3D57-4B55-BD24-DD85ED5F258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292460A0-E4BC-470A-A44D-C3974831B8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6073CCF-5409-4053-A121-A895AE7DBBF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1761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4"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p:txBody>
          <a:bodyPr vert="horz"/>
          <a:lstStyle/>
          <a:p>
            <a:r>
              <a:rPr lang="en-GB"/>
              <a:t>Access tracker metric descriptions (2/3)</a:t>
            </a:r>
          </a:p>
        </p:txBody>
      </p:sp>
      <p:sp>
        <p:nvSpPr>
          <p:cNvPr id="15" name="Text Placeholder 14">
            <a:extLst>
              <a:ext uri="{FF2B5EF4-FFF2-40B4-BE49-F238E27FC236}">
                <a16:creationId xmlns:a16="http://schemas.microsoft.com/office/drawing/2014/main" id="{C2AAA358-DE81-463A-B2B9-FA5E9324469D}"/>
              </a:ext>
            </a:extLst>
          </p:cNvPr>
          <p:cNvSpPr>
            <a:spLocks noGrp="1"/>
          </p:cNvSpPr>
          <p:nvPr>
            <p:ph type="body" sz="quarter" idx="11"/>
          </p:nvPr>
        </p:nvSpPr>
        <p:spPr>
          <a:xfrm>
            <a:off x="711200" y="6034933"/>
            <a:ext cx="11145838" cy="307975"/>
          </a:xfrm>
        </p:spPr>
        <p:txBody>
          <a:bodyPr anchor="ctr"/>
          <a:lstStyle/>
          <a:p>
            <a:r>
              <a:rPr lang="en-GB"/>
              <a:t>HTA – </a:t>
            </a:r>
            <a:r>
              <a:rPr lang="en-GB" b="0"/>
              <a:t>Health Technology Assessment, </a:t>
            </a:r>
            <a:r>
              <a:rPr lang="en-GB"/>
              <a:t>MA – </a:t>
            </a:r>
            <a:r>
              <a:rPr lang="en-GB" b="0"/>
              <a:t>Marketing Authorisation, </a:t>
            </a:r>
            <a:r>
              <a:rPr lang="en-GB"/>
              <a:t>MNF – </a:t>
            </a:r>
            <a:r>
              <a:rPr lang="en-GB" b="0"/>
              <a:t>Manufacturer, </a:t>
            </a:r>
            <a:r>
              <a:rPr lang="en-GB"/>
              <a:t>SMA – </a:t>
            </a:r>
            <a:r>
              <a:rPr lang="en-GB" b="0"/>
              <a:t>Spinal Muscular Atrophy</a:t>
            </a:r>
            <a:endParaRPr lang="en-GB"/>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581302186"/>
              </p:ext>
            </p:extLst>
          </p:nvPr>
        </p:nvGraphicFramePr>
        <p:xfrm>
          <a:off x="711199" y="1371600"/>
          <a:ext cx="11160000" cy="457835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16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76000">
                  <a:extLst>
                    <a:ext uri="{9D8B030D-6E8A-4147-A177-3AD203B41FA5}">
                      <a16:colId xmlns:a16="http://schemas.microsoft.com/office/drawing/2014/main" val="4208064751"/>
                    </a:ext>
                  </a:extLst>
                </a:gridCol>
              </a:tblGrid>
              <a:tr h="43368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216842">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94862">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Diagnosis</a:t>
                      </a:r>
                    </a:p>
                  </a:txBody>
                  <a:tcPr marL="28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solidFill>
                  </a:tcPr>
                </a:tc>
                <a:tc rowSpan="2">
                  <a:txBody>
                    <a:bodyPr/>
                    <a:lstStyle/>
                    <a:p>
                      <a:pPr marL="0" indent="0" algn="l">
                        <a:spcBef>
                          <a:spcPts val="600"/>
                        </a:spcBef>
                        <a:buFont typeface="Arial" panose="020B0604020202020204" pitchFamily="34" charset="0"/>
                        <a:buNone/>
                      </a:pPr>
                      <a:r>
                        <a:rPr lang="en-GB" sz="1200" b="1">
                          <a:solidFill>
                            <a:schemeClr val="tx1"/>
                          </a:solidFill>
                        </a:rPr>
                        <a:t>Efficiency of diagnostic pathway</a:t>
                      </a:r>
                      <a:endParaRPr lang="en-GB" sz="1200" b="1" i="0" u="none" strike="noStrike">
                        <a:solidFill>
                          <a:schemeClr val="tx1"/>
                        </a:solidFill>
                        <a:effectLst/>
                        <a:latin typeface="Arial" panose="020B0604020202020204" pitchFamily="34" charset="0"/>
                      </a:endParaRPr>
                    </a:p>
                  </a:txBody>
                  <a:tcPr marL="7200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rowSpan="2">
                  <a:txBody>
                    <a:bodyPr/>
                    <a:lstStyle/>
                    <a:p>
                      <a:r>
                        <a:rPr lang="en-GB" sz="1200" b="0" noProof="0">
                          <a:solidFill>
                            <a:schemeClr val="tx1"/>
                          </a:solidFill>
                        </a:rPr>
                        <a:t>Inclusion/commitment to include SMA in national newborn screening program with follow up and provision of genetic counselling;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noProof="0">
                          <a:solidFill>
                            <a:schemeClr val="tx1"/>
                          </a:solidFill>
                        </a:rPr>
                        <a:t>No commitment to include SMA in national newborn screening but there are ongoing/planned pilots;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u="none" noProof="0">
                          <a:solidFill>
                            <a:schemeClr val="tx1"/>
                          </a:solidFill>
                        </a:rPr>
                        <a:t>No permanent or pilot inclusion of SMA in newborn screening programs; and </a:t>
                      </a:r>
                      <a:r>
                        <a:rPr lang="en-US" sz="1200" b="0" u="none" noProof="0">
                          <a:solidFill>
                            <a:schemeClr val="tx1"/>
                          </a:solidFill>
                        </a:rPr>
                        <a:t>there is reimbursed access to diagnostic resources but </a:t>
                      </a:r>
                      <a:r>
                        <a:rPr lang="en-GB" sz="1200" b="0" u="none" noProof="0">
                          <a:solidFill>
                            <a:schemeClr val="tx1"/>
                          </a:solidFill>
                        </a:rPr>
                        <a:t>there have been reported diagnostic barriers such as delays in diagnosis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1129846">
                <a:tc vMerge="1">
                  <a:txBody>
                    <a:bodyPr/>
                    <a:lstStyle/>
                    <a:p>
                      <a:endParaRPr lang="en-GB"/>
                    </a:p>
                  </a:txBody>
                  <a:tcP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vMerge="1">
                  <a:txBody>
                    <a:bodyPr/>
                    <a:lstStyle/>
                    <a:p>
                      <a:pPr algn="l" rtl="0" fontAlgn="ctr"/>
                      <a:endParaRPr lang="en-GB" sz="1200" b="1" i="0" u="none" strike="noStrike">
                        <a:solidFill>
                          <a:schemeClr val="tx1"/>
                        </a:solidFill>
                        <a:effectLst/>
                        <a:latin typeface="Arial" panose="020B0604020202020204" pitchFamily="34" charset="0"/>
                      </a:endParaRPr>
                    </a:p>
                  </a:txBody>
                  <a:tcPr marL="72000" marT="0" marB="0" anchor="ctr">
                    <a:lnL w="19050" cap="flat" cmpd="sng" algn="ctr">
                      <a:solidFill>
                        <a:schemeClr val="accent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vMerge="1">
                  <a:txBody>
                    <a:bodyPr/>
                    <a:lstStyle/>
                    <a:p>
                      <a:endParaRPr lang="en-GB" sz="1200" b="1" noProof="0">
                        <a:solidFill>
                          <a:srgbClr val="00B050"/>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vMerge="1">
                  <a:txBody>
                    <a:bodyPr/>
                    <a:lstStyle/>
                    <a:p>
                      <a:endParaRPr lang="en-GB" sz="1200" b="1" noProof="0">
                        <a:solidFill>
                          <a:srgbClr val="FFC000"/>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noProof="0"/>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991402">
                <a:tc rowSpan="2">
                  <a:txBody>
                    <a:bodyPr/>
                    <a:lstStyle/>
                    <a:p>
                      <a:pPr marL="0" algn="l" defTabSz="914400" rtl="0" eaLnBrk="1" latinLnBrk="0" hangingPunct="1">
                        <a:lnSpc>
                          <a:spcPts val="1400"/>
                        </a:lnSpc>
                        <a:spcBef>
                          <a:spcPts val="0"/>
                        </a:spcBef>
                        <a:spcAft>
                          <a:spcPts val="0"/>
                        </a:spcAft>
                      </a:pPr>
                      <a:r>
                        <a:rPr lang="en-GB" sz="1200" b="1" kern="1200">
                          <a:solidFill>
                            <a:schemeClr val="bg1"/>
                          </a:solidFill>
                          <a:latin typeface="+mn-lt"/>
                          <a:ea typeface="+mn-ea"/>
                          <a:cs typeface="+mn-cs"/>
                        </a:rPr>
                        <a:t>Access Pathways</a:t>
                      </a:r>
                    </a:p>
                  </a:txBody>
                  <a:tcPr marL="324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Post-MA early access pathways </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GB" sz="1200" b="0" noProof="0">
                          <a:solidFill>
                            <a:schemeClr val="tx1"/>
                          </a:solidFill>
                        </a:rPr>
                        <a:t>Well established reimbursed early access programme available on a cohort and named-patient basis after MA</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GB" sz="1200" b="0" noProof="0">
                          <a:solidFill>
                            <a:schemeClr val="tx1"/>
                          </a:solidFill>
                        </a:rPr>
                        <a:t>Early access programme with partial reimbursement; only available for individual applicants after MA</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0" noProof="0">
                          <a:solidFill>
                            <a:schemeClr val="tx1"/>
                          </a:solidFill>
                        </a:rPr>
                        <a:t>No reimbursed early access programme available after MA; only MNF-funded programs are available</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1211714">
                <a:tc vMerge="1">
                  <a:txBody>
                    <a:bodyPr/>
                    <a:lstStyle/>
                    <a:p>
                      <a:pPr marL="0" algn="l" defTabSz="914400" rtl="0" eaLnBrk="1" latinLnBrk="0" hangingPunct="1">
                        <a:lnSpc>
                          <a:spcPts val="1400"/>
                        </a:lnSpc>
                        <a:spcBef>
                          <a:spcPts val="0"/>
                        </a:spcBef>
                        <a:spcAft>
                          <a:spcPts val="0"/>
                        </a:spcAft>
                      </a:pPr>
                      <a:endParaRPr lang="en-GB" sz="1200" b="1" kern="1200">
                        <a:solidFill>
                          <a:schemeClr val="bg1"/>
                        </a:solidFill>
                        <a:latin typeface="+mn-lt"/>
                        <a:ea typeface="+mn-ea"/>
                        <a:cs typeface="+mn-cs"/>
                      </a:endParaRPr>
                    </a:p>
                  </a:txBody>
                  <a:tcPr marL="324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Specialised reimbursement / HTA pathways</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lang="en-US" sz="1200" b="0" noProof="0" dirty="0" err="1">
                          <a:solidFill>
                            <a:schemeClr val="tx1"/>
                          </a:solidFill>
                        </a:rPr>
                        <a:t>Specialised</a:t>
                      </a:r>
                      <a:r>
                        <a:rPr lang="en-US" sz="1200" b="0" noProof="0" dirty="0">
                          <a:solidFill>
                            <a:schemeClr val="tx1"/>
                          </a:solidFill>
                        </a:rPr>
                        <a:t> reimbursement / HTA pathway tailored to orphan products for fair and efficient access to treatment</a:t>
                      </a:r>
                      <a:endParaRPr lang="en-GB" sz="1200" b="0" i="0" noProof="0" dirty="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noProof="0" dirty="0">
                          <a:solidFill>
                            <a:schemeClr val="tx1"/>
                          </a:solidFill>
                        </a:rPr>
                        <a:t>Standard reimbursement/HTA pathway with the possibility of accelerated access to orphan products </a:t>
                      </a:r>
                      <a:endParaRPr lang="en-GB" sz="1200" b="0" noProof="0" dirty="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noProof="0" dirty="0">
                          <a:solidFill>
                            <a:schemeClr val="tx1"/>
                          </a:solidFill>
                        </a:rPr>
                        <a:t>No </a:t>
                      </a:r>
                      <a:r>
                        <a:rPr lang="en-US" sz="1200" b="0" noProof="0" dirty="0" err="1">
                          <a:solidFill>
                            <a:schemeClr val="tx1"/>
                          </a:solidFill>
                        </a:rPr>
                        <a:t>specialised</a:t>
                      </a:r>
                      <a:r>
                        <a:rPr lang="en-US" sz="1200" b="0" noProof="0" dirty="0">
                          <a:solidFill>
                            <a:schemeClr val="tx1"/>
                          </a:solidFill>
                        </a:rPr>
                        <a:t> reimbursement/ HTA pathway tailored for orphan products or orphan products are required to overcome additional hurdles to gain access</a:t>
                      </a:r>
                      <a:endParaRPr lang="en-GB" sz="1200" b="0" noProof="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712727"/>
            <a:ext cx="351293" cy="351293"/>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3</a:t>
            </a:r>
          </a:p>
        </p:txBody>
      </p:sp>
      <p:sp>
        <p:nvSpPr>
          <p:cNvPr id="9" name="Oval 8">
            <a:extLst>
              <a:ext uri="{FF2B5EF4-FFF2-40B4-BE49-F238E27FC236}">
                <a16:creationId xmlns:a16="http://schemas.microsoft.com/office/drawing/2014/main" id="{86E38CB8-3669-4D3B-BBBF-C903C7A74C0B}"/>
              </a:ext>
            </a:extLst>
          </p:cNvPr>
          <p:cNvSpPr/>
          <p:nvPr/>
        </p:nvSpPr>
        <p:spPr>
          <a:xfrm>
            <a:off x="535553" y="4677331"/>
            <a:ext cx="351293" cy="35129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4</a:t>
            </a:r>
          </a:p>
        </p:txBody>
      </p:sp>
      <p:grpSp>
        <p:nvGrpSpPr>
          <p:cNvPr id="31" name="Group 30">
            <a:extLst>
              <a:ext uri="{FF2B5EF4-FFF2-40B4-BE49-F238E27FC236}">
                <a16:creationId xmlns:a16="http://schemas.microsoft.com/office/drawing/2014/main" id="{F38F4509-8E77-4ED7-8D55-A6C234021AC6}"/>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2D82DE21-DE75-48C9-AB2F-51C6117A1EAF}"/>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A39A056A-63E4-414E-B2F8-69F19499ED46}"/>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B1E44173-94DC-46D7-90BE-E5DFEE9C35AD}"/>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254F81C3-442B-462D-9D31-5EF645EE4D7C}"/>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B6E1810A-1ADC-4627-B516-B29E949BF280}"/>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2C47B2A6-D802-4F36-A6AD-3F6842CB0686}"/>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FEFF492-F3A6-4123-B47E-FFFCD39AFE84}"/>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36565778-288F-48A5-A01F-CE0D0B074E6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57BC553D-181D-4A0F-A07E-EBB4C6F1BC71}"/>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020F28A3-BCE8-461E-BEBB-8F012F02BF5A}"/>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A74423EB-4F9F-45F5-9FF4-15DEA53A475D}"/>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9A3F4C7-8D4B-4302-B33F-2416DC5B5701}"/>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0558AA61-1392-416D-AFBE-C54DAB7332F7}"/>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A0FD7151-6B7F-4499-8828-7659E41B158E}"/>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14EA0508-21A3-4237-B357-91EE239AA29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9D8B5A29-C0BD-4271-9C41-3A4F94C96B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7642DB2-0D66-4C00-B96A-ACD1C73863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9990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8"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71869" y="6146798"/>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(3/3)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4010049344"/>
              </p:ext>
            </p:extLst>
          </p:nvPr>
        </p:nvGraphicFramePr>
        <p:xfrm>
          <a:off x="711199" y="1371600"/>
          <a:ext cx="11160000" cy="4516088"/>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1026000">
                  <a:extLst>
                    <a:ext uri="{9D8B030D-6E8A-4147-A177-3AD203B41FA5}">
                      <a16:colId xmlns:a16="http://schemas.microsoft.com/office/drawing/2014/main" val="963678977"/>
                    </a:ext>
                  </a:extLst>
                </a:gridCol>
                <a:gridCol w="1026000">
                  <a:extLst>
                    <a:ext uri="{9D8B030D-6E8A-4147-A177-3AD203B41FA5}">
                      <a16:colId xmlns:a16="http://schemas.microsoft.com/office/drawing/2014/main" val="3460433399"/>
                    </a:ext>
                  </a:extLst>
                </a:gridCol>
                <a:gridCol w="669276">
                  <a:extLst>
                    <a:ext uri="{9D8B030D-6E8A-4147-A177-3AD203B41FA5}">
                      <a16:colId xmlns:a16="http://schemas.microsoft.com/office/drawing/2014/main" val="198152746"/>
                    </a:ext>
                  </a:extLst>
                </a:gridCol>
                <a:gridCol w="1670724">
                  <a:extLst>
                    <a:ext uri="{9D8B030D-6E8A-4147-A177-3AD203B41FA5}">
                      <a16:colId xmlns:a16="http://schemas.microsoft.com/office/drawing/2014/main" val="3664143729"/>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11765">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8">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bg1"/>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44182892"/>
                  </a:ext>
                </a:extLst>
              </a:tr>
              <a:tr h="155883">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h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1187830">
                <a:tc rowSpan="7">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Access to treatment and care</a:t>
                      </a:r>
                    </a:p>
                  </a:txBody>
                  <a:tcPr marL="2880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gn="l" rtl="0" fontAlgn="ctr"/>
                      <a:r>
                        <a:rPr lang="en-US" sz="1200" b="1" u="none" strike="noStrike">
                          <a:solidFill>
                            <a:schemeClr val="tx1"/>
                          </a:solidFill>
                          <a:effectLst/>
                        </a:rPr>
                        <a:t>Treatment and care guideline recommendations</a:t>
                      </a:r>
                      <a:endParaRPr lang="en-US" sz="1200" b="1" i="0" u="none" strike="noStrike">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kern="1200" dirty="0">
                          <a:solidFill>
                            <a:schemeClr val="tx1"/>
                          </a:solidFill>
                          <a:latin typeface="+mn-lt"/>
                          <a:ea typeface="+mn-ea"/>
                          <a:cs typeface="+mn-cs"/>
                        </a:rPr>
                        <a:t>The country has adopted guidelines that provide treatment and care recommendations that reflect the most recent clinical consensus and evidence</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US" sz="1200" b="1">
                        <a:solidFill>
                          <a:schemeClr val="accent5"/>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kern="1200" dirty="0">
                          <a:solidFill>
                            <a:schemeClr val="tx1"/>
                          </a:solidFill>
                          <a:latin typeface="+mn-lt"/>
                          <a:ea typeface="+mn-ea"/>
                          <a:cs typeface="+mn-cs"/>
                        </a:rPr>
                        <a:t>The country has adopted guidelines that provide recommendations on care that reflect the most recent clinical consensus and evidence but not treatment</a:t>
                      </a:r>
                    </a:p>
                  </a:txBody>
                  <a:tcPr marL="72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kern="1200" dirty="0">
                          <a:solidFill>
                            <a:schemeClr val="tx1"/>
                          </a:solidFill>
                          <a:latin typeface="+mn-lt"/>
                          <a:ea typeface="+mn-ea"/>
                          <a:cs typeface="+mn-cs"/>
                        </a:rPr>
                        <a:t>The country has not adopted any guidelines and do not provide any treatment or care recommendations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374120">
                <a:tc vMerge="1">
                  <a:txBody>
                    <a:bodyPr/>
                    <a:lstStyle/>
                    <a:p>
                      <a:endParaRPr lang="en-GB"/>
                    </a:p>
                  </a:txBody>
                  <a:tcPr/>
                </a:tc>
                <a:tc rowSpan="3">
                  <a:txBody>
                    <a:bodyPr/>
                    <a:lstStyle/>
                    <a:p>
                      <a:pPr algn="ctr" rtl="0" fontAlgn="ctr"/>
                      <a:r>
                        <a:rPr lang="en-US" sz="1200" b="1" i="0" u="none" strike="noStrike" dirty="0">
                          <a:solidFill>
                            <a:schemeClr val="tx1"/>
                          </a:solidFill>
                          <a:effectLst/>
                          <a:latin typeface="Arial" panose="020B0604020202020204" pitchFamily="34" charset="0"/>
                        </a:rPr>
                        <a:t>Treatment availability</a:t>
                      </a:r>
                    </a:p>
                    <a:p>
                      <a:pPr algn="ctr" rtl="0" fontAlgn="ctr"/>
                      <a:r>
                        <a:rPr lang="en-US" sz="1200" b="0" i="1" u="none" strike="noStrike" dirty="0">
                          <a:solidFill>
                            <a:schemeClr val="tx1"/>
                          </a:solidFill>
                          <a:effectLst/>
                          <a:latin typeface="Arial" panose="020B0604020202020204" pitchFamily="34" charset="0"/>
                        </a:rPr>
                        <a:t>As of Jan-21</a:t>
                      </a:r>
                    </a:p>
                  </a:txBody>
                  <a:tcPr marL="45720" marR="45720" marT="0" marB="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en-US" sz="1200" b="1" i="0" u="none" strike="noStrike">
                          <a:solidFill>
                            <a:schemeClr val="tx1"/>
                          </a:solidFill>
                          <a:effectLst/>
                          <a:latin typeface="Arial" panose="020B0604020202020204" pitchFamily="34" charset="0"/>
                        </a:rPr>
                        <a:t>Spinraza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gridSpan="2">
                  <a:txBody>
                    <a:bodyPr/>
                    <a:lstStyle/>
                    <a:p>
                      <a:r>
                        <a:rPr lang="en-US" sz="1200" b="0" dirty="0">
                          <a:solidFill>
                            <a:schemeClr val="tx1"/>
                          </a:solidFill>
                        </a:rPr>
                        <a:t>Treatment is reimbursed and there are no access restrictions to the relevant regulatory label* </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200" b="0">
                          <a:solidFill>
                            <a:schemeClr val="tx1"/>
                          </a:solidFill>
                        </a:rPr>
                        <a:t>Treatment is reimbursed but there are access restrictions applied to the relevant regulatory label*</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en-US" sz="1200" b="0" dirty="0">
                          <a:solidFill>
                            <a:schemeClr val="tx1"/>
                          </a:solidFill>
                        </a:rPr>
                        <a:t>A negative reimbursement decision has been made resulting in no access for any indicated patients</a:t>
                      </a:r>
                      <a:endParaRPr lang="en-GB" sz="1200" b="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a:solidFill>
                            <a:schemeClr val="tx1"/>
                          </a:solidFill>
                          <a:effectLst/>
                          <a:latin typeface="Arial" panose="020B0604020202020204" pitchFamily="34" charset="0"/>
                        </a:rPr>
                        <a:t>Zolgensma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3356505"/>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dirty="0">
                          <a:solidFill>
                            <a:schemeClr val="tx1"/>
                          </a:solidFill>
                          <a:effectLst/>
                          <a:latin typeface="Arial" panose="020B0604020202020204" pitchFamily="34" charset="0"/>
                        </a:rPr>
                        <a:t>Evrysdi</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42375128"/>
                  </a:ext>
                </a:extLst>
              </a:tr>
              <a:tr h="257036">
                <a:tc vMerge="1">
                  <a:txBody>
                    <a:bodyPr/>
                    <a:lstStyle/>
                    <a:p>
                      <a:endParaRPr lang="en-GB"/>
                    </a:p>
                  </a:txBody>
                  <a:tcPr/>
                </a:tc>
                <a:tc rowSpan="2" gridSpan="2">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2" hMerge="1">
                  <a:txBody>
                    <a:bodyPr/>
                    <a:lstStyle/>
                    <a:p>
                      <a:endParaRPr lang="en-GB"/>
                    </a:p>
                  </a:txBody>
                  <a:tcPr/>
                </a:tc>
                <a:tc>
                  <a:txBody>
                    <a:bodyPr/>
                    <a:lstStyle/>
                    <a:p>
                      <a:r>
                        <a:rPr lang="en-GB" sz="1100" b="1" i="1" dirty="0">
                          <a:solidFill>
                            <a:schemeClr val="tx1"/>
                          </a:solidFill>
                        </a:rPr>
                        <a:t>Grey</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5">
                  <a:txBody>
                    <a:bodyPr/>
                    <a:lstStyle/>
                    <a:p>
                      <a:r>
                        <a:rPr lang="en-GB" sz="1200" b="0" dirty="0">
                          <a:solidFill>
                            <a:schemeClr val="tx1"/>
                          </a:solidFill>
                        </a:rPr>
                        <a:t>Product does not yet have marketing authorisation; or assessment ongoing/not yet completed</a:t>
                      </a: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846568263"/>
                  </a:ext>
                </a:extLst>
              </a:tr>
              <a:tr h="257036">
                <a:tc vMerge="1">
                  <a:txBody>
                    <a:bodyPr/>
                    <a:lstStyle/>
                    <a:p>
                      <a:endParaRPr lang="en-GB"/>
                    </a:p>
                  </a:txBody>
                  <a:tcPr/>
                </a:tc>
                <a:tc gridSpan="2" vMerge="1">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vMerge="1">
                  <a:txBody>
                    <a:bodyPr/>
                    <a:lstStyle/>
                    <a:p>
                      <a:endParaRPr lang="en-GB"/>
                    </a:p>
                  </a:txBody>
                  <a:tcPr/>
                </a:tc>
                <a:tc>
                  <a:txBody>
                    <a:bodyPr/>
                    <a:lstStyle/>
                    <a:p>
                      <a:r>
                        <a:rPr lang="en-GB" sz="1100" b="1" i="1" dirty="0">
                          <a:solidFill>
                            <a:schemeClr val="bg1"/>
                          </a:solidFill>
                        </a:rPr>
                        <a:t>Blue</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3AE"/>
                    </a:solidFill>
                  </a:tcPr>
                </a:tc>
                <a:tc gridSpan="5">
                  <a:txBody>
                    <a:bodyPr/>
                    <a:lstStyle/>
                    <a:p>
                      <a:r>
                        <a:rPr lang="en-US" sz="1200" b="0" dirty="0">
                          <a:solidFill>
                            <a:schemeClr val="tx1"/>
                          </a:solidFill>
                        </a:rPr>
                        <a:t>Treatment is reimbursed through a formally agreed early access program</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199024"/>
                  </a:ext>
                </a:extLst>
              </a:tr>
              <a:tr h="1113821">
                <a:tc v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200" b="1">
                        <a:solidFill>
                          <a:schemeClr val="bg1"/>
                        </a:solidFill>
                      </a:endParaRPr>
                    </a:p>
                  </a:txBody>
                  <a:tcPr marL="288000" marT="0" marB="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gridSpan="2">
                  <a:txBody>
                    <a:bodyPr/>
                    <a:lstStyle/>
                    <a:p>
                      <a:pPr algn="l" rtl="0" fontAlgn="ctr"/>
                      <a:r>
                        <a:rPr lang="en-US" sz="1200" b="1" i="0" u="none" strike="noStrike" dirty="0">
                          <a:solidFill>
                            <a:schemeClr val="tx1"/>
                          </a:solidFill>
                          <a:effectLst/>
                          <a:latin typeface="Arial" panose="020B0604020202020204" pitchFamily="34" charset="0"/>
                        </a:rPr>
                        <a:t>Selected care provisions</a:t>
                      </a: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and caregivers without major issues experienced to gain access to these services</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or caregivers but there are issues for patients to access the necessary care</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not reimbursed or limited for SMA patients or caregivers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5325821"/>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2" y="3768826"/>
            <a:ext cx="351293" cy="351293"/>
          </a:xfrm>
          <a:prstGeom prst="ellipse">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5</a:t>
            </a:r>
          </a:p>
        </p:txBody>
      </p:sp>
      <p:sp>
        <p:nvSpPr>
          <p:cNvPr id="9" name="Text Placeholder 14">
            <a:extLst>
              <a:ext uri="{FF2B5EF4-FFF2-40B4-BE49-F238E27FC236}">
                <a16:creationId xmlns:a16="http://schemas.microsoft.com/office/drawing/2014/main" id="{251BEC93-47B7-45F0-9517-B33CADEE4389}"/>
              </a:ext>
            </a:extLst>
          </p:cNvPr>
          <p:cNvSpPr txBox="1">
            <a:spLocks/>
          </p:cNvSpPr>
          <p:nvPr/>
        </p:nvSpPr>
        <p:spPr>
          <a:xfrm>
            <a:off x="711200" y="5835766"/>
            <a:ext cx="11145838" cy="588979"/>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300"/>
              </a:spcBef>
              <a:spcAft>
                <a:spcPts val="0"/>
              </a:spcAft>
              <a:buClrTx/>
              <a:buSzTx/>
              <a:buFontTx/>
              <a:buNone/>
              <a:tabLst/>
              <a:defRPr/>
            </a:pP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European Medicines Agency, </a:t>
            </a: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Spinal Muscular Atrophy</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10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Comparison to the relevant regulatory label will be made (EMA in most markets; national regulatory agencies in CH, UA, MD, RS) EMA approved labels for Spinraza and Zolgensma are included in the slide notes</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Treatment-related care will focus specifically on:</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(1)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Physiotherapy and rehabilitation therapies, </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(2)</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Home adaptation; and</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(3)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Financial patient/caregiver support</a:t>
            </a:r>
          </a:p>
        </p:txBody>
      </p:sp>
      <p:grpSp>
        <p:nvGrpSpPr>
          <p:cNvPr id="29" name="Group 28">
            <a:extLst>
              <a:ext uri="{FF2B5EF4-FFF2-40B4-BE49-F238E27FC236}">
                <a16:creationId xmlns:a16="http://schemas.microsoft.com/office/drawing/2014/main" id="{64DC7F84-CEB8-49B0-B3CC-D8BF3D31E85C}"/>
              </a:ext>
            </a:extLst>
          </p:cNvPr>
          <p:cNvGrpSpPr/>
          <p:nvPr/>
        </p:nvGrpSpPr>
        <p:grpSpPr>
          <a:xfrm>
            <a:off x="612292" y="6134319"/>
            <a:ext cx="8435032" cy="844627"/>
            <a:chOff x="612292" y="6134319"/>
            <a:chExt cx="8435032" cy="844627"/>
          </a:xfrm>
        </p:grpSpPr>
        <p:grpSp>
          <p:nvGrpSpPr>
            <p:cNvPr id="31" name="Group 30">
              <a:extLst>
                <a:ext uri="{FF2B5EF4-FFF2-40B4-BE49-F238E27FC236}">
                  <a16:creationId xmlns:a16="http://schemas.microsoft.com/office/drawing/2014/main" id="{E06A7F03-818D-4DD4-AF39-FA466040339F}"/>
                </a:ext>
              </a:extLst>
            </p:cNvPr>
            <p:cNvGrpSpPr/>
            <p:nvPr/>
          </p:nvGrpSpPr>
          <p:grpSpPr>
            <a:xfrm>
              <a:off x="612292" y="6134319"/>
              <a:ext cx="8435032" cy="659678"/>
              <a:chOff x="612292" y="6134319"/>
              <a:chExt cx="8435032" cy="659678"/>
            </a:xfrm>
          </p:grpSpPr>
          <p:sp>
            <p:nvSpPr>
              <p:cNvPr id="35" name="Text Placeholder 3">
                <a:extLst>
                  <a:ext uri="{FF2B5EF4-FFF2-40B4-BE49-F238E27FC236}">
                    <a16:creationId xmlns:a16="http://schemas.microsoft.com/office/drawing/2014/main" id="{0FFB101D-22A0-40D2-A48B-39F168DB245F}"/>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6" name="Rectangle 35">
                <a:extLst>
                  <a:ext uri="{FF2B5EF4-FFF2-40B4-BE49-F238E27FC236}">
                    <a16:creationId xmlns:a16="http://schemas.microsoft.com/office/drawing/2014/main" id="{B9172746-F7AB-492D-8A51-441F8A7C8E54}"/>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1A10ECB7-EF78-4CB1-8A37-2F2DE24F1420}"/>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82F8E995-3C88-42AA-BFB7-27CF2A2C310F}"/>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EEF18E60-2AB2-4668-AC1A-A3F7FB7B6D9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0" name="Rectangle 39">
                <a:extLst>
                  <a:ext uri="{FF2B5EF4-FFF2-40B4-BE49-F238E27FC236}">
                    <a16:creationId xmlns:a16="http://schemas.microsoft.com/office/drawing/2014/main" id="{09455B08-DBC9-4913-B8F5-99A437A207EF}"/>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09A5353F-43C7-40BE-81A2-5504A3978ECD}"/>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2C94FD1A-9C72-4B03-8E51-5CDD8A95FC6F}"/>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D9314CFE-823F-469E-BD58-9548831BF47C}"/>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7AFD45F0-CBD3-4E4F-A9D4-CE74A1057E71}"/>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1A3F3F1C-BB83-416A-B1C7-B1FA9D74F84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805492F0-7D42-4FA0-B5F4-6010821E7353}"/>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C9E569A0-A693-4780-9FC6-F1CD6A9C32E6}"/>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2" name="Rectangle 31">
              <a:extLst>
                <a:ext uri="{FF2B5EF4-FFF2-40B4-BE49-F238E27FC236}">
                  <a16:creationId xmlns:a16="http://schemas.microsoft.com/office/drawing/2014/main" id="{6CD2F04D-90D4-4DA1-AB66-9A6412A8DC06}"/>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3" name="Graphic 32" descr="Map with pin">
              <a:extLst>
                <a:ext uri="{FF2B5EF4-FFF2-40B4-BE49-F238E27FC236}">
                  <a16:creationId xmlns:a16="http://schemas.microsoft.com/office/drawing/2014/main" id="{6769511F-EB9D-45AB-AA66-B7AA865B6B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4" name="Graphic 33" descr="DNA">
              <a:extLst>
                <a:ext uri="{FF2B5EF4-FFF2-40B4-BE49-F238E27FC236}">
                  <a16:creationId xmlns:a16="http://schemas.microsoft.com/office/drawing/2014/main" id="{47751E3C-09E7-4FA8-A83A-55263AFB82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133164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5074FDC-A435-41A0-9679-5F0AF543E81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2"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35074FDC-A435-41A0-9679-5F0AF543E81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CCEBF3A9-50F1-4E17-854F-653798C7F92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E1ADF865-47ED-44A0-9D20-FBBA0D3293EF}"/>
              </a:ext>
            </a:extLst>
          </p:cNvPr>
          <p:cNvSpPr>
            <a:spLocks noGrp="1"/>
          </p:cNvSpPr>
          <p:nvPr>
            <p:ph type="title"/>
          </p:nvPr>
        </p:nvSpPr>
        <p:spPr/>
        <p:txBody>
          <a:bodyPr vert="horz"/>
          <a:lstStyle/>
          <a:p>
            <a:r>
              <a:rPr lang="en-US"/>
              <a:t>Summary of key information: Ireland</a:t>
            </a:r>
          </a:p>
        </p:txBody>
      </p:sp>
      <p:graphicFrame>
        <p:nvGraphicFramePr>
          <p:cNvPr id="7" name="Table 6">
            <a:extLst>
              <a:ext uri="{FF2B5EF4-FFF2-40B4-BE49-F238E27FC236}">
                <a16:creationId xmlns:a16="http://schemas.microsoft.com/office/drawing/2014/main" id="{F6BA28B9-286B-4CAA-82C7-776EFBCE6CB4}"/>
              </a:ext>
            </a:extLst>
          </p:cNvPr>
          <p:cNvGraphicFramePr>
            <a:graphicFrameLocks noGrp="1"/>
          </p:cNvGraphicFramePr>
          <p:nvPr>
            <p:extLst>
              <p:ext uri="{D42A27DB-BD31-4B8C-83A1-F6EECF244321}">
                <p14:modId xmlns:p14="http://schemas.microsoft.com/office/powerpoint/2010/main" val="774767560"/>
              </p:ext>
            </p:extLst>
          </p:nvPr>
        </p:nvGraphicFramePr>
        <p:xfrm>
          <a:off x="711199" y="875248"/>
          <a:ext cx="11257214" cy="53578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503383727"/>
                    </a:ext>
                  </a:extLst>
                </a:gridCol>
                <a:gridCol w="1208085">
                  <a:extLst>
                    <a:ext uri="{9D8B030D-6E8A-4147-A177-3AD203B41FA5}">
                      <a16:colId xmlns:a16="http://schemas.microsoft.com/office/drawing/2014/main" val="2924457438"/>
                    </a:ext>
                  </a:extLst>
                </a:gridCol>
                <a:gridCol w="5919915">
                  <a:extLst>
                    <a:ext uri="{9D8B030D-6E8A-4147-A177-3AD203B41FA5}">
                      <a16:colId xmlns:a16="http://schemas.microsoft.com/office/drawing/2014/main" val="1107795009"/>
                    </a:ext>
                  </a:extLst>
                </a:gridCol>
                <a:gridCol w="1214508">
                  <a:extLst>
                    <a:ext uri="{9D8B030D-6E8A-4147-A177-3AD203B41FA5}">
                      <a16:colId xmlns:a16="http://schemas.microsoft.com/office/drawing/2014/main" val="3094829288"/>
                    </a:ext>
                  </a:extLst>
                </a:gridCol>
                <a:gridCol w="981492">
                  <a:extLst>
                    <a:ext uri="{9D8B030D-6E8A-4147-A177-3AD203B41FA5}">
                      <a16:colId xmlns:a16="http://schemas.microsoft.com/office/drawing/2014/main" val="3724992773"/>
                    </a:ext>
                  </a:extLst>
                </a:gridCol>
                <a:gridCol w="339028">
                  <a:extLst>
                    <a:ext uri="{9D8B030D-6E8A-4147-A177-3AD203B41FA5}">
                      <a16:colId xmlns:a16="http://schemas.microsoft.com/office/drawing/2014/main" val="2565063402"/>
                    </a:ext>
                  </a:extLst>
                </a:gridCol>
                <a:gridCol w="341906">
                  <a:extLst>
                    <a:ext uri="{9D8B030D-6E8A-4147-A177-3AD203B41FA5}">
                      <a16:colId xmlns:a16="http://schemas.microsoft.com/office/drawing/2014/main" val="3169032153"/>
                    </a:ext>
                  </a:extLst>
                </a:gridCol>
                <a:gridCol w="1044000">
                  <a:extLst>
                    <a:ext uri="{9D8B030D-6E8A-4147-A177-3AD203B41FA5}">
                      <a16:colId xmlns:a16="http://schemas.microsoft.com/office/drawing/2014/main" val="3435888246"/>
                    </a:ext>
                  </a:extLst>
                </a:gridCol>
              </a:tblGrid>
              <a:tr h="292306">
                <a:tc gridSpan="2">
                  <a:txBody>
                    <a:bodyPr/>
                    <a:lstStyle/>
                    <a:p>
                      <a:r>
                        <a:rPr lang="en-US" sz="1400">
                          <a:solidFill>
                            <a:schemeClr val="tx1"/>
                          </a:solidFill>
                        </a:rPr>
                        <a:t>Areas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200"/>
                    </a:p>
                  </a:txBody>
                  <a:tcPr/>
                </a:tc>
                <a:tc>
                  <a:txBody>
                    <a:bodyPr/>
                    <a:lstStyle/>
                    <a:p>
                      <a:r>
                        <a:rPr lang="en-US" sz="1400">
                          <a:solidFill>
                            <a:schemeClr val="tx1"/>
                          </a:solidFill>
                        </a:rPr>
                        <a:t>Summary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r>
                        <a:rPr lang="en-US" sz="1400">
                          <a:solidFill>
                            <a:schemeClr val="tx1"/>
                          </a:solidFill>
                        </a:rPr>
                        <a:t>Metric Status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US"/>
                    </a:p>
                  </a:txBody>
                  <a:tcPr/>
                </a:tc>
                <a:tc gridSpan="2">
                  <a:txBody>
                    <a:bodyPr/>
                    <a:lstStyle/>
                    <a:p>
                      <a:pPr algn="ctr"/>
                      <a:r>
                        <a:rPr lang="en-US" sz="1400">
                          <a:solidFill>
                            <a:schemeClr val="tx1"/>
                          </a:solidFill>
                        </a:rPr>
                        <a:t>Variation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60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84971697"/>
                  </a:ext>
                </a:extLst>
              </a:tr>
              <a:tr h="350767">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r>
                        <a:rPr lang="en-US" sz="1200" b="1"/>
                        <a:t>Political leadership &amp; policy</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indent="-171450">
                        <a:buFont typeface="Arial" panose="020B0604020202020204" pitchFamily="34" charset="0"/>
                        <a:buChar char="•"/>
                      </a:pPr>
                      <a:r>
                        <a:rPr lang="en-US" sz="1200" dirty="0"/>
                        <a:t>There is no national strategy dedicated to SMA but it is indirectly covered by the National Rare Disease Plan for Ireland. </a:t>
                      </a:r>
                    </a:p>
                    <a:p>
                      <a:pPr marL="171450" indent="-171450">
                        <a:buFont typeface="Arial" panose="020B0604020202020204" pitchFamily="34" charset="0"/>
                        <a:buChar char="•"/>
                      </a:pPr>
                      <a:r>
                        <a:rPr lang="en-US" sz="1200" dirty="0"/>
                        <a:t>Established in 2019, SMA Ireland is a voluntary organization committed to raising awareness of SMA and campaigning for equitable access to treatment.</a:t>
                      </a:r>
                    </a:p>
                  </a:txBody>
                  <a:tcPr marT="36000" marB="36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National strategies for rare / genetic disorders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46774863"/>
                  </a:ext>
                </a:extLst>
              </a:tr>
              <a:tr h="419816">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Patient organisations and advocacy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4356645"/>
                  </a:ext>
                </a:extLst>
              </a:tr>
              <a:tr h="321537">
                <a:tc rowSpan="3">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3">
                  <a:txBody>
                    <a:bodyPr/>
                    <a:lstStyle/>
                    <a:p>
                      <a:r>
                        <a:rPr lang="en-US" sz="1200" b="1"/>
                        <a:t>Healthcare system preparedness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3">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Literature studies of prevalence of SMA in Ireland are sparse in number and largely outdated. The UK SMA registry is also set-up for Irish patients but a breakdown of the national epidemiology is not available and the extent to which Irish treatment centres participates in submitting patients to the registry unclear.</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Ireland has 0.41 centers of excellence per million population. </a:t>
                      </a:r>
                    </a:p>
                  </a:txBody>
                  <a:tcPr marT="36000" marB="36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Epidemiology Estimate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0890321"/>
                  </a:ext>
                </a:extLst>
              </a:tr>
              <a:tr h="321537">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363" rtl="0" eaLnBrk="1" fontAlgn="ctr" latinLnBrk="0" hangingPunct="1">
                        <a:lnSpc>
                          <a:spcPct val="100000"/>
                        </a:lnSpc>
                        <a:spcBef>
                          <a:spcPts val="0"/>
                        </a:spcBef>
                        <a:spcAft>
                          <a:spcPts val="0"/>
                        </a:spcAft>
                        <a:buClrTx/>
                        <a:buSzTx/>
                        <a:buFontTx/>
                        <a:buNone/>
                        <a:tabLst/>
                        <a:defRPr/>
                      </a:pPr>
                      <a:r>
                        <a:rPr lang="en-US" sz="1200" b="0" u="none" strike="noStrike">
                          <a:solidFill>
                            <a:schemeClr val="tx1"/>
                          </a:solidFill>
                          <a:effectLst/>
                        </a:rPr>
                        <a:t>National SMA patient registry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93851346"/>
                  </a:ext>
                </a:extLst>
              </a:tr>
              <a:tr h="321537">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363" rtl="0" eaLnBrk="1" fontAlgn="ctr" latinLnBrk="0" hangingPunct="1">
                        <a:lnSpc>
                          <a:spcPct val="100000"/>
                        </a:lnSpc>
                        <a:spcBef>
                          <a:spcPts val="0"/>
                        </a:spcBef>
                        <a:spcAft>
                          <a:spcPts val="0"/>
                        </a:spcAft>
                        <a:buClrTx/>
                        <a:buSzTx/>
                        <a:buFontTx/>
                        <a:buNone/>
                        <a:tabLst/>
                        <a:defRPr/>
                      </a:pPr>
                      <a:r>
                        <a:rPr lang="en-US" sz="1200" b="0" u="none" strike="noStrike">
                          <a:solidFill>
                            <a:schemeClr val="tx1"/>
                          </a:solidFill>
                          <a:effectLst/>
                        </a:rPr>
                        <a:t>Infrastructure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92206843"/>
                  </a:ext>
                </a:extLst>
              </a:tr>
              <a:tr h="595200">
                <a:tc>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1"/>
                        <a:t>Diagnosis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There is a national Newborn bloodspot screening</a:t>
                      </a:r>
                      <a:r>
                        <a:rPr lang="en-US" sz="1200" b="0" i="0" u="none" strike="noStrike" kern="1200" cap="none" spc="0" normalizeH="0" baseline="0" noProof="0" dirty="0">
                          <a:ln>
                            <a:noFill/>
                          </a:ln>
                          <a:solidFill>
                            <a:srgbClr val="404040"/>
                          </a:solidFill>
                          <a:effectLst/>
                          <a:uLnTx/>
                          <a:uFillTx/>
                          <a:latin typeface="+mn-lt"/>
                          <a:ea typeface="+mn-ea"/>
                          <a:cs typeface="+mn-cs"/>
                        </a:rPr>
                        <a:t> program</a:t>
                      </a:r>
                      <a:r>
                        <a:rPr kumimoji="0" lang="en-US" sz="1200" b="0" i="0" u="none" strike="noStrike" kern="1200" cap="none" spc="0" normalizeH="0" baseline="0" noProof="0" dirty="0">
                          <a:ln>
                            <a:noFill/>
                          </a:ln>
                          <a:solidFill>
                            <a:srgbClr val="404040"/>
                          </a:solidFill>
                          <a:effectLst/>
                          <a:uLnTx/>
                          <a:uFillTx/>
                          <a:latin typeface="+mn-lt"/>
                          <a:ea typeface="+mn-ea"/>
                          <a:cs typeface="+mn-cs"/>
                        </a:rPr>
                        <a:t> in Ireland which screens for eight conditions. SMA is not included in the program and no planned SMA screening pilots were identified.</a:t>
                      </a:r>
                      <a:r>
                        <a:rPr lang="en-US" sz="1200" b="0" i="0" u="none" strike="noStrike" kern="1200" cap="none" spc="0" normalizeH="0" baseline="0" noProof="0" dirty="0">
                          <a:ln>
                            <a:noFill/>
                          </a:ln>
                          <a:solidFill>
                            <a:srgbClr val="404040"/>
                          </a:solidFill>
                          <a:effectLst/>
                          <a:uLnTx/>
                          <a:uFillTx/>
                          <a:latin typeface="+mn-lt"/>
                          <a:ea typeface="+mn-ea"/>
                          <a:cs typeface="+mn-cs"/>
                        </a:rPr>
                        <a:t> </a:t>
                      </a: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txBody>
                  <a:tcPr marT="36000" marB="36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indent="0" algn="r">
                        <a:spcBef>
                          <a:spcPts val="600"/>
                        </a:spcBef>
                        <a:buFont typeface="Arial" panose="020B0604020202020204" pitchFamily="34" charset="0"/>
                        <a:buNone/>
                      </a:pPr>
                      <a:r>
                        <a:rPr lang="en-GB" sz="1200" b="0" u="none" strike="noStrike" kern="1200">
                          <a:solidFill>
                            <a:schemeClr val="tx1"/>
                          </a:solidFill>
                          <a:effectLst/>
                          <a:latin typeface="+mn-lt"/>
                          <a:ea typeface="+mn-ea"/>
                          <a:cs typeface="+mn-cs"/>
                        </a:rPr>
                        <a:t>Efficiency of diagnostic pathway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14328270"/>
                  </a:ext>
                </a:extLst>
              </a:tr>
              <a:tr h="350767">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r>
                        <a:rPr lang="en-US" sz="1200" b="1"/>
                        <a:t>Access Pathways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In Ireland, early access can be granted to certain clinical trial therapies where physicians accept full responsibility to meet the needs of individual patients.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The Rare Disease Technology Review Committee assesses new products for rare diseases.</a:t>
                      </a:r>
                    </a:p>
                  </a:txBody>
                  <a:tcPr marT="36000" marB="36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a:solidFill>
                            <a:schemeClr val="tx1"/>
                          </a:solidFill>
                          <a:effectLst/>
                          <a:latin typeface="+mn-lt"/>
                          <a:ea typeface="+mn-ea"/>
                          <a:cs typeface="+mn-cs"/>
                        </a:rPr>
                        <a:t>Post-MA early access pathways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77650587"/>
                  </a:ext>
                </a:extLst>
              </a:tr>
              <a:tr h="419816">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i="0" u="none" strike="noStrike">
                          <a:solidFill>
                            <a:schemeClr val="tx1"/>
                          </a:solidFill>
                          <a:effectLst/>
                          <a:latin typeface="Arial" panose="020B0604020202020204" pitchFamily="34" charset="0"/>
                        </a:rPr>
                        <a:t>Specialised reimbursement/ HTA pathways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64738609"/>
                  </a:ext>
                </a:extLst>
              </a:tr>
              <a:tr h="350767">
                <a:tc rowSpan="5">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rowSpan="5">
                  <a:txBody>
                    <a:bodyPr/>
                    <a:lstStyle/>
                    <a:p>
                      <a:r>
                        <a:rPr lang="en-US" sz="1200" b="1">
                          <a:solidFill>
                            <a:schemeClr val="tx1">
                              <a:lumMod val="50000"/>
                            </a:schemeClr>
                          </a:solidFill>
                        </a:rPr>
                        <a:t>Access to treatment and care</a:t>
                      </a:r>
                      <a:endParaRPr lang="en-US" sz="1200" b="1" dirty="0">
                        <a:solidFill>
                          <a:schemeClr val="tx1">
                            <a:lumMod val="50000"/>
                          </a:schemeClr>
                        </a:solidFill>
                      </a:endParaRP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rowSpan="5">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Treatment guidelines are currently based on international agreed Standard of Care guidelines for SMA, updated in 2017</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Spinraza was made available for reimbursement in patients with SMA type I, II and III up to 18 years old on June 2019.</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A final reimbursement decision has not yet been made for Zolgensma but the </a:t>
                      </a:r>
                      <a:r>
                        <a:rPr kumimoji="0" lang="en-US" sz="1200" b="0" i="0" u="none" strike="noStrike" kern="1200" cap="none" spc="0" normalizeH="0" baseline="0" noProof="0" dirty="0" err="1">
                          <a:ln>
                            <a:noFill/>
                          </a:ln>
                          <a:solidFill>
                            <a:srgbClr val="404040"/>
                          </a:solidFill>
                          <a:effectLst/>
                          <a:uLnTx/>
                          <a:uFillTx/>
                          <a:latin typeface="+mn-lt"/>
                          <a:ea typeface="+mn-ea"/>
                          <a:cs typeface="+mn-cs"/>
                        </a:rPr>
                        <a:t>NCPE</a:t>
                      </a:r>
                      <a:r>
                        <a:rPr kumimoji="0" lang="en-US" sz="1200" b="0" i="0" u="none" strike="noStrike" kern="1200" cap="none" spc="0" normalizeH="0" baseline="0" noProof="0" dirty="0">
                          <a:ln>
                            <a:noFill/>
                          </a:ln>
                          <a:solidFill>
                            <a:srgbClr val="404040"/>
                          </a:solidFill>
                          <a:effectLst/>
                          <a:uLnTx/>
                          <a:uFillTx/>
                          <a:latin typeface="+mn-lt"/>
                          <a:ea typeface="+mn-ea"/>
                          <a:cs typeface="+mn-cs"/>
                        </a:rPr>
                        <a:t> has recommended that Zolgensma is not considered for reimbursement based on the joint HTA conducted through the BeNeLuxA initiative</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The </a:t>
                      </a:r>
                      <a:r>
                        <a:rPr kumimoji="0" lang="en-US" sz="1200" b="0" i="0" u="none" strike="noStrike" kern="1200" cap="none" spc="0" normalizeH="0" baseline="0" noProof="0" dirty="0" err="1">
                          <a:ln>
                            <a:noFill/>
                          </a:ln>
                          <a:solidFill>
                            <a:srgbClr val="404040"/>
                          </a:solidFill>
                          <a:effectLst/>
                          <a:uLnTx/>
                          <a:uFillTx/>
                          <a:latin typeface="+mn-lt"/>
                          <a:ea typeface="+mn-ea"/>
                          <a:cs typeface="+mn-cs"/>
                        </a:rPr>
                        <a:t>NCPE</a:t>
                      </a:r>
                      <a:r>
                        <a:rPr kumimoji="0" lang="en-US" sz="1200" b="0" i="0" u="none" strike="noStrike" kern="1200" cap="none" spc="0" normalizeH="0" baseline="0" noProof="0" dirty="0">
                          <a:ln>
                            <a:noFill/>
                          </a:ln>
                          <a:solidFill>
                            <a:srgbClr val="404040"/>
                          </a:solidFill>
                          <a:effectLst/>
                          <a:uLnTx/>
                          <a:uFillTx/>
                          <a:latin typeface="+mn-lt"/>
                          <a:ea typeface="+mn-ea"/>
                          <a:cs typeface="+mn-cs"/>
                        </a:rPr>
                        <a:t> is awaiting an HTA submission before a full HTA commences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Families affected by SMA are entitled to a range of government financial support.</a:t>
                      </a:r>
                    </a:p>
                  </a:txBody>
                  <a:tcPr marT="36000" marB="36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gridSpan="2">
                  <a:txBody>
                    <a:bodyPr/>
                    <a:lstStyle/>
                    <a:p>
                      <a:pPr algn="r" rtl="0" fontAlgn="ctr"/>
                      <a:r>
                        <a:rPr lang="en-US" sz="1200" b="0" i="0" u="none" strike="noStrike" kern="1200" dirty="0">
                          <a:solidFill>
                            <a:schemeClr val="tx1"/>
                          </a:solidFill>
                          <a:effectLst/>
                          <a:latin typeface="Arial" panose="020B0604020202020204" pitchFamily="34" charset="0"/>
                          <a:ea typeface="+mn-ea"/>
                          <a:cs typeface="+mn-cs"/>
                        </a:rPr>
                        <a:t>Availability of treatment and care guidelines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22613971"/>
                  </a:ext>
                </a:extLst>
              </a:tr>
              <a:tr h="321537">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marL="0" indent="0" algn="r" defTabSz="914363" rtl="0" eaLnBrk="1" fontAlgn="ctr" latinLnBrk="0" hangingPunct="1">
                        <a:spcBef>
                          <a:spcPts val="600"/>
                        </a:spcBef>
                        <a:buFont typeface="Arial" panose="020B0604020202020204" pitchFamily="34" charset="0"/>
                        <a:buNone/>
                      </a:pPr>
                      <a:r>
                        <a:rPr lang="en-US" sz="1200" b="0" u="none" strike="noStrike" kern="1200">
                          <a:solidFill>
                            <a:schemeClr val="tx1"/>
                          </a:solidFill>
                          <a:effectLst/>
                          <a:latin typeface="+mn-lt"/>
                          <a:ea typeface="+mn-ea"/>
                          <a:cs typeface="+mn-cs"/>
                        </a:rPr>
                        <a:t>Treatment availability</a:t>
                      </a:r>
                    </a:p>
                  </a:txBody>
                  <a:tcPr marL="36000" marR="108000" marT="0" marB="0"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Arial" panose="020B0604020202020204" pitchFamily="34" charset="0"/>
                          <a:ea typeface="+mn-ea"/>
                          <a:cs typeface="+mn-cs"/>
                        </a:rPr>
                        <a:t>Spinraza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13710742"/>
                  </a:ext>
                </a:extLst>
              </a:tr>
              <a:tr h="32153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r" defTabSz="914363" rtl="0" eaLnBrk="1" fontAlgn="ctr" latinLnBrk="0" hangingPunct="1">
                        <a:spcBef>
                          <a:spcPts val="600"/>
                        </a:spcBef>
                        <a:buFont typeface="Arial" panose="020B0604020202020204" pitchFamily="34" charset="0"/>
                        <a:buNone/>
                      </a:pPr>
                      <a:r>
                        <a:rPr lang="en-US" sz="1200" b="0" i="1" u="none" strike="noStrike" kern="1200" dirty="0">
                          <a:solidFill>
                            <a:schemeClr val="tx1"/>
                          </a:solidFill>
                          <a:effectLst/>
                          <a:latin typeface="Arial" panose="020B0604020202020204" pitchFamily="34" charset="0"/>
                          <a:ea typeface="+mn-ea"/>
                          <a:cs typeface="+mn-cs"/>
                        </a:rPr>
                        <a:t>Zolgensma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68099995"/>
                  </a:ext>
                </a:extLst>
              </a:tr>
              <a:tr h="32153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r" defTabSz="914363" rtl="0" eaLnBrk="1" fontAlgn="ctr" latinLnBrk="0" hangingPunct="1">
                        <a:spcBef>
                          <a:spcPts val="600"/>
                        </a:spcBef>
                        <a:buFont typeface="Arial" panose="020B0604020202020204" pitchFamily="34" charset="0"/>
                        <a:buNone/>
                      </a:pPr>
                      <a:r>
                        <a:rPr lang="en-US" sz="1200" b="0" i="1" u="none" strike="noStrike" kern="1200" dirty="0">
                          <a:solidFill>
                            <a:schemeClr val="tx1"/>
                          </a:solidFill>
                          <a:effectLst/>
                          <a:latin typeface="Arial" panose="020B0604020202020204" pitchFamily="34" charset="0"/>
                          <a:ea typeface="+mn-ea"/>
                          <a:cs typeface="+mn-cs"/>
                        </a:rPr>
                        <a:t>Evrysdi</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200" b="0" i="0" u="none" strike="noStrike" kern="1200" cap="none" spc="0" normalizeH="0" baseline="0" noProof="0">
                        <a:ln w="3175">
                          <a:solidFill>
                            <a:srgbClr val="404040"/>
                          </a:solidFill>
                        </a:ln>
                        <a:solidFill>
                          <a:srgbClr val="FFFFFF"/>
                        </a:solidFill>
                        <a:effectLst/>
                        <a:uLnTx/>
                        <a:uFillTx/>
                        <a:latin typeface="Arial"/>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48992349"/>
                  </a:ext>
                </a:extLst>
              </a:tr>
              <a:tr h="429560">
                <a:tc vMerge="1">
                  <a:txBody>
                    <a:bodyPr/>
                    <a:lstStyle/>
                    <a:p>
                      <a:endParaRPr lang="en-US"/>
                    </a:p>
                  </a:txBody>
                  <a:tcPr>
                    <a:lnT w="12700" cap="flat" cmpd="sng" algn="ctr">
                      <a:solidFill>
                        <a:schemeClr val="bg1"/>
                      </a:solidFill>
                      <a:prstDash val="solid"/>
                      <a:round/>
                      <a:headEnd type="none" w="med" len="med"/>
                      <a:tailEnd type="none" w="med" len="med"/>
                    </a:lnT>
                  </a:tcPr>
                </a:tc>
                <a:tc vMerge="1">
                  <a:txBody>
                    <a:bodyPr/>
                    <a:lstStyle/>
                    <a:p>
                      <a:endParaRPr lang="en-US"/>
                    </a:p>
                  </a:txBody>
                  <a:tcPr>
                    <a:lnT w="12700" cmpd="sng">
                      <a:noFill/>
                    </a:lnT>
                  </a:tcPr>
                </a:tc>
                <a:tc vMerge="1">
                  <a:txBody>
                    <a:bodyPr/>
                    <a:lstStyle/>
                    <a:p>
                      <a:endParaRPr lang="en-US"/>
                    </a:p>
                  </a:txBody>
                  <a:tcPr>
                    <a:lnT w="12700" cmpd="sng">
                      <a:noFill/>
                    </a:lnT>
                  </a:tcPr>
                </a:tc>
                <a:tc gridSpan="2">
                  <a:txBody>
                    <a:bodyPr/>
                    <a:lstStyle/>
                    <a:p>
                      <a:pPr algn="r" rtl="0" fontAlgn="ctr"/>
                      <a:r>
                        <a:rPr lang="en-US" sz="1200" b="0" i="0" u="none" strike="noStrike" dirty="0">
                          <a:solidFill>
                            <a:schemeClr val="tx1"/>
                          </a:solidFill>
                          <a:effectLst/>
                          <a:latin typeface="Arial" panose="020B0604020202020204" pitchFamily="34" charset="0"/>
                        </a:rPr>
                        <a:t>Selected care provisions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GB"/>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dirty="0">
                          <a:ln>
                            <a:noFill/>
                          </a:ln>
                          <a:solidFill>
                            <a:srgbClr val="404040"/>
                          </a:solidFill>
                          <a:effectLst/>
                          <a:uLnTx/>
                          <a:uFillTx/>
                          <a:latin typeface="Arial"/>
                          <a:ea typeface="+mn-ea"/>
                          <a:cs typeface="+mn-cs"/>
                        </a:rPr>
                        <a:t>Varies by severity</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31454402"/>
                  </a:ext>
                </a:extLst>
              </a:tr>
            </a:tbl>
          </a:graphicData>
        </a:graphic>
      </p:graphicFrame>
      <p:sp>
        <p:nvSpPr>
          <p:cNvPr id="4" name="Rectangle 3">
            <a:extLst>
              <a:ext uri="{FF2B5EF4-FFF2-40B4-BE49-F238E27FC236}">
                <a16:creationId xmlns:a16="http://schemas.microsoft.com/office/drawing/2014/main" id="{DBFB3E85-4420-4607-AE53-3ADB5D569333}"/>
              </a:ext>
            </a:extLst>
          </p:cNvPr>
          <p:cNvSpPr/>
          <p:nvPr/>
        </p:nvSpPr>
        <p:spPr>
          <a:xfrm>
            <a:off x="0"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DD7DE261-4FEE-4650-831C-8D395302BD73}"/>
              </a:ext>
            </a:extLst>
          </p:cNvPr>
          <p:cNvSpPr/>
          <p:nvPr/>
        </p:nvSpPr>
        <p:spPr>
          <a:xfrm>
            <a:off x="0" y="2254313"/>
            <a:ext cx="144000" cy="96083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0F904FC4-0B2B-415A-90B8-9D46D4BB998E}"/>
              </a:ext>
            </a:extLst>
          </p:cNvPr>
          <p:cNvSpPr/>
          <p:nvPr/>
        </p:nvSpPr>
        <p:spPr>
          <a:xfrm>
            <a:off x="0" y="3222917"/>
            <a:ext cx="144000" cy="612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F79821F-0B57-4E2D-B342-236A07918CE0}"/>
              </a:ext>
            </a:extLst>
          </p:cNvPr>
          <p:cNvSpPr/>
          <p:nvPr/>
        </p:nvSpPr>
        <p:spPr>
          <a:xfrm>
            <a:off x="0" y="3842686"/>
            <a:ext cx="144000" cy="684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0B672CFD-7CF2-4FF8-ACB8-6E860206B349}"/>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Oval 14">
            <a:extLst>
              <a:ext uri="{FF2B5EF4-FFF2-40B4-BE49-F238E27FC236}">
                <a16:creationId xmlns:a16="http://schemas.microsoft.com/office/drawing/2014/main" id="{A2F8685C-21A9-4E4E-AF64-C31E6112822D}"/>
              </a:ext>
            </a:extLst>
          </p:cNvPr>
          <p:cNvSpPr/>
          <p:nvPr/>
        </p:nvSpPr>
        <p:spPr>
          <a:xfrm>
            <a:off x="534229" y="1561272"/>
            <a:ext cx="290325" cy="290325"/>
          </a:xfrm>
          <a:prstGeom prst="ellipse">
            <a:avLst/>
          </a:prstGeom>
          <a:solidFill>
            <a:schemeClr val="accent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1</a:t>
            </a:r>
          </a:p>
        </p:txBody>
      </p:sp>
      <p:sp>
        <p:nvSpPr>
          <p:cNvPr id="16" name="Oval 15">
            <a:extLst>
              <a:ext uri="{FF2B5EF4-FFF2-40B4-BE49-F238E27FC236}">
                <a16:creationId xmlns:a16="http://schemas.microsoft.com/office/drawing/2014/main" id="{784EDF5B-B927-427D-A86B-2A5E35348535}"/>
              </a:ext>
            </a:extLst>
          </p:cNvPr>
          <p:cNvSpPr/>
          <p:nvPr/>
        </p:nvSpPr>
        <p:spPr>
          <a:xfrm>
            <a:off x="534229" y="2477579"/>
            <a:ext cx="290325" cy="290325"/>
          </a:xfrm>
          <a:prstGeom prst="ellipse">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2</a:t>
            </a:r>
          </a:p>
        </p:txBody>
      </p:sp>
      <p:sp>
        <p:nvSpPr>
          <p:cNvPr id="17" name="Oval 16">
            <a:extLst>
              <a:ext uri="{FF2B5EF4-FFF2-40B4-BE49-F238E27FC236}">
                <a16:creationId xmlns:a16="http://schemas.microsoft.com/office/drawing/2014/main" id="{EE75D53E-AF13-42FB-B014-BD6A5AB31785}"/>
              </a:ext>
            </a:extLst>
          </p:cNvPr>
          <p:cNvSpPr/>
          <p:nvPr/>
        </p:nvSpPr>
        <p:spPr>
          <a:xfrm>
            <a:off x="534229" y="3302526"/>
            <a:ext cx="290325" cy="290325"/>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3</a:t>
            </a:r>
          </a:p>
        </p:txBody>
      </p:sp>
      <p:sp>
        <p:nvSpPr>
          <p:cNvPr id="18" name="Oval 17">
            <a:extLst>
              <a:ext uri="{FF2B5EF4-FFF2-40B4-BE49-F238E27FC236}">
                <a16:creationId xmlns:a16="http://schemas.microsoft.com/office/drawing/2014/main" id="{FBF958B1-9E45-48B1-8913-D10D99E4C506}"/>
              </a:ext>
            </a:extLst>
          </p:cNvPr>
          <p:cNvSpPr/>
          <p:nvPr/>
        </p:nvSpPr>
        <p:spPr>
          <a:xfrm>
            <a:off x="534229" y="4022937"/>
            <a:ext cx="290325" cy="290325"/>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4</a:t>
            </a:r>
          </a:p>
        </p:txBody>
      </p:sp>
      <p:sp>
        <p:nvSpPr>
          <p:cNvPr id="19" name="Oval 18">
            <a:extLst>
              <a:ext uri="{FF2B5EF4-FFF2-40B4-BE49-F238E27FC236}">
                <a16:creationId xmlns:a16="http://schemas.microsoft.com/office/drawing/2014/main" id="{4EFBC480-034E-4EF2-95C8-BC81AF4FE4AE}"/>
              </a:ext>
            </a:extLst>
          </p:cNvPr>
          <p:cNvSpPr/>
          <p:nvPr/>
        </p:nvSpPr>
        <p:spPr>
          <a:xfrm>
            <a:off x="534229" y="5230937"/>
            <a:ext cx="290325" cy="290325"/>
          </a:xfrm>
          <a:prstGeom prst="ellipse">
            <a:avLst/>
          </a:prstGeom>
          <a:solidFill>
            <a:schemeClr val="accent1">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5</a:t>
            </a:r>
          </a:p>
        </p:txBody>
      </p:sp>
      <p:pic>
        <p:nvPicPr>
          <p:cNvPr id="31" name="Picture 30">
            <a:extLst>
              <a:ext uri="{FF2B5EF4-FFF2-40B4-BE49-F238E27FC236}">
                <a16:creationId xmlns:a16="http://schemas.microsoft.com/office/drawing/2014/main" id="{60DEEE6F-78BC-42EB-8667-261A2D31006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pic>
        <p:nvPicPr>
          <p:cNvPr id="33" name="Graphic 32" descr="DNA">
            <a:extLst>
              <a:ext uri="{FF2B5EF4-FFF2-40B4-BE49-F238E27FC236}">
                <a16:creationId xmlns:a16="http://schemas.microsoft.com/office/drawing/2014/main" id="{6602DEC0-6035-4EF4-934E-E26BF63E84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10643084" y="5890242"/>
            <a:ext cx="253885" cy="253885"/>
          </a:xfrm>
          <a:prstGeom prst="rect">
            <a:avLst/>
          </a:prstGeom>
        </p:spPr>
      </p:pic>
      <p:grpSp>
        <p:nvGrpSpPr>
          <p:cNvPr id="39" name="Group 38">
            <a:extLst>
              <a:ext uri="{FF2B5EF4-FFF2-40B4-BE49-F238E27FC236}">
                <a16:creationId xmlns:a16="http://schemas.microsoft.com/office/drawing/2014/main" id="{B3DC118D-C13F-47B0-9CD8-B88F0DF1CDF8}"/>
              </a:ext>
            </a:extLst>
          </p:cNvPr>
          <p:cNvGrpSpPr/>
          <p:nvPr/>
        </p:nvGrpSpPr>
        <p:grpSpPr>
          <a:xfrm>
            <a:off x="612292" y="6134319"/>
            <a:ext cx="9077274" cy="844627"/>
            <a:chOff x="612292" y="6134319"/>
            <a:chExt cx="9077274" cy="844627"/>
          </a:xfrm>
        </p:grpSpPr>
        <p:sp>
          <p:nvSpPr>
            <p:cNvPr id="40" name="Rectangle 39">
              <a:extLst>
                <a:ext uri="{FF2B5EF4-FFF2-40B4-BE49-F238E27FC236}">
                  <a16:creationId xmlns:a16="http://schemas.microsoft.com/office/drawing/2014/main" id="{70F715BD-A5A7-4E9C-A94D-81554F0A7525}"/>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1" name="Rectangle 40">
              <a:extLst>
                <a:ext uri="{FF2B5EF4-FFF2-40B4-BE49-F238E27FC236}">
                  <a16:creationId xmlns:a16="http://schemas.microsoft.com/office/drawing/2014/main" id="{15CAA58B-DF5E-465F-8DD4-B5290ACB6E70}"/>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2" name="Rectangle 41">
              <a:extLst>
                <a:ext uri="{FF2B5EF4-FFF2-40B4-BE49-F238E27FC236}">
                  <a16:creationId xmlns:a16="http://schemas.microsoft.com/office/drawing/2014/main" id="{1DEB1EC1-2121-454E-A288-CA6B148E6927}"/>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43" name="Rectangle 42">
              <a:extLst>
                <a:ext uri="{FF2B5EF4-FFF2-40B4-BE49-F238E27FC236}">
                  <a16:creationId xmlns:a16="http://schemas.microsoft.com/office/drawing/2014/main" id="{ABBCD3D1-FFE7-4AA0-B01C-2736FC34DA43}"/>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44" name="Group 43">
              <a:extLst>
                <a:ext uri="{FF2B5EF4-FFF2-40B4-BE49-F238E27FC236}">
                  <a16:creationId xmlns:a16="http://schemas.microsoft.com/office/drawing/2014/main" id="{7D3BA4A7-905E-40A6-988B-0CD6A38F75E0}"/>
                </a:ext>
              </a:extLst>
            </p:cNvPr>
            <p:cNvGrpSpPr/>
            <p:nvPr/>
          </p:nvGrpSpPr>
          <p:grpSpPr>
            <a:xfrm>
              <a:off x="612292" y="6367772"/>
              <a:ext cx="9077274" cy="611174"/>
              <a:chOff x="612292" y="6367772"/>
              <a:chExt cx="9077274" cy="611174"/>
            </a:xfrm>
          </p:grpSpPr>
          <p:sp>
            <p:nvSpPr>
              <p:cNvPr id="46" name="Text Placeholder 3">
                <a:extLst>
                  <a:ext uri="{FF2B5EF4-FFF2-40B4-BE49-F238E27FC236}">
                    <a16:creationId xmlns:a16="http://schemas.microsoft.com/office/drawing/2014/main" id="{677925AA-D176-4628-B173-7671B565A97D}"/>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47" name="Rectangle 46">
                <a:extLst>
                  <a:ext uri="{FF2B5EF4-FFF2-40B4-BE49-F238E27FC236}">
                    <a16:creationId xmlns:a16="http://schemas.microsoft.com/office/drawing/2014/main" id="{EAC971AE-46E8-4A2E-BAFF-B47B845F6AD2}"/>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48" name="Rectangle 47">
                <a:extLst>
                  <a:ext uri="{FF2B5EF4-FFF2-40B4-BE49-F238E27FC236}">
                    <a16:creationId xmlns:a16="http://schemas.microsoft.com/office/drawing/2014/main" id="{15BFB9A6-2DE2-4EC7-AC3E-3EA2365DB620}"/>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49" name="Rectangle 48">
                <a:extLst>
                  <a:ext uri="{FF2B5EF4-FFF2-40B4-BE49-F238E27FC236}">
                    <a16:creationId xmlns:a16="http://schemas.microsoft.com/office/drawing/2014/main" id="{698760C0-CC95-49C5-8737-F239DB6AFA7A}"/>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0" name="Text Placeholder 3">
                <a:extLst>
                  <a:ext uri="{FF2B5EF4-FFF2-40B4-BE49-F238E27FC236}">
                    <a16:creationId xmlns:a16="http://schemas.microsoft.com/office/drawing/2014/main" id="{E77F2172-8384-4C8D-9922-A13BCB42A440}"/>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51" name="Rectangle 50">
                <a:extLst>
                  <a:ext uri="{FF2B5EF4-FFF2-40B4-BE49-F238E27FC236}">
                    <a16:creationId xmlns:a16="http://schemas.microsoft.com/office/drawing/2014/main" id="{E9BB0FE0-9FAB-4A06-AF61-58D7EF567A3E}"/>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73" name="Rectangle 72">
                <a:extLst>
                  <a:ext uri="{FF2B5EF4-FFF2-40B4-BE49-F238E27FC236}">
                    <a16:creationId xmlns:a16="http://schemas.microsoft.com/office/drawing/2014/main" id="{3DA929BE-966E-4E0B-ADB0-354F3B9A02EA}"/>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74" name="Rectangle 73">
                <a:extLst>
                  <a:ext uri="{FF2B5EF4-FFF2-40B4-BE49-F238E27FC236}">
                    <a16:creationId xmlns:a16="http://schemas.microsoft.com/office/drawing/2014/main" id="{13A4797D-363F-4A24-AFDC-F76880905ABD}"/>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75" name="Text Placeholder 3">
                <a:extLst>
                  <a:ext uri="{FF2B5EF4-FFF2-40B4-BE49-F238E27FC236}">
                    <a16:creationId xmlns:a16="http://schemas.microsoft.com/office/drawing/2014/main" id="{979934CB-EAE9-45A0-B819-DBD319357CE3}"/>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76" name="Right Bracket 75">
                <a:extLst>
                  <a:ext uri="{FF2B5EF4-FFF2-40B4-BE49-F238E27FC236}">
                    <a16:creationId xmlns:a16="http://schemas.microsoft.com/office/drawing/2014/main" id="{51E50745-3F37-41F4-98B8-4D781DA37C2D}"/>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77" name="Rectangle 76">
                <a:extLst>
                  <a:ext uri="{FF2B5EF4-FFF2-40B4-BE49-F238E27FC236}">
                    <a16:creationId xmlns:a16="http://schemas.microsoft.com/office/drawing/2014/main" id="{A0A0D96D-67F9-439B-B060-2EEECA57D2D0}"/>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78" name="Graphic 77" descr="Map with pin">
                <a:extLst>
                  <a:ext uri="{FF2B5EF4-FFF2-40B4-BE49-F238E27FC236}">
                    <a16:creationId xmlns:a16="http://schemas.microsoft.com/office/drawing/2014/main" id="{7512C300-83AE-47FA-88BD-64E7D9DEE1E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66187" y="6592151"/>
                <a:ext cx="253885" cy="253885"/>
              </a:xfrm>
              <a:prstGeom prst="rect">
                <a:avLst/>
              </a:prstGeom>
            </p:spPr>
          </p:pic>
          <p:pic>
            <p:nvPicPr>
              <p:cNvPr id="79" name="Graphic 78" descr="DNA">
                <a:extLst>
                  <a:ext uri="{FF2B5EF4-FFF2-40B4-BE49-F238E27FC236}">
                    <a16:creationId xmlns:a16="http://schemas.microsoft.com/office/drawing/2014/main" id="{34FFB28C-EE7F-4740-8FC5-8DA21711049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2777090" y="6594765"/>
                <a:ext cx="253885" cy="253885"/>
              </a:xfrm>
              <a:prstGeom prst="rect">
                <a:avLst/>
              </a:prstGeom>
            </p:spPr>
          </p:pic>
          <p:sp>
            <p:nvSpPr>
              <p:cNvPr id="80" name="Rectangle 79">
                <a:extLst>
                  <a:ext uri="{FF2B5EF4-FFF2-40B4-BE49-F238E27FC236}">
                    <a16:creationId xmlns:a16="http://schemas.microsoft.com/office/drawing/2014/main" id="{D523081E-F002-4A01-8F24-CA4083B594AD}"/>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81" name="Rectangle 80">
                <a:extLst>
                  <a:ext uri="{FF2B5EF4-FFF2-40B4-BE49-F238E27FC236}">
                    <a16:creationId xmlns:a16="http://schemas.microsoft.com/office/drawing/2014/main" id="{ED6BCCC3-5B74-4A32-812F-9332C1333C1C}"/>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45" name="Rectangle 44">
              <a:extLst>
                <a:ext uri="{FF2B5EF4-FFF2-40B4-BE49-F238E27FC236}">
                  <a16:creationId xmlns:a16="http://schemas.microsoft.com/office/drawing/2014/main" id="{42149762-B665-483E-B71D-FC0782D56B42}"/>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Tree>
    <p:extLst>
      <p:ext uri="{BB962C8B-B14F-4D97-AF65-F5344CB8AC3E}">
        <p14:creationId xmlns:p14="http://schemas.microsoft.com/office/powerpoint/2010/main" val="202223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6"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Political leadership &amp; policy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169839239"/>
              </p:ext>
            </p:extLst>
          </p:nvPr>
        </p:nvGraphicFramePr>
        <p:xfrm>
          <a:off x="456489" y="892391"/>
          <a:ext cx="11160000" cy="547048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4106821079"/>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770451">
                <a:tc>
                  <a:txBody>
                    <a:bodyPr/>
                    <a:lstStyle/>
                    <a:p>
                      <a:pPr algn="ctr"/>
                      <a:r>
                        <a:rPr lang="en-US" sz="1200" b="1" dirty="0">
                          <a:solidFill>
                            <a:schemeClr val="tx1"/>
                          </a:solidFill>
                        </a:rPr>
                        <a:t>National strategies for rare / genetic disorders</a:t>
                      </a:r>
                    </a:p>
                    <a:p>
                      <a:pPr algn="ctr"/>
                      <a:endParaRPr lang="en-US" sz="1200" b="1" dirty="0">
                        <a:solidFill>
                          <a:schemeClr val="tx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national strategy dedicated to SMA but it is indirectly covered by the National Rare Disease Plan for Ireland published in 2014. </a:t>
                      </a:r>
                      <a:r>
                        <a:rPr kumimoji="0" lang="en-US" sz="1200" b="0" i="0" u="none" strike="noStrike" kern="1200" cap="none" spc="0" normalizeH="0" baseline="30000" noProof="0">
                          <a:ln>
                            <a:noFill/>
                          </a:ln>
                          <a:solidFill>
                            <a:srgbClr val="404040"/>
                          </a:solidFill>
                          <a:effectLst/>
                          <a:uLnTx/>
                          <a:uFillTx/>
                          <a:latin typeface="+mn-lt"/>
                          <a:ea typeface="+mn-ea"/>
                          <a:cs typeface="+mn-cs"/>
                        </a:rPr>
                        <a:t>[1]</a:t>
                      </a:r>
                      <a:r>
                        <a:rPr kumimoji="0" lang="en-US" sz="1200" b="0" i="0" u="none" strike="noStrike" kern="1200" cap="none" spc="0" normalizeH="0" baseline="0" noProof="0">
                          <a:ln>
                            <a:noFill/>
                          </a:ln>
                          <a:solidFill>
                            <a:srgbClr val="404040"/>
                          </a:solidFill>
                          <a:effectLst/>
                          <a:uLnTx/>
                          <a:uFillTx/>
                          <a:latin typeface="+mn-lt"/>
                          <a:ea typeface="+mn-ea"/>
                          <a:cs typeface="+mn-cs"/>
                        </a:rPr>
                        <a:t> No recent changes planned changes were found.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Specifically, the plan recommends formation of the National Clinical Program for Rare Disease</a:t>
                      </a:r>
                      <a:r>
                        <a:rPr lang="en-GB" sz="1200" strike="noStrike" baseline="0"/>
                        <a:t> which has three core objectives: </a:t>
                      </a:r>
                      <a:r>
                        <a:rPr lang="en-GB" sz="1200" strike="noStrike" baseline="30000"/>
                        <a:t>[2]</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strike="noStrike" baseline="0"/>
                        <a:t>Access: ensure that patients and families have access to information and support in order to gain timely diagnosis and access to specialist care.</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strike="noStrike" baseline="0"/>
                        <a:t>Quality: provide clinical expertise through a network of national Centres of Excellence/Health Care Providers, or at designated centres abroad.</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strike="noStrike" baseline="0"/>
                        <a:t>Value: ensure timely access to appropriate diagnosis and care for decreased mortality, morbidity and disability.</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broader National Rare Disease Plan policy framework envisages a combined approach with EU partners and draws on Ireland’s participation in European Reference Networks.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endPar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770451">
                <a:tc>
                  <a:txBody>
                    <a:bodyPr/>
                    <a:lstStyle/>
                    <a:p>
                      <a:pPr algn="ctr"/>
                      <a:r>
                        <a:rPr lang="en-US" sz="1200" b="1" dirty="0">
                          <a:solidFill>
                            <a:schemeClr val="tx1"/>
                          </a:solidFill>
                        </a:rPr>
                        <a:t>Patient organisations and advocacy</a:t>
                      </a:r>
                    </a:p>
                    <a:p>
                      <a:pPr algn="ctr"/>
                      <a:endParaRPr lang="en-US" sz="1200" b="1" dirty="0">
                        <a:solidFill>
                          <a:schemeClr val="tx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Established in 2019, SMA Ireland is a voluntary organization committed to raising awareness of SMA and campaigning for equitable access to treatment.</a:t>
                      </a:r>
                      <a:r>
                        <a:rPr kumimoji="0" lang="en-US" sz="1200" b="0" i="0" u="none" strike="noStrike" kern="1200" cap="none" spc="0" normalizeH="0" baseline="30000" noProof="0">
                          <a:ln>
                            <a:noFill/>
                          </a:ln>
                          <a:solidFill>
                            <a:srgbClr val="404040"/>
                          </a:solidFill>
                          <a:effectLst/>
                          <a:uLnTx/>
                          <a:uFillTx/>
                          <a:latin typeface="+mn-lt"/>
                          <a:ea typeface="+mn-ea"/>
                          <a:cs typeface="+mn-cs"/>
                        </a:rPr>
                        <a:t>[3] </a:t>
                      </a:r>
                      <a:r>
                        <a:rPr kumimoji="0" lang="en-US" sz="1200" b="0" i="0" u="none" strike="noStrike" kern="1200" cap="none" spc="0" normalizeH="0" baseline="0" noProof="0">
                          <a:ln>
                            <a:noFill/>
                          </a:ln>
                          <a:solidFill>
                            <a:srgbClr val="404040"/>
                          </a:solidFill>
                          <a:effectLst/>
                          <a:uLnTx/>
                          <a:uFillTx/>
                          <a:latin typeface="+mn-lt"/>
                          <a:ea typeface="+mn-ea"/>
                          <a:cs typeface="+mn-cs"/>
                        </a:rPr>
                        <a:t>SMA Ireland is a member of SMA Europe.</a:t>
                      </a:r>
                    </a:p>
                    <a:p>
                      <a:pPr marL="171450" marR="0" lvl="0" indent="-171450" algn="l" rtl="0" eaLnBrk="1" fontAlgn="auto" latinLnBrk="0" hangingPunct="1">
                        <a:lnSpc>
                          <a:spcPct val="100000"/>
                        </a:lnSpc>
                        <a:spcBef>
                          <a:spcPts val="200"/>
                        </a:spcBef>
                        <a:spcAft>
                          <a:spcPts val="0"/>
                        </a:spcAft>
                        <a:buClrTx/>
                        <a:buSzTx/>
                        <a:buFont typeface="Arial" panose="020B0604020202020204" pitchFamily="34" charset="0"/>
                        <a:buChar char="•"/>
                      </a:pPr>
                      <a:r>
                        <a:rPr lang="en-GB" sz="1200">
                          <a:solidFill>
                            <a:schemeClr val="tx1"/>
                          </a:solidFill>
                        </a:rPr>
                        <a:t>Some of SMA Ireland’s key priorities are to introduce prenatal screening and raise awareness for SMA to be part of wider rare disease screening.</a:t>
                      </a:r>
                      <a:r>
                        <a:rPr lang="en-GB" sz="1200" baseline="30000">
                          <a:solidFill>
                            <a:schemeClr val="tx1"/>
                          </a:solidFill>
                        </a:rPr>
                        <a:t> [4]</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Specific goals include: </a:t>
                      </a:r>
                      <a:r>
                        <a:rPr kumimoji="0" lang="en-US" sz="1200" b="0" i="0" u="none" strike="noStrike" kern="1200" cap="none" spc="0" normalizeH="0" baseline="30000" noProof="0">
                          <a:ln>
                            <a:noFill/>
                          </a:ln>
                          <a:solidFill>
                            <a:srgbClr val="404040"/>
                          </a:solidFill>
                          <a:effectLst/>
                          <a:uLnTx/>
                          <a:uFillTx/>
                          <a:latin typeface="+mn-lt"/>
                          <a:ea typeface="+mn-ea"/>
                          <a:cs typeface="+mn-cs"/>
                        </a:rPr>
                        <a:t>[3]</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Supporting families by providing information and a network of contacts.</a:t>
                      </a:r>
                    </a:p>
                    <a:p>
                      <a:pPr marL="628015"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Raising awareness and </a:t>
                      </a:r>
                      <a:r>
                        <a:rPr lang="en-US" sz="1200" b="0" i="0" u="none" strike="noStrike" kern="1200" cap="none" spc="0" normalizeH="0" baseline="0" noProof="0">
                          <a:ln>
                            <a:noFill/>
                          </a:ln>
                          <a:solidFill>
                            <a:srgbClr val="404040"/>
                          </a:solidFill>
                          <a:effectLst/>
                          <a:uLnTx/>
                          <a:uFillTx/>
                          <a:latin typeface="+mn-lt"/>
                          <a:ea typeface="+mn-ea"/>
                          <a:cs typeface="+mn-cs"/>
                        </a:rPr>
                        <a:t>campaigning</a:t>
                      </a:r>
                      <a:r>
                        <a:rPr kumimoji="0" lang="en-US" sz="1200" b="0" i="0" u="none" strike="noStrike" kern="1200" cap="none" spc="0" normalizeH="0" baseline="0" noProof="0">
                          <a:ln>
                            <a:noFill/>
                          </a:ln>
                          <a:solidFill>
                            <a:srgbClr val="404040"/>
                          </a:solidFill>
                          <a:effectLst/>
                          <a:uLnTx/>
                          <a:uFillTx/>
                          <a:latin typeface="+mn-lt"/>
                          <a:ea typeface="+mn-ea"/>
                          <a:cs typeface="+mn-cs"/>
                        </a:rPr>
                        <a:t> for the disease to be part of Rare Disease screening.</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Lobby for access to treatment and care.</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Serve as a liaison between pharmaceutical companies and patient families.</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Promote ongoing research and coordinate patient volunteers.</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Initiate and maintain connections with the major international SMA organizations.</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SMA Ireland progresses its goals by working closely with the country’s leading neurologists, </a:t>
                      </a:r>
                      <a:r>
                        <a:rPr kumimoji="0" lang="en-US" sz="1200" b="0" i="0" u="none" strike="noStrike" kern="1200" cap="none" spc="0" normalizeH="0" baseline="0" noProof="0" err="1">
                          <a:ln>
                            <a:noFill/>
                          </a:ln>
                          <a:solidFill>
                            <a:srgbClr val="404040"/>
                          </a:solidFill>
                          <a:effectLst/>
                          <a:uLnTx/>
                          <a:uFillTx/>
                          <a:latin typeface="+mn-lt"/>
                          <a:ea typeface="+mn-ea"/>
                          <a:cs typeface="+mn-cs"/>
                        </a:rPr>
                        <a:t>rar</a:t>
                      </a:r>
                      <a:r>
                        <a:rPr kumimoji="0" lang="en-US" sz="1200" b="0" i="0" u="none" strike="noStrike" kern="1200" cap="none" spc="0" normalizeH="0" baseline="0" noProof="0">
                          <a:ln>
                            <a:noFill/>
                          </a:ln>
                          <a:solidFill>
                            <a:srgbClr val="404040"/>
                          </a:solidFill>
                          <a:effectLst/>
                          <a:uLnTx/>
                          <a:uFillTx/>
                          <a:latin typeface="+mn-lt"/>
                          <a:ea typeface="+mn-ea"/>
                          <a:cs typeface="+mn-cs"/>
                        </a:rPr>
                        <a:t> disease Ireland and lobbying government representatives &amp; canvassing the national screening advisory committee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endParaRPr lang="en-US" sz="4000" kern="0" noProof="0" dirty="0">
                        <a:ln w="3175">
                          <a:solidFill>
                            <a:schemeClr val="tx1"/>
                          </a:solidFill>
                        </a:ln>
                        <a:solidFill>
                          <a:srgbClr val="00B05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bl>
          </a:graphicData>
        </a:graphic>
      </p:graphicFrame>
      <p:sp>
        <p:nvSpPr>
          <p:cNvPr id="10" name="Text Placeholder 3">
            <a:extLst>
              <a:ext uri="{FF2B5EF4-FFF2-40B4-BE49-F238E27FC236}">
                <a16:creationId xmlns:a16="http://schemas.microsoft.com/office/drawing/2014/main" id="{0DE501A2-808E-4EEF-925C-6108C2E155EE}"/>
              </a:ext>
            </a:extLst>
          </p:cNvPr>
          <p:cNvSpPr txBox="1">
            <a:spLocks/>
          </p:cNvSpPr>
          <p:nvPr/>
        </p:nvSpPr>
        <p:spPr>
          <a:xfrm>
            <a:off x="612292" y="6178094"/>
            <a:ext cx="8884793" cy="511315"/>
          </a:xfrm>
          <a:prstGeom prst="rect">
            <a:avLst/>
          </a:prstGeom>
        </p:spPr>
        <p:txBody>
          <a:bodyP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0"/>
              </a:spcBef>
              <a:spcAft>
                <a:spcPts val="0"/>
              </a:spcAft>
              <a:buClrTx/>
              <a:buSzTx/>
              <a:buFontTx/>
              <a:buNone/>
              <a:tabLst/>
              <a:defRPr/>
            </a:pPr>
            <a:endParaRPr kumimoji="0" lang="en-US"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4BD11552-560E-49BB-8567-A69749BEE45A}"/>
              </a:ext>
            </a:extLst>
          </p:cNvPr>
          <p:cNvSpPr/>
          <p:nvPr/>
        </p:nvSpPr>
        <p:spPr>
          <a:xfrm>
            <a:off x="-2463"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F793DB0E-20DB-4BD6-8861-6838CDBC4663}"/>
              </a:ext>
            </a:extLst>
          </p:cNvPr>
          <p:cNvSpPr/>
          <p:nvPr/>
        </p:nvSpPr>
        <p:spPr>
          <a:xfrm>
            <a:off x="-2463" y="2257759"/>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758371B2-8851-4AD0-A83B-5E00C4A9AB6C}"/>
              </a:ext>
            </a:extLst>
          </p:cNvPr>
          <p:cNvSpPr/>
          <p:nvPr/>
        </p:nvSpPr>
        <p:spPr>
          <a:xfrm>
            <a:off x="-2463" y="3311407"/>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3EBD597-EFB4-472A-B9D4-C6F11303E7BB}"/>
              </a:ext>
            </a:extLst>
          </p:cNvPr>
          <p:cNvSpPr/>
          <p:nvPr/>
        </p:nvSpPr>
        <p:spPr>
          <a:xfrm>
            <a:off x="-2463" y="4034853"/>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65D040AE-1786-4C90-9012-D69CF86BAB0E}"/>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24C668B6-667C-4324-A84F-09C9647E014F}"/>
              </a:ext>
            </a:extLst>
          </p:cNvPr>
          <p:cNvSpPr/>
          <p:nvPr/>
        </p:nvSpPr>
        <p:spPr>
          <a:xfrm rot="16200000">
            <a:off x="-814137" y="2324044"/>
            <a:ext cx="2082300"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Political leadership &amp; policy</a:t>
            </a:r>
          </a:p>
        </p:txBody>
      </p:sp>
      <p:pic>
        <p:nvPicPr>
          <p:cNvPr id="29" name="Picture 28">
            <a:extLst>
              <a:ext uri="{FF2B5EF4-FFF2-40B4-BE49-F238E27FC236}">
                <a16:creationId xmlns:a16="http://schemas.microsoft.com/office/drawing/2014/main" id="{8120062B-5E52-49DF-BBA2-AD15C7A88A0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grpSp>
        <p:nvGrpSpPr>
          <p:cNvPr id="48" name="Group 47">
            <a:extLst>
              <a:ext uri="{FF2B5EF4-FFF2-40B4-BE49-F238E27FC236}">
                <a16:creationId xmlns:a16="http://schemas.microsoft.com/office/drawing/2014/main" id="{14BE7BED-6D34-4763-BD91-551991256CA4}"/>
              </a:ext>
            </a:extLst>
          </p:cNvPr>
          <p:cNvGrpSpPr/>
          <p:nvPr/>
        </p:nvGrpSpPr>
        <p:grpSpPr>
          <a:xfrm>
            <a:off x="695325" y="6144081"/>
            <a:ext cx="8921891" cy="844627"/>
            <a:chOff x="612292" y="6134319"/>
            <a:chExt cx="8921891" cy="844627"/>
          </a:xfrm>
        </p:grpSpPr>
        <p:sp>
          <p:nvSpPr>
            <p:cNvPr id="49" name="Text Placeholder 3">
              <a:extLst>
                <a:ext uri="{FF2B5EF4-FFF2-40B4-BE49-F238E27FC236}">
                  <a16:creationId xmlns:a16="http://schemas.microsoft.com/office/drawing/2014/main" id="{FD765E15-840C-4B2F-988F-0EFBC46E45E1}"/>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0" name="Rectangle 49">
              <a:extLst>
                <a:ext uri="{FF2B5EF4-FFF2-40B4-BE49-F238E27FC236}">
                  <a16:creationId xmlns:a16="http://schemas.microsoft.com/office/drawing/2014/main" id="{9961E10D-7395-4A94-9580-3DA18D788D94}"/>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1" name="Rectangle 50">
              <a:extLst>
                <a:ext uri="{FF2B5EF4-FFF2-40B4-BE49-F238E27FC236}">
                  <a16:creationId xmlns:a16="http://schemas.microsoft.com/office/drawing/2014/main" id="{8A764BAC-7633-41E4-946D-418757B2BF77}"/>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2" name="Rectangle 51">
              <a:extLst>
                <a:ext uri="{FF2B5EF4-FFF2-40B4-BE49-F238E27FC236}">
                  <a16:creationId xmlns:a16="http://schemas.microsoft.com/office/drawing/2014/main" id="{CEBF1D6B-33A9-4613-876A-4F2C59AF2272}"/>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3" name="Text Placeholder 3">
              <a:extLst>
                <a:ext uri="{FF2B5EF4-FFF2-40B4-BE49-F238E27FC236}">
                  <a16:creationId xmlns:a16="http://schemas.microsoft.com/office/drawing/2014/main" id="{ED8582B9-F412-4024-AB9D-645D90F971A7}"/>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4" name="Rectangle 53">
              <a:extLst>
                <a:ext uri="{FF2B5EF4-FFF2-40B4-BE49-F238E27FC236}">
                  <a16:creationId xmlns:a16="http://schemas.microsoft.com/office/drawing/2014/main" id="{1462F080-F095-4C1A-9B50-1146309A1698}"/>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5" name="Rectangle 54">
              <a:extLst>
                <a:ext uri="{FF2B5EF4-FFF2-40B4-BE49-F238E27FC236}">
                  <a16:creationId xmlns:a16="http://schemas.microsoft.com/office/drawing/2014/main" id="{2F3D8C43-8EE7-40B8-9310-B373EE44E617}"/>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6" name="Rectangle 55">
              <a:extLst>
                <a:ext uri="{FF2B5EF4-FFF2-40B4-BE49-F238E27FC236}">
                  <a16:creationId xmlns:a16="http://schemas.microsoft.com/office/drawing/2014/main" id="{1DA4537C-34F9-4150-8FB5-F912325A12DF}"/>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7" name="Text Placeholder 3">
              <a:extLst>
                <a:ext uri="{FF2B5EF4-FFF2-40B4-BE49-F238E27FC236}">
                  <a16:creationId xmlns:a16="http://schemas.microsoft.com/office/drawing/2014/main" id="{157C8606-B406-406C-BDDB-8D19B082A136}"/>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8" name="Right Bracket 57">
              <a:extLst>
                <a:ext uri="{FF2B5EF4-FFF2-40B4-BE49-F238E27FC236}">
                  <a16:creationId xmlns:a16="http://schemas.microsoft.com/office/drawing/2014/main" id="{4A82AE6A-538B-4EF9-B2A8-1E0F9B8C495F}"/>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9" name="Rectangle 58">
              <a:extLst>
                <a:ext uri="{FF2B5EF4-FFF2-40B4-BE49-F238E27FC236}">
                  <a16:creationId xmlns:a16="http://schemas.microsoft.com/office/drawing/2014/main" id="{6F126492-00F2-4B66-8606-63AA1016057E}"/>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817EA42E-3CC8-40BD-BFE8-F08939AAC6D3}"/>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A9286488-5539-4FF4-B11F-637959823B18}"/>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EA20DBFF-2E0B-4B9E-B74E-40B75909F533}"/>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3" name="Graphic 47" descr="Map with pin">
              <a:extLst>
                <a:ext uri="{FF2B5EF4-FFF2-40B4-BE49-F238E27FC236}">
                  <a16:creationId xmlns:a16="http://schemas.microsoft.com/office/drawing/2014/main" id="{E882F4DF-DEB5-408E-959D-0C82F0F071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4" name="Graphic 67" descr="DNA">
              <a:extLst>
                <a:ext uri="{FF2B5EF4-FFF2-40B4-BE49-F238E27FC236}">
                  <a16:creationId xmlns:a16="http://schemas.microsoft.com/office/drawing/2014/main" id="{9B3A74BC-4A5B-403C-A7D4-236CB865EA6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5" name="Rectangle 64">
              <a:extLst>
                <a:ext uri="{FF2B5EF4-FFF2-40B4-BE49-F238E27FC236}">
                  <a16:creationId xmlns:a16="http://schemas.microsoft.com/office/drawing/2014/main" id="{8398ADD8-4567-4E60-AE53-F46153BC7A42}"/>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5F532EF5-721D-4A44-8B52-2AF7C1E087F8}"/>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303576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10"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Healthcare system preparedness</a:t>
            </a:r>
            <a:br>
              <a:rPr lang="en-US"/>
            </a:br>
            <a:endParaRPr lang="en-US"/>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2835709311"/>
              </p:ext>
            </p:extLst>
          </p:nvPr>
        </p:nvGraphicFramePr>
        <p:xfrm>
          <a:off x="711199" y="1179724"/>
          <a:ext cx="11160000" cy="43434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3141558827"/>
                    </a:ext>
                  </a:extLst>
                </a:gridCol>
              </a:tblGrid>
              <a:tr h="285032">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441632">
                <a:tc>
                  <a:txBody>
                    <a:bodyPr/>
                    <a:lstStyle/>
                    <a:p>
                      <a:pPr algn="ctr">
                        <a:spcAft>
                          <a:spcPts val="600"/>
                        </a:spcAft>
                      </a:pPr>
                      <a:r>
                        <a:rPr lang="en-US" sz="1200" b="1" dirty="0">
                          <a:solidFill>
                            <a:schemeClr val="bg1"/>
                          </a:solidFill>
                        </a:rPr>
                        <a:t>Epidemiology Estimate</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chemeClr val="bg1"/>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chemeClr val="bg1"/>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rtl="0" eaLnBrk="1" fontAlgn="auto" latinLnBrk="0" hangingPunct="1">
                        <a:lnSpc>
                          <a:spcPct val="100000"/>
                        </a:lnSpc>
                        <a:spcBef>
                          <a:spcPts val="200"/>
                        </a:spcBef>
                        <a:spcAft>
                          <a:spcPts val="0"/>
                        </a:spcAft>
                        <a:buClrTx/>
                        <a:buSzTx/>
                        <a:buFont typeface="Arial" panose="020B0604020202020204" pitchFamily="34" charset="0"/>
                        <a:buChar char="•"/>
                      </a:pPr>
                      <a:r>
                        <a:rPr kumimoji="0" lang="en-US" sz="1200" b="0" i="0" u="none" strike="noStrike" kern="1200" cap="none" spc="0" normalizeH="0" baseline="0" noProof="0">
                          <a:ln>
                            <a:noFill/>
                          </a:ln>
                          <a:solidFill>
                            <a:srgbClr val="404040"/>
                          </a:solidFill>
                          <a:effectLst/>
                          <a:uLnTx/>
                          <a:uFillTx/>
                          <a:latin typeface="+mn-lt"/>
                          <a:ea typeface="+mn-ea"/>
                          <a:cs typeface="+mn-cs"/>
                        </a:rPr>
                        <a:t>Literature studies of prevalence of SMA in Ireland are sparse in number and largely outdated. The most up to date epidemiology </a:t>
                      </a:r>
                      <a:r>
                        <a:rPr lang="en-US" sz="1200" b="0" i="0" u="none" strike="noStrike" kern="1200" cap="none" spc="0" normalizeH="0" baseline="0" noProof="0">
                          <a:ln>
                            <a:noFill/>
                          </a:ln>
                          <a:solidFill>
                            <a:srgbClr val="404040"/>
                          </a:solidFill>
                          <a:effectLst/>
                          <a:uLnTx/>
                          <a:uFillTx/>
                          <a:latin typeface="+mn-lt"/>
                          <a:ea typeface="+mn-ea"/>
                          <a:cs typeface="+mn-cs"/>
                        </a:rPr>
                        <a:t>estimate</a:t>
                      </a:r>
                      <a:r>
                        <a:rPr kumimoji="0" lang="en-US" sz="1200" b="0" i="0" u="none" strike="noStrike" kern="1200" cap="none" spc="0" normalizeH="0" baseline="0" noProof="0">
                          <a:ln>
                            <a:noFill/>
                          </a:ln>
                          <a:solidFill>
                            <a:srgbClr val="404040"/>
                          </a:solidFill>
                          <a:effectLst/>
                          <a:uLnTx/>
                          <a:uFillTx/>
                          <a:latin typeface="+mn-lt"/>
                          <a:ea typeface="+mn-ea"/>
                          <a:cs typeface="+mn-cs"/>
                        </a:rPr>
                        <a:t> is from a survey of the </a:t>
                      </a:r>
                      <a:r>
                        <a:rPr lang="en-US" sz="1200" b="0" i="0" u="none" strike="noStrike" kern="1200" cap="none" spc="0" normalizeH="0" baseline="0" noProof="0">
                          <a:ln>
                            <a:noFill/>
                          </a:ln>
                          <a:solidFill>
                            <a:srgbClr val="404040"/>
                          </a:solidFill>
                          <a:effectLst/>
                          <a:uLnTx/>
                          <a:uFillTx/>
                          <a:latin typeface="+mn-lt"/>
                          <a:ea typeface="+mn-ea"/>
                          <a:cs typeface="+mn-cs"/>
                        </a:rPr>
                        <a:t>main national</a:t>
                      </a:r>
                      <a:r>
                        <a:rPr kumimoji="0" lang="en-US" sz="1200" b="0" i="0" u="none" strike="noStrike" kern="1200" cap="none" spc="0" normalizeH="0" baseline="0" noProof="0">
                          <a:ln>
                            <a:noFill/>
                          </a:ln>
                          <a:solidFill>
                            <a:srgbClr val="404040"/>
                          </a:solidFill>
                          <a:effectLst/>
                          <a:uLnTx/>
                          <a:uFillTx/>
                          <a:latin typeface="+mn-lt"/>
                          <a:ea typeface="+mn-ea"/>
                          <a:cs typeface="+mn-cs"/>
                        </a:rPr>
                        <a:t> genetic laboratory. </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 2017 study used the TREAT-NMD registries to estimate the incidence of SMA in several markets, including Ireland where the incidence was estimated between 5.6-6.7 per 100,000 live births within a 95% CI.</a:t>
                      </a:r>
                      <a:r>
                        <a:rPr kumimoji="0" lang="en-US" sz="1200" b="0" i="0" u="none" strike="noStrike" kern="1200" cap="none" spc="0" normalizeH="0" baseline="30000" noProof="0">
                          <a:ln>
                            <a:noFill/>
                          </a:ln>
                          <a:solidFill>
                            <a:srgbClr val="404040"/>
                          </a:solidFill>
                          <a:effectLst/>
                          <a:uLnTx/>
                          <a:uFillTx/>
                          <a:latin typeface="+mn-lt"/>
                          <a:ea typeface="+mn-ea"/>
                          <a:cs typeface="+mn-cs"/>
                        </a:rPr>
                        <a:t> [1]</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This incidence is relatively low compared to other European countries. It is possible that this could be partly attributable to some incident cases being diagnosed in the UK.</a:t>
                      </a:r>
                      <a:r>
                        <a:rPr kumimoji="0" lang="en-US" sz="1200" b="0" i="0" u="none" strike="noStrike" kern="1200" cap="none" spc="0" normalizeH="0" baseline="30000" noProof="0">
                          <a:ln>
                            <a:noFill/>
                          </a:ln>
                          <a:solidFill>
                            <a:srgbClr val="404040"/>
                          </a:solidFill>
                          <a:effectLst/>
                          <a:uLnTx/>
                          <a:uFillTx/>
                          <a:latin typeface="+mn-lt"/>
                          <a:ea typeface="+mn-ea"/>
                          <a:cs typeface="+mn-cs"/>
                        </a:rPr>
                        <a:t> [1]</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are no detailed breakdowns available indicating the epidemiology across SMA subtypes however a statement made by HSE in 2019 did indicate that there were an estimated 25 paediatric SMA patients in Ireland. This is likely increased given that this estimate is now two years old.</a:t>
                      </a:r>
                      <a:r>
                        <a:rPr kumimoji="0" lang="en-US" sz="1200" b="0" i="0" u="none" strike="noStrike" kern="1200" cap="none" spc="0" normalizeH="0" baseline="30000" noProof="0">
                          <a:ln>
                            <a:noFill/>
                          </a:ln>
                          <a:solidFill>
                            <a:srgbClr val="404040"/>
                          </a:solidFill>
                          <a:effectLst/>
                          <a:uLnTx/>
                          <a:uFillTx/>
                          <a:latin typeface="+mn-lt"/>
                          <a:ea typeface="+mn-ea"/>
                          <a:cs typeface="+mn-cs"/>
                        </a:rPr>
                        <a:t>[9]</a:t>
                      </a:r>
                    </a:p>
                  </a:txBody>
                  <a:tcPr marL="72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endPar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407581">
                <a:tc>
                  <a:txBody>
                    <a:bodyPr/>
                    <a:lstStyle/>
                    <a:p>
                      <a:pPr algn="ctr"/>
                      <a:r>
                        <a:rPr lang="en-US" sz="1200" b="1" dirty="0">
                          <a:solidFill>
                            <a:schemeClr val="bg1"/>
                          </a:solidFill>
                        </a:rPr>
                        <a:t>National SMA patient registry</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US" sz="1200">
                          <a:solidFill>
                            <a:schemeClr val="tx1"/>
                          </a:solidFill>
                        </a:rPr>
                        <a:t>The UK national registry is also designed to capture patients who are resident in Ireland. This registry currently [as of Jan-2021] has 724 SMA patients enrolled. However, the breakdown across the two nations is not clear from the data resulting in no comprehensive national registry for Ireland at this time.</a:t>
                      </a:r>
                      <a:r>
                        <a:rPr lang="en-US" sz="1200" baseline="30000">
                          <a:solidFill>
                            <a:schemeClr val="tx1"/>
                          </a:solidFill>
                        </a:rPr>
                        <a:t>[6,7]​</a:t>
                      </a:r>
                      <a:r>
                        <a:rPr lang="en-US" sz="1200">
                          <a:solidFill>
                            <a:schemeClr val="tx1"/>
                          </a:solidFill>
                        </a:rPr>
                        <a:t>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US" sz="1200">
                          <a:solidFill>
                            <a:schemeClr val="tx1"/>
                          </a:solidFill>
                        </a:rPr>
                        <a:t>Similarly, evidence of participation/affiliation of Irish treatment centres in this registry is not apparent from the affiliated centres listed and the extent to which this is pushed to be used in Ireland is unknown.</a:t>
                      </a:r>
                    </a:p>
                  </a:txBody>
                  <a:tcPr marL="72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endPar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74474360"/>
                  </a:ext>
                </a:extLst>
              </a:tr>
              <a:tr h="1303164">
                <a:tc>
                  <a:txBody>
                    <a:bodyPr/>
                    <a:lstStyle/>
                    <a:p>
                      <a:pPr algn="ctr">
                        <a:spcAft>
                          <a:spcPts val="600"/>
                        </a:spcAft>
                      </a:pPr>
                      <a:r>
                        <a:rPr lang="en-US" sz="1200" b="1" dirty="0">
                          <a:solidFill>
                            <a:schemeClr val="bg1"/>
                          </a:solidFill>
                        </a:rPr>
                        <a:t>Infrastructure</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a:t>According to Orphanet, in Ireland there are two neuromuscular disease centres which are designated Centres of Excellence for treating SMA.</a:t>
                      </a:r>
                      <a:r>
                        <a:rPr lang="en-GB" sz="1200" baseline="30000"/>
                        <a:t>[2]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a:t>Beaumont Hospital provides care for adult patients while paediatric patients are seen at CHI at Tallaght University Hospital and CHI at Temple Street.</a:t>
                      </a:r>
                      <a:r>
                        <a:rPr lang="en-GB" sz="1200" baseline="30000"/>
                        <a:t>[11]</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a:t>Children’s Health Ireland (CHI) is an organisation providing paediatric services across four locations in Dublin.</a:t>
                      </a:r>
                      <a:r>
                        <a:rPr lang="en-GB" sz="1200" baseline="30000"/>
                        <a:t>[10]</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US" sz="1200" baseline="0"/>
                        <a:t>With a population of ~5M, this is approximately 0.41 CoEs per M of the population</a:t>
                      </a:r>
                      <a:r>
                        <a:rPr lang="en-GB" sz="1200" baseline="0"/>
                        <a:t>.</a:t>
                      </a:r>
                      <a:r>
                        <a:rPr lang="en-GB" sz="1200" baseline="30000"/>
                        <a:t>[2,8]</a:t>
                      </a:r>
                    </a:p>
                  </a:txBody>
                  <a:tcPr marL="72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endParaRPr lang="en-US" sz="4000" kern="0" noProof="0" dirty="0">
                        <a:ln w="3175">
                          <a:solidFill>
                            <a:schemeClr val="tx1"/>
                          </a:solidFill>
                        </a:ln>
                        <a:solidFill>
                          <a:srgbClr val="00B05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352286706"/>
                  </a:ext>
                </a:extLst>
              </a:tr>
            </a:tbl>
          </a:graphicData>
        </a:graphic>
      </p:graphicFrame>
      <p:sp>
        <p:nvSpPr>
          <p:cNvPr id="11" name="Rectangle 10">
            <a:extLst>
              <a:ext uri="{FF2B5EF4-FFF2-40B4-BE49-F238E27FC236}">
                <a16:creationId xmlns:a16="http://schemas.microsoft.com/office/drawing/2014/main" id="{4AD0AA53-DFBE-4346-8D38-D72D97E8EB5B}"/>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2ACB17E7-4933-4F88-8EB6-34F612300013}"/>
              </a:ext>
            </a:extLst>
          </p:cNvPr>
          <p:cNvSpPr/>
          <p:nvPr/>
        </p:nvSpPr>
        <p:spPr>
          <a:xfrm>
            <a:off x="-2463" y="2254313"/>
            <a:ext cx="144000" cy="1050202"/>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F4993335-8467-4EF4-AB67-F11EDB6CAD70}"/>
              </a:ext>
            </a:extLst>
          </p:cNvPr>
          <p:cNvSpPr/>
          <p:nvPr/>
        </p:nvSpPr>
        <p:spPr>
          <a:xfrm>
            <a:off x="-2463" y="331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B2ADA964-A829-4B3E-A852-C65E6B3471F4}"/>
              </a:ext>
            </a:extLst>
          </p:cNvPr>
          <p:cNvSpPr/>
          <p:nvPr/>
        </p:nvSpPr>
        <p:spPr>
          <a:xfrm>
            <a:off x="-2463" y="403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E170BC7C-A1A6-4DD3-B87A-3D72811D2947}"/>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0A85E039-550A-4570-98FD-F9BDEB01E733}"/>
              </a:ext>
            </a:extLst>
          </p:cNvPr>
          <p:cNvSpPr/>
          <p:nvPr/>
        </p:nvSpPr>
        <p:spPr>
          <a:xfrm rot="16200000">
            <a:off x="-983890" y="3254286"/>
            <a:ext cx="2421808"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Healthcare system preparedness</a:t>
            </a:r>
          </a:p>
        </p:txBody>
      </p:sp>
      <p:pic>
        <p:nvPicPr>
          <p:cNvPr id="31" name="Picture 30">
            <a:extLst>
              <a:ext uri="{FF2B5EF4-FFF2-40B4-BE49-F238E27FC236}">
                <a16:creationId xmlns:a16="http://schemas.microsoft.com/office/drawing/2014/main" id="{45B81C54-F47D-4054-87FD-A821B4222C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grpSp>
        <p:nvGrpSpPr>
          <p:cNvPr id="49" name="Group 48">
            <a:extLst>
              <a:ext uri="{FF2B5EF4-FFF2-40B4-BE49-F238E27FC236}">
                <a16:creationId xmlns:a16="http://schemas.microsoft.com/office/drawing/2014/main" id="{7F0E70AD-0128-490C-923A-D565E4144D36}"/>
              </a:ext>
            </a:extLst>
          </p:cNvPr>
          <p:cNvGrpSpPr/>
          <p:nvPr/>
        </p:nvGrpSpPr>
        <p:grpSpPr>
          <a:xfrm>
            <a:off x="695325" y="6144081"/>
            <a:ext cx="8921891" cy="844627"/>
            <a:chOff x="612292" y="6134319"/>
            <a:chExt cx="8921891" cy="844627"/>
          </a:xfrm>
        </p:grpSpPr>
        <p:sp>
          <p:nvSpPr>
            <p:cNvPr id="50" name="Text Placeholder 3">
              <a:extLst>
                <a:ext uri="{FF2B5EF4-FFF2-40B4-BE49-F238E27FC236}">
                  <a16:creationId xmlns:a16="http://schemas.microsoft.com/office/drawing/2014/main" id="{CA4AD2D1-2F6E-4738-A540-9BA13D89BBA5}"/>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1" name="Rectangle 50">
              <a:extLst>
                <a:ext uri="{FF2B5EF4-FFF2-40B4-BE49-F238E27FC236}">
                  <a16:creationId xmlns:a16="http://schemas.microsoft.com/office/drawing/2014/main" id="{B2F37C51-A011-4E53-AADC-749E2FFD556D}"/>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2" name="Rectangle 51">
              <a:extLst>
                <a:ext uri="{FF2B5EF4-FFF2-40B4-BE49-F238E27FC236}">
                  <a16:creationId xmlns:a16="http://schemas.microsoft.com/office/drawing/2014/main" id="{21EF68DA-EE4B-43A8-8C3A-92C4529F3BB0}"/>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3" name="Rectangle 52">
              <a:extLst>
                <a:ext uri="{FF2B5EF4-FFF2-40B4-BE49-F238E27FC236}">
                  <a16:creationId xmlns:a16="http://schemas.microsoft.com/office/drawing/2014/main" id="{33D2DD00-8FF5-4A20-BD06-988721DBB634}"/>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4" name="Text Placeholder 3">
              <a:extLst>
                <a:ext uri="{FF2B5EF4-FFF2-40B4-BE49-F238E27FC236}">
                  <a16:creationId xmlns:a16="http://schemas.microsoft.com/office/drawing/2014/main" id="{3C66F89B-D0FC-4BBE-9172-9365D7FB3610}"/>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5" name="Rectangle 54">
              <a:extLst>
                <a:ext uri="{FF2B5EF4-FFF2-40B4-BE49-F238E27FC236}">
                  <a16:creationId xmlns:a16="http://schemas.microsoft.com/office/drawing/2014/main" id="{B7F98BD1-67B8-4DB3-81FB-27AC798B44A9}"/>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6" name="Rectangle 55">
              <a:extLst>
                <a:ext uri="{FF2B5EF4-FFF2-40B4-BE49-F238E27FC236}">
                  <a16:creationId xmlns:a16="http://schemas.microsoft.com/office/drawing/2014/main" id="{ACAA6403-FCC9-4976-933D-2506F46599B5}"/>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7" name="Rectangle 56">
              <a:extLst>
                <a:ext uri="{FF2B5EF4-FFF2-40B4-BE49-F238E27FC236}">
                  <a16:creationId xmlns:a16="http://schemas.microsoft.com/office/drawing/2014/main" id="{B92B13CB-6DF9-4F5B-9CD6-273C6D240634}"/>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8" name="Text Placeholder 3">
              <a:extLst>
                <a:ext uri="{FF2B5EF4-FFF2-40B4-BE49-F238E27FC236}">
                  <a16:creationId xmlns:a16="http://schemas.microsoft.com/office/drawing/2014/main" id="{62BAC588-4C40-4DE0-8B37-F62D33B64A9F}"/>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9" name="Right Bracket 58">
              <a:extLst>
                <a:ext uri="{FF2B5EF4-FFF2-40B4-BE49-F238E27FC236}">
                  <a16:creationId xmlns:a16="http://schemas.microsoft.com/office/drawing/2014/main" id="{46028D03-5934-4527-AA78-B4012A76CCD1}"/>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E51EBB03-A297-4369-B772-7463DBDDA0A5}"/>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8BD0E0A2-41E9-4E01-A961-E01E77962FE2}"/>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67986F6B-7549-49EF-9037-0DA83EF6E90D}"/>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F2B6BD4A-7FCC-4CCC-BE6B-27BA0E2D8511}"/>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4" name="Graphic 47" descr="Map with pin">
              <a:extLst>
                <a:ext uri="{FF2B5EF4-FFF2-40B4-BE49-F238E27FC236}">
                  <a16:creationId xmlns:a16="http://schemas.microsoft.com/office/drawing/2014/main" id="{1E06A9A0-EA27-4894-A336-48751BB0FB9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890E9DF2-D086-4EB1-9186-C68DDC1C0FE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366937D0-1529-4875-8E0C-B0CB8C64EABA}"/>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C11018D6-A5E6-48C0-B2C5-47AA94783054}"/>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2489064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4"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Diagnosis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2232867180"/>
              </p:ext>
            </p:extLst>
          </p:nvPr>
        </p:nvGraphicFramePr>
        <p:xfrm>
          <a:off x="711199" y="1169890"/>
          <a:ext cx="11160000" cy="440016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035187734"/>
                    </a:ext>
                  </a:extLst>
                </a:gridCol>
              </a:tblGrid>
              <a:tr h="294484">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964626">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mn-lt"/>
                          <a:ea typeface="+mn-ea"/>
                          <a:cs typeface="+mn-cs"/>
                        </a:rPr>
                        <a:t>Efficiency of diagnostic pathway</a:t>
                      </a:r>
                    </a:p>
                    <a:p>
                      <a:pPr marL="0" marR="0" lvl="0" indent="0" algn="ctr" defTabSz="914363"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mn-lt"/>
                        <a:ea typeface="+mn-ea"/>
                        <a:cs typeface="+mn-cs"/>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08-Aug-2021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lvl="0" indent="0" algn="l" rtl="0" eaLnBrk="1" fontAlgn="auto" latinLnBrk="0" hangingPunct="1">
                        <a:lnSpc>
                          <a:spcPct val="100000"/>
                        </a:lnSpc>
                        <a:spcBef>
                          <a:spcPts val="200"/>
                        </a:spcBef>
                        <a:spcAft>
                          <a:spcPts val="0"/>
                        </a:spcAft>
                        <a:buClrTx/>
                        <a:buSzTx/>
                        <a:buFont typeface="Arial" panose="020B0604020202020204" pitchFamily="34" charset="0"/>
                        <a:buNone/>
                      </a:pPr>
                      <a:r>
                        <a:rPr lang="en-GB" sz="1200" b="1" dirty="0">
                          <a:solidFill>
                            <a:schemeClr val="tx1"/>
                          </a:solidFill>
                        </a:rPr>
                        <a:t>Newborn Screening</a:t>
                      </a:r>
                    </a:p>
                    <a:p>
                      <a:pPr marL="171450" marR="0" lvl="0" indent="-171450" algn="l" rtl="0" eaLnBrk="1" fontAlgn="auto" latinLnBrk="0" hangingPunct="1">
                        <a:lnSpc>
                          <a:spcPct val="100000"/>
                        </a:lnSpc>
                        <a:spcBef>
                          <a:spcPts val="200"/>
                        </a:spcBef>
                        <a:spcAft>
                          <a:spcPts val="0"/>
                        </a:spcAft>
                        <a:buClrTx/>
                        <a:buSzTx/>
                        <a:buFont typeface="Arial" panose="020B0604020202020204" pitchFamily="34" charset="0"/>
                        <a:buChar char="•"/>
                      </a:pPr>
                      <a:r>
                        <a:rPr lang="en-GB" sz="1200" dirty="0">
                          <a:solidFill>
                            <a:schemeClr val="tx1"/>
                          </a:solidFill>
                        </a:rPr>
                        <a:t>There is a national Newborn bloodspot screening program in Ireland which screens for eight conditions. SMA is not included in the program and no planned SMA screening pilots have been identified. </a:t>
                      </a:r>
                      <a:r>
                        <a:rPr lang="en-GB" sz="1200" baseline="30000" dirty="0">
                          <a:solidFill>
                            <a:schemeClr val="tx1"/>
                          </a:solidFill>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dirty="0">
                          <a:solidFill>
                            <a:schemeClr val="tx1"/>
                          </a:solidFill>
                        </a:rPr>
                        <a:t>Currently, the Irish Rare Disease Taskforce is working to expand the number of bloodspot conditions screened under the newborn bloodspot screening program.</a:t>
                      </a:r>
                      <a:r>
                        <a:rPr lang="en-GB" sz="1200" baseline="30000" dirty="0">
                          <a:solidFill>
                            <a:schemeClr val="tx1"/>
                          </a:solidFill>
                        </a:rPr>
                        <a:t> [1,7] </a:t>
                      </a:r>
                      <a:r>
                        <a:rPr lang="en-GB" sz="1200" baseline="0" dirty="0">
                          <a:solidFill>
                            <a:schemeClr val="tx1"/>
                          </a:solidFill>
                        </a:rPr>
                        <a:t>However, it is not clear whether SMA will be included under expanded testing.</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dirty="0">
                          <a:solidFill>
                            <a:schemeClr val="tx1"/>
                          </a:solidFill>
                        </a:rPr>
                        <a:t>A National Screening Advisory Committee (</a:t>
                      </a:r>
                      <a:r>
                        <a:rPr lang="en-GB" sz="1200" baseline="0" dirty="0" err="1">
                          <a:solidFill>
                            <a:schemeClr val="tx1"/>
                          </a:solidFill>
                        </a:rPr>
                        <a:t>NSAC</a:t>
                      </a:r>
                      <a:r>
                        <a:rPr lang="en-GB" sz="1200" baseline="0" dirty="0">
                          <a:solidFill>
                            <a:schemeClr val="tx1"/>
                          </a:solidFill>
                        </a:rPr>
                        <a:t>) was established in 2019 and first met in March 2020. The minutes of these meetings are published online but the inclusion of SMA has not yet been a topic of discussion. SMA Ireland seeks to engage with </a:t>
                      </a:r>
                      <a:r>
                        <a:rPr lang="en-GB" sz="1200" baseline="0" dirty="0" err="1">
                          <a:solidFill>
                            <a:schemeClr val="tx1"/>
                          </a:solidFill>
                        </a:rPr>
                        <a:t>NSAC</a:t>
                      </a:r>
                      <a:r>
                        <a:rPr lang="en-GB" sz="1200" baseline="0" dirty="0">
                          <a:solidFill>
                            <a:schemeClr val="tx1"/>
                          </a:solidFill>
                        </a:rPr>
                        <a:t> with the ultimate of including SMA in the national program.</a:t>
                      </a:r>
                      <a:r>
                        <a:rPr lang="en-GB" sz="1200" baseline="30000" dirty="0">
                          <a:solidFill>
                            <a:schemeClr val="tx1"/>
                          </a:solidFill>
                        </a:rPr>
                        <a:t>[9,10]</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sz="1200" baseline="30000" dirty="0">
                        <a:solidFill>
                          <a:schemeClr val="tx1"/>
                        </a:solidFill>
                      </a:endParaRPr>
                    </a:p>
                    <a:p>
                      <a:pPr marL="0" marR="0" lvl="0" indent="0" algn="l" defTabSz="914363" rtl="0" eaLnBrk="1" fontAlgn="auto" latinLnBrk="0" hangingPunct="1">
                        <a:lnSpc>
                          <a:spcPct val="100000"/>
                        </a:lnSpc>
                        <a:spcBef>
                          <a:spcPts val="200"/>
                        </a:spcBef>
                        <a:spcAft>
                          <a:spcPts val="0"/>
                        </a:spcAft>
                        <a:buClrTx/>
                        <a:buSzTx/>
                        <a:buFont typeface="Arial" panose="020B0604020202020204" pitchFamily="34" charset="0"/>
                        <a:buNone/>
                        <a:tabLst/>
                        <a:defRPr/>
                      </a:pPr>
                      <a:r>
                        <a:rPr lang="en-GB" sz="1200" b="1" baseline="0" dirty="0">
                          <a:solidFill>
                            <a:schemeClr val="tx1"/>
                          </a:solidFill>
                        </a:rPr>
                        <a:t>Genetic Diagnosis</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dirty="0">
                          <a:solidFill>
                            <a:schemeClr val="tx1"/>
                          </a:solidFill>
                        </a:rPr>
                        <a:t>Genetic prenatal testing is currently only conducted for 3 conditions in Ireland.</a:t>
                      </a:r>
                      <a:r>
                        <a:rPr lang="en-GB" sz="1200" baseline="30000" dirty="0">
                          <a:solidFill>
                            <a:schemeClr val="tx1"/>
                          </a:solidFill>
                        </a:rPr>
                        <a:t>[3]</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dirty="0">
                          <a:solidFill>
                            <a:schemeClr val="tx1"/>
                          </a:solidFill>
                        </a:rPr>
                        <a:t>100% of pregnant women in Dublin are being offered additional prenatal testing (typically an enhanced ultrasound for abnormalities) and only 36% of women in the rest of Ireland.</a:t>
                      </a:r>
                      <a:r>
                        <a:rPr lang="en-GB" sz="1200" baseline="30000" dirty="0">
                          <a:solidFill>
                            <a:schemeClr val="tx1"/>
                          </a:solidFill>
                        </a:rPr>
                        <a:t>[4]</a:t>
                      </a:r>
                      <a:endParaRPr lang="en-GB" sz="1200" baseline="0" dirty="0">
                        <a:solidFill>
                          <a:schemeClr val="tx1"/>
                        </a:solidFill>
                      </a:endParaRPr>
                    </a:p>
                    <a:p>
                      <a:pPr marL="171450" marR="0" lvl="0" indent="-171450" algn="l" rtl="0" eaLnBrk="1" fontAlgn="auto" latinLnBrk="0" hangingPunct="1">
                        <a:lnSpc>
                          <a:spcPct val="100000"/>
                        </a:lnSpc>
                        <a:spcBef>
                          <a:spcPts val="200"/>
                        </a:spcBef>
                        <a:spcAft>
                          <a:spcPts val="0"/>
                        </a:spcAft>
                        <a:buClrTx/>
                        <a:buSzTx/>
                        <a:buFont typeface="Arial" panose="020B0604020202020204" pitchFamily="34" charset="0"/>
                        <a:buChar char="•"/>
                      </a:pPr>
                      <a:r>
                        <a:rPr lang="en-GB" sz="1200" baseline="0" dirty="0">
                          <a:solidFill>
                            <a:schemeClr val="tx1"/>
                          </a:solidFill>
                        </a:rPr>
                        <a:t>A non-invasive prenatal testing protocol for SMA was developed in 2019, however this has not been adopted in Ireland and availability and awareness of prenatal screening is limited.</a:t>
                      </a:r>
                      <a:r>
                        <a:rPr lang="en-GB" sz="1200" baseline="30000" dirty="0">
                          <a:solidFill>
                            <a:schemeClr val="tx1"/>
                          </a:solidFill>
                        </a:rPr>
                        <a:t>[5,6]</a:t>
                      </a:r>
                      <a:endParaRPr lang="en-GB" sz="1200" baseline="0" dirty="0">
                        <a:solidFill>
                          <a:schemeClr val="tx1"/>
                        </a:solidFill>
                      </a:endParaRP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dirty="0">
                          <a:solidFill>
                            <a:schemeClr val="tx1"/>
                          </a:solidFill>
                        </a:rPr>
                        <a:t>It is unclear whether SMA will be part of any planned new screening panels.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dirty="0">
                          <a:solidFill>
                            <a:schemeClr val="tx1"/>
                          </a:solidFill>
                        </a:rPr>
                        <a:t>Genetic testing for SMA is conducted in national labs and is reimbursed by the HSE Ireland.</a:t>
                      </a:r>
                      <a:r>
                        <a:rPr lang="en-GB" sz="1200" baseline="30000" dirty="0">
                          <a:solidFill>
                            <a:schemeClr val="tx1"/>
                          </a:solidFill>
                        </a:rPr>
                        <a:t> [8]</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aseline="0" dirty="0">
                          <a:solidFill>
                            <a:schemeClr val="tx1"/>
                          </a:solidFill>
                        </a:rPr>
                        <a:t>No information on diagnostic counselling could be found.</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sz="1200" baseline="30000" dirty="0">
                        <a:solidFill>
                          <a:schemeClr val="tx1"/>
                        </a:solidFill>
                        <a:latin typeface="Arial" panose="020B0604020202020204" pitchFamily="34" charset="0"/>
                        <a:cs typeface="Arial" panose="020B0604020202020204" pitchFamily="34" charset="0"/>
                      </a:endParaRP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endParaRPr lang="en-US" sz="4000" kern="0" noProof="0" dirty="0">
                        <a:ln w="3175">
                          <a:solidFill>
                            <a:schemeClr val="tx1"/>
                          </a:solidFill>
                        </a:ln>
                        <a:solidFill>
                          <a:srgbClr val="00B050"/>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bl>
          </a:graphicData>
        </a:graphic>
      </p:graphicFrame>
      <p:sp>
        <p:nvSpPr>
          <p:cNvPr id="11" name="Rectangle 10">
            <a:extLst>
              <a:ext uri="{FF2B5EF4-FFF2-40B4-BE49-F238E27FC236}">
                <a16:creationId xmlns:a16="http://schemas.microsoft.com/office/drawing/2014/main" id="{F5803EFB-FD73-4DAC-AC47-D63B84099B12}"/>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8EE53449-1337-4D0A-B137-B8FE9A2095D3}"/>
              </a:ext>
            </a:extLst>
          </p:cNvPr>
          <p:cNvSpPr/>
          <p:nvPr/>
        </p:nvSpPr>
        <p:spPr>
          <a:xfrm>
            <a:off x="-2463" y="2254313"/>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CC9BCB8C-C2B0-4D9E-A6B7-8AD77A2A8BD0}"/>
              </a:ext>
            </a:extLst>
          </p:cNvPr>
          <p:cNvSpPr/>
          <p:nvPr/>
        </p:nvSpPr>
        <p:spPr>
          <a:xfrm>
            <a:off x="-2463" y="3311406"/>
            <a:ext cx="144000" cy="720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97C55936-BC76-46F6-B80D-7E4434E28FC6}"/>
              </a:ext>
            </a:extLst>
          </p:cNvPr>
          <p:cNvSpPr/>
          <p:nvPr/>
        </p:nvSpPr>
        <p:spPr>
          <a:xfrm>
            <a:off x="-2463" y="403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8CD778A5-5FB1-4E1D-A270-D89141CDEB93}"/>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AC009285-7507-4EA7-89BB-54FD6359B140}"/>
              </a:ext>
            </a:extLst>
          </p:cNvPr>
          <p:cNvSpPr/>
          <p:nvPr/>
        </p:nvSpPr>
        <p:spPr>
          <a:xfrm rot="16200000">
            <a:off x="-225664" y="3555308"/>
            <a:ext cx="905358"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Diagnosis</a:t>
            </a:r>
          </a:p>
        </p:txBody>
      </p:sp>
      <p:pic>
        <p:nvPicPr>
          <p:cNvPr id="31" name="Picture 30">
            <a:extLst>
              <a:ext uri="{FF2B5EF4-FFF2-40B4-BE49-F238E27FC236}">
                <a16:creationId xmlns:a16="http://schemas.microsoft.com/office/drawing/2014/main" id="{9BAE46AC-2401-4B76-8609-15A6203ABF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25183" y="74279"/>
            <a:ext cx="576747" cy="576747"/>
          </a:xfrm>
          <a:prstGeom prst="rect">
            <a:avLst/>
          </a:prstGeom>
        </p:spPr>
      </p:pic>
      <p:grpSp>
        <p:nvGrpSpPr>
          <p:cNvPr id="49" name="Group 48">
            <a:extLst>
              <a:ext uri="{FF2B5EF4-FFF2-40B4-BE49-F238E27FC236}">
                <a16:creationId xmlns:a16="http://schemas.microsoft.com/office/drawing/2014/main" id="{A3739318-827D-4CA9-9EAC-97D3CF0A731E}"/>
              </a:ext>
            </a:extLst>
          </p:cNvPr>
          <p:cNvGrpSpPr/>
          <p:nvPr/>
        </p:nvGrpSpPr>
        <p:grpSpPr>
          <a:xfrm>
            <a:off x="695325" y="6144081"/>
            <a:ext cx="8921891" cy="844627"/>
            <a:chOff x="612292" y="6134319"/>
            <a:chExt cx="8921891" cy="844627"/>
          </a:xfrm>
        </p:grpSpPr>
        <p:sp>
          <p:nvSpPr>
            <p:cNvPr id="50" name="Text Placeholder 3">
              <a:extLst>
                <a:ext uri="{FF2B5EF4-FFF2-40B4-BE49-F238E27FC236}">
                  <a16:creationId xmlns:a16="http://schemas.microsoft.com/office/drawing/2014/main" id="{CF7AB37C-F766-49F6-9BF6-B48A55D94262}"/>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1" name="Rectangle 50">
              <a:extLst>
                <a:ext uri="{FF2B5EF4-FFF2-40B4-BE49-F238E27FC236}">
                  <a16:creationId xmlns:a16="http://schemas.microsoft.com/office/drawing/2014/main" id="{6E452248-60C4-4E12-BF1D-6D931CD926E8}"/>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2" name="Rectangle 51">
              <a:extLst>
                <a:ext uri="{FF2B5EF4-FFF2-40B4-BE49-F238E27FC236}">
                  <a16:creationId xmlns:a16="http://schemas.microsoft.com/office/drawing/2014/main" id="{9F5BF398-AA96-454C-BA28-5734FBFFDEBF}"/>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3" name="Rectangle 52">
              <a:extLst>
                <a:ext uri="{FF2B5EF4-FFF2-40B4-BE49-F238E27FC236}">
                  <a16:creationId xmlns:a16="http://schemas.microsoft.com/office/drawing/2014/main" id="{67DE141B-C9DB-4F34-91A5-517A1E00BC41}"/>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4" name="Text Placeholder 3">
              <a:extLst>
                <a:ext uri="{FF2B5EF4-FFF2-40B4-BE49-F238E27FC236}">
                  <a16:creationId xmlns:a16="http://schemas.microsoft.com/office/drawing/2014/main" id="{F262EB76-DF54-4DEF-9C30-1DBB2E9D4C5F}"/>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5" name="Rectangle 54">
              <a:extLst>
                <a:ext uri="{FF2B5EF4-FFF2-40B4-BE49-F238E27FC236}">
                  <a16:creationId xmlns:a16="http://schemas.microsoft.com/office/drawing/2014/main" id="{401B252B-C9F2-48C2-B3F9-8FBB93AFA045}"/>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6" name="Rectangle 55">
              <a:extLst>
                <a:ext uri="{FF2B5EF4-FFF2-40B4-BE49-F238E27FC236}">
                  <a16:creationId xmlns:a16="http://schemas.microsoft.com/office/drawing/2014/main" id="{F10A5C2B-EF04-44B0-8279-8F1BA0D42D3E}"/>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7" name="Rectangle 56">
              <a:extLst>
                <a:ext uri="{FF2B5EF4-FFF2-40B4-BE49-F238E27FC236}">
                  <a16:creationId xmlns:a16="http://schemas.microsoft.com/office/drawing/2014/main" id="{E25E3608-01C3-4A2F-8E2E-96CC624052D1}"/>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8" name="Text Placeholder 3">
              <a:extLst>
                <a:ext uri="{FF2B5EF4-FFF2-40B4-BE49-F238E27FC236}">
                  <a16:creationId xmlns:a16="http://schemas.microsoft.com/office/drawing/2014/main" id="{018A163E-2FE7-424A-A7A5-3371D765A818}"/>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9" name="Right Bracket 58">
              <a:extLst>
                <a:ext uri="{FF2B5EF4-FFF2-40B4-BE49-F238E27FC236}">
                  <a16:creationId xmlns:a16="http://schemas.microsoft.com/office/drawing/2014/main" id="{B17E81D9-EE1B-45CA-81E6-39335BB9F7F4}"/>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119794DF-3C36-4E49-B214-D99DD5B3AC4A}"/>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2470BF5A-657D-4EB7-9F24-3BFABAD7914E}"/>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21EA5365-712E-4469-BC0C-75A647A15883}"/>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77F063F5-616D-4FB2-8E88-6FFAF7C3C29B}"/>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4" name="Graphic 47" descr="Map with pin">
              <a:extLst>
                <a:ext uri="{FF2B5EF4-FFF2-40B4-BE49-F238E27FC236}">
                  <a16:creationId xmlns:a16="http://schemas.microsoft.com/office/drawing/2014/main" id="{BF6D3474-12C2-440F-94DD-744329714AA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037EFE41-EB24-49D9-9BC5-3373CF40721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5802882D-991D-473B-A709-80B7B4B2BB32}"/>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0D357F51-CE63-4ABD-963A-52E75DA23D68}"/>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3255068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41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IfyCJGAUxB3f6CHkLFpX3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2.xml><?xml version="1.0" encoding="utf-8"?>
<a:theme xmlns:a="http://schemas.openxmlformats.org/drawingml/2006/main" name="1_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B8D83662EF104993498F6D5CF54D0C" ma:contentTypeVersion="8" ma:contentTypeDescription="Create a new document." ma:contentTypeScope="" ma:versionID="bbd2f6415a15cb350ddfcf386bda1374">
  <xsd:schema xmlns:xsd="http://www.w3.org/2001/XMLSchema" xmlns:xs="http://www.w3.org/2001/XMLSchema" xmlns:p="http://schemas.microsoft.com/office/2006/metadata/properties" xmlns:ns2="8bff6cef-ea7d-44ca-ba1e-be437b6bf78f" targetNamespace="http://schemas.microsoft.com/office/2006/metadata/properties" ma:root="true" ma:fieldsID="71b708ea199a0f14b6c580da9dcd09cd" ns2:_="">
    <xsd:import namespace="8bff6cef-ea7d-44ca-ba1e-be437b6bf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f6cef-ea7d-44ca-ba1e-be437b6bf7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758909-DC36-4BCD-923D-BEB4A4B96361}">
  <ds:schemaRefs>
    <ds:schemaRef ds:uri="http://schemas.microsoft.com/sharepoint/v3/contenttype/forms"/>
  </ds:schemaRefs>
</ds:datastoreItem>
</file>

<file path=customXml/itemProps2.xml><?xml version="1.0" encoding="utf-8"?>
<ds:datastoreItem xmlns:ds="http://schemas.openxmlformats.org/officeDocument/2006/customXml" ds:itemID="{7A09E0CC-FF56-446F-B9A2-AF31C74DEE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ff6cef-ea7d-44ca-ba1e-be437b6bf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8C605C-F5FF-4441-A26E-E30F774DEF18}">
  <ds:schemaRefs>
    <ds:schemaRef ds:uri="http://purl.org/dc/elements/1.1/"/>
    <ds:schemaRef ds:uri="http://purl.org/dc/dcmitype/"/>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8bff6cef-ea7d-44ca-ba1e-be437b6bf78f"/>
  </ds:schemaRefs>
</ds:datastoreItem>
</file>

<file path=docProps/app.xml><?xml version="1.0" encoding="utf-8"?>
<Properties xmlns="http://schemas.openxmlformats.org/officeDocument/2006/extended-properties" xmlns:vt="http://schemas.openxmlformats.org/officeDocument/2006/docPropsVTypes">
  <TotalTime>0</TotalTime>
  <Words>6692</Words>
  <Application>Microsoft Office PowerPoint</Application>
  <PresentationFormat>Widescreen</PresentationFormat>
  <Paragraphs>697</Paragraphs>
  <Slides>12</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.AppleSystemUIFont</vt:lpstr>
      <vt:lpstr>Arial</vt:lpstr>
      <vt:lpstr>Arial Narrow</vt:lpstr>
      <vt:lpstr>Calibri</vt:lpstr>
      <vt:lpstr>CRA Calibri</vt:lpstr>
      <vt:lpstr>1_CRA Calibri</vt:lpstr>
      <vt:lpstr>think-cell Slide</vt:lpstr>
      <vt:lpstr>PowerPoint Presentation</vt:lpstr>
      <vt:lpstr>Glossary of Terms</vt:lpstr>
      <vt:lpstr>Access tracker metric descriptions (1/3)</vt:lpstr>
      <vt:lpstr>Access tracker metric descriptions (2/3)</vt:lpstr>
      <vt:lpstr>Access tracker metric descriptions (3/3)</vt:lpstr>
      <vt:lpstr>Summary of key information: Ireland</vt:lpstr>
      <vt:lpstr>Access Tracker: Political leadership &amp; policy </vt:lpstr>
      <vt:lpstr>Access Tracker: Healthcare system preparedness </vt:lpstr>
      <vt:lpstr>Access Tracker: Diagnosis </vt:lpstr>
      <vt:lpstr>Access Tracker: Access Pathways</vt:lpstr>
      <vt:lpstr>Access Tracker: Access to treatment and care </vt:lpstr>
      <vt:lpstr>Access Tracker: Access to treatment and care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60</cp:revision>
  <dcterms:created xsi:type="dcterms:W3CDTF">2020-10-30T17:55:54Z</dcterms:created>
  <dcterms:modified xsi:type="dcterms:W3CDTF">2021-08-13T11:29:16Z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0x010100B8B8D83662EF104993498F6D5CF54D0C</vt:lpwstr>
  </property>
</Properties>
</file>